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1.xml" ContentType="application/vnd.ms-office.chartex+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Ex2.xml" ContentType="application/vnd.ms-office.chartex+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7.xml" ContentType="application/vnd.openxmlformats-officedocument.themeOverrid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9.xml" ContentType="application/vnd.openxmlformats-officedocument.themeOverrid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695" r:id="rId6"/>
    <p:sldMasterId id="2147483712" r:id="rId7"/>
    <p:sldMasterId id="2147483732" r:id="rId8"/>
    <p:sldMasterId id="2147483745" r:id="rId9"/>
    <p:sldMasterId id="2147483761" r:id="rId10"/>
    <p:sldMasterId id="2147483774" r:id="rId11"/>
  </p:sldMasterIdLst>
  <p:notesMasterIdLst>
    <p:notesMasterId r:id="rId100"/>
  </p:notesMasterIdLst>
  <p:sldIdLst>
    <p:sldId id="273" r:id="rId12"/>
    <p:sldId id="281" r:id="rId13"/>
    <p:sldId id="4207" r:id="rId14"/>
    <p:sldId id="405" r:id="rId15"/>
    <p:sldId id="306" r:id="rId16"/>
    <p:sldId id="307" r:id="rId17"/>
    <p:sldId id="4219" r:id="rId18"/>
    <p:sldId id="4220" r:id="rId19"/>
    <p:sldId id="293" r:id="rId20"/>
    <p:sldId id="298" r:id="rId21"/>
    <p:sldId id="295" r:id="rId22"/>
    <p:sldId id="296" r:id="rId23"/>
    <p:sldId id="311" r:id="rId24"/>
    <p:sldId id="309" r:id="rId25"/>
    <p:sldId id="310" r:id="rId26"/>
    <p:sldId id="4208" r:id="rId27"/>
    <p:sldId id="358" r:id="rId28"/>
    <p:sldId id="4228" r:id="rId29"/>
    <p:sldId id="283" r:id="rId30"/>
    <p:sldId id="4229" r:id="rId31"/>
    <p:sldId id="291" r:id="rId32"/>
    <p:sldId id="289" r:id="rId33"/>
    <p:sldId id="290" r:id="rId34"/>
    <p:sldId id="288" r:id="rId35"/>
    <p:sldId id="292" r:id="rId36"/>
    <p:sldId id="302" r:id="rId37"/>
    <p:sldId id="268" r:id="rId38"/>
    <p:sldId id="4249" r:id="rId39"/>
    <p:sldId id="282" r:id="rId40"/>
    <p:sldId id="4250" r:id="rId41"/>
    <p:sldId id="297" r:id="rId42"/>
    <p:sldId id="4230" r:id="rId43"/>
    <p:sldId id="4217" r:id="rId44"/>
    <p:sldId id="360" r:id="rId45"/>
    <p:sldId id="275" r:id="rId46"/>
    <p:sldId id="4204" r:id="rId47"/>
    <p:sldId id="4248" r:id="rId48"/>
    <p:sldId id="256" r:id="rId49"/>
    <p:sldId id="257" r:id="rId50"/>
    <p:sldId id="258" r:id="rId51"/>
    <p:sldId id="259" r:id="rId52"/>
    <p:sldId id="260" r:id="rId53"/>
    <p:sldId id="261" r:id="rId54"/>
    <p:sldId id="262" r:id="rId55"/>
    <p:sldId id="4218" r:id="rId56"/>
    <p:sldId id="4233" r:id="rId57"/>
    <p:sldId id="4234" r:id="rId58"/>
    <p:sldId id="4235" r:id="rId59"/>
    <p:sldId id="286" r:id="rId60"/>
    <p:sldId id="287" r:id="rId61"/>
    <p:sldId id="4236" r:id="rId62"/>
    <p:sldId id="4237" r:id="rId63"/>
    <p:sldId id="4238" r:id="rId64"/>
    <p:sldId id="4239" r:id="rId65"/>
    <p:sldId id="4240" r:id="rId66"/>
    <p:sldId id="299" r:id="rId67"/>
    <p:sldId id="4241" r:id="rId68"/>
    <p:sldId id="294" r:id="rId69"/>
    <p:sldId id="4242" r:id="rId70"/>
    <p:sldId id="4243" r:id="rId71"/>
    <p:sldId id="4244" r:id="rId72"/>
    <p:sldId id="4245" r:id="rId73"/>
    <p:sldId id="4246" r:id="rId74"/>
    <p:sldId id="4221" r:id="rId75"/>
    <p:sldId id="415" r:id="rId76"/>
    <p:sldId id="4222" r:id="rId77"/>
    <p:sldId id="4223" r:id="rId78"/>
    <p:sldId id="4209" r:id="rId79"/>
    <p:sldId id="4210" r:id="rId80"/>
    <p:sldId id="4212" r:id="rId81"/>
    <p:sldId id="4211" r:id="rId82"/>
    <p:sldId id="4214" r:id="rId83"/>
    <p:sldId id="4215" r:id="rId84"/>
    <p:sldId id="4216" r:id="rId85"/>
    <p:sldId id="4224" r:id="rId86"/>
    <p:sldId id="4232" r:id="rId87"/>
    <p:sldId id="4256" r:id="rId88"/>
    <p:sldId id="4251" r:id="rId89"/>
    <p:sldId id="4252" r:id="rId90"/>
    <p:sldId id="4253" r:id="rId91"/>
    <p:sldId id="4254" r:id="rId92"/>
    <p:sldId id="4255" r:id="rId93"/>
    <p:sldId id="267" r:id="rId94"/>
    <p:sldId id="266" r:id="rId95"/>
    <p:sldId id="284" r:id="rId96"/>
    <p:sldId id="353" r:id="rId97"/>
    <p:sldId id="351" r:id="rId98"/>
    <p:sldId id="263"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FE4C5-FBD4-4C43-B469-A8B9BFF5D503}" v="25" dt="2024-04-25T15:57:29.602"/>
    <p1510:client id="{9E98F95D-5842-4CC7-A9C9-EEF715424A76}" v="2" dt="2024-04-25T22:43:33.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varScale="1">
      <p:scale>
        <a:sx n="100" d="100"/>
        <a:sy n="100" d="100"/>
      </p:scale>
      <p:origin x="0" y="-336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Harrell (ADHE)" userId="c97fc01f-2c76-4d42-897b-11850e74d673" providerId="ADAL" clId="{020FE4C5-FBD4-4C43-B469-A8B9BFF5D503}"/>
    <pc:docChg chg="custSel modSld">
      <pc:chgData name="Tracy Harrell (ADHE)" userId="c97fc01f-2c76-4d42-897b-11850e74d673" providerId="ADAL" clId="{020FE4C5-FBD4-4C43-B469-A8B9BFF5D503}" dt="2024-04-25T15:57:37.024" v="29" actId="1076"/>
      <pc:docMkLst>
        <pc:docMk/>
      </pc:docMkLst>
      <pc:sldChg chg="addSp delSp modSp mod">
        <pc:chgData name="Tracy Harrell (ADHE)" userId="c97fc01f-2c76-4d42-897b-11850e74d673" providerId="ADAL" clId="{020FE4C5-FBD4-4C43-B469-A8B9BFF5D503}" dt="2024-04-25T15:57:37.024" v="29" actId="1076"/>
        <pc:sldMkLst>
          <pc:docMk/>
          <pc:sldMk cId="3900242540" sldId="4239"/>
        </pc:sldMkLst>
        <pc:graphicFrameChg chg="add mod">
          <ac:chgData name="Tracy Harrell (ADHE)" userId="c97fc01f-2c76-4d42-897b-11850e74d673" providerId="ADAL" clId="{020FE4C5-FBD4-4C43-B469-A8B9BFF5D503}" dt="2024-04-25T15:56:02.223" v="2"/>
          <ac:graphicFrameMkLst>
            <pc:docMk/>
            <pc:sldMk cId="3900242540" sldId="4239"/>
            <ac:graphicFrameMk id="2" creationId="{B094BA74-391B-72D7-2941-5C56B0F479B3}"/>
          </ac:graphicFrameMkLst>
        </pc:graphicFrameChg>
        <pc:graphicFrameChg chg="add mod">
          <ac:chgData name="Tracy Harrell (ADHE)" userId="c97fc01f-2c76-4d42-897b-11850e74d673" providerId="ADAL" clId="{020FE4C5-FBD4-4C43-B469-A8B9BFF5D503}" dt="2024-04-25T15:57:37.024" v="29" actId="1076"/>
          <ac:graphicFrameMkLst>
            <pc:docMk/>
            <pc:sldMk cId="3900242540" sldId="4239"/>
            <ac:graphicFrameMk id="3" creationId="{B094BA74-391B-72D7-2941-5C56B0F479B3}"/>
          </ac:graphicFrameMkLst>
        </pc:graphicFrameChg>
        <pc:graphicFrameChg chg="del">
          <ac:chgData name="Tracy Harrell (ADHE)" userId="c97fc01f-2c76-4d42-897b-11850e74d673" providerId="ADAL" clId="{020FE4C5-FBD4-4C43-B469-A8B9BFF5D503}" dt="2024-04-25T15:55:37.860" v="0" actId="478"/>
          <ac:graphicFrameMkLst>
            <pc:docMk/>
            <pc:sldMk cId="3900242540" sldId="4239"/>
            <ac:graphicFrameMk id="4" creationId="{B0020C9F-F2B1-490D-BF0F-05AFE7C25523}"/>
          </ac:graphicFrameMkLst>
        </pc:graphicFrameChg>
      </pc:sldChg>
    </pc:docChg>
  </pc:docChgLst>
  <pc:docChgLst>
    <pc:chgData name="Nichole Abernathy (ADHE)" userId="fddd4ef5-1cf6-49ac-8b62-acccb436dc1b" providerId="ADAL" clId="{9E98F95D-5842-4CC7-A9C9-EEF715424A76}"/>
    <pc:docChg chg="undo custSel addSld delSld modSld delMainMaster">
      <pc:chgData name="Nichole Abernathy (ADHE)" userId="fddd4ef5-1cf6-49ac-8b62-acccb436dc1b" providerId="ADAL" clId="{9E98F95D-5842-4CC7-A9C9-EEF715424A76}" dt="2024-04-25T22:43:33.984" v="342"/>
      <pc:docMkLst>
        <pc:docMk/>
      </pc:docMkLst>
      <pc:sldChg chg="del">
        <pc:chgData name="Nichole Abernathy (ADHE)" userId="fddd4ef5-1cf6-49ac-8b62-acccb436dc1b" providerId="ADAL" clId="{9E98F95D-5842-4CC7-A9C9-EEF715424A76}" dt="2024-04-25T22:42:39.158" v="339" actId="47"/>
        <pc:sldMkLst>
          <pc:docMk/>
          <pc:sldMk cId="14558027" sldId="264"/>
        </pc:sldMkLst>
      </pc:sldChg>
      <pc:sldChg chg="del">
        <pc:chgData name="Nichole Abernathy (ADHE)" userId="fddd4ef5-1cf6-49ac-8b62-acccb436dc1b" providerId="ADAL" clId="{9E98F95D-5842-4CC7-A9C9-EEF715424A76}" dt="2024-04-25T22:42:39.818" v="340" actId="47"/>
        <pc:sldMkLst>
          <pc:docMk/>
          <pc:sldMk cId="2799024758" sldId="265"/>
        </pc:sldMkLst>
      </pc:sldChg>
      <pc:sldChg chg="add">
        <pc:chgData name="Nichole Abernathy (ADHE)" userId="fddd4ef5-1cf6-49ac-8b62-acccb436dc1b" providerId="ADAL" clId="{9E98F95D-5842-4CC7-A9C9-EEF715424A76}" dt="2024-04-25T22:42:27.575" v="335"/>
        <pc:sldMkLst>
          <pc:docMk/>
          <pc:sldMk cId="3533891442" sldId="266"/>
        </pc:sldMkLst>
      </pc:sldChg>
      <pc:sldChg chg="add">
        <pc:chgData name="Nichole Abernathy (ADHE)" userId="fddd4ef5-1cf6-49ac-8b62-acccb436dc1b" providerId="ADAL" clId="{9E98F95D-5842-4CC7-A9C9-EEF715424A76}" dt="2024-04-25T22:42:27.575" v="335"/>
        <pc:sldMkLst>
          <pc:docMk/>
          <pc:sldMk cId="1472157703" sldId="267"/>
        </pc:sldMkLst>
      </pc:sldChg>
      <pc:sldChg chg="add">
        <pc:chgData name="Nichole Abernathy (ADHE)" userId="fddd4ef5-1cf6-49ac-8b62-acccb436dc1b" providerId="ADAL" clId="{9E98F95D-5842-4CC7-A9C9-EEF715424A76}" dt="2024-04-23T17:44:38.334" v="275"/>
        <pc:sldMkLst>
          <pc:docMk/>
          <pc:sldMk cId="0" sldId="268"/>
        </pc:sldMkLst>
      </pc:sldChg>
      <pc:sldChg chg="add">
        <pc:chgData name="Nichole Abernathy (ADHE)" userId="fddd4ef5-1cf6-49ac-8b62-acccb436dc1b" providerId="ADAL" clId="{9E98F95D-5842-4CC7-A9C9-EEF715424A76}" dt="2024-04-23T17:44:38.334" v="275"/>
        <pc:sldMkLst>
          <pc:docMk/>
          <pc:sldMk cId="1664388293" sldId="282"/>
        </pc:sldMkLst>
      </pc:sldChg>
      <pc:sldChg chg="add">
        <pc:chgData name="Nichole Abernathy (ADHE)" userId="fddd4ef5-1cf6-49ac-8b62-acccb436dc1b" providerId="ADAL" clId="{9E98F95D-5842-4CC7-A9C9-EEF715424A76}" dt="2024-04-22T20:48:01.993" v="137"/>
        <pc:sldMkLst>
          <pc:docMk/>
          <pc:sldMk cId="4042864610" sldId="286"/>
        </pc:sldMkLst>
      </pc:sldChg>
      <pc:sldChg chg="add">
        <pc:chgData name="Nichole Abernathy (ADHE)" userId="fddd4ef5-1cf6-49ac-8b62-acccb436dc1b" providerId="ADAL" clId="{9E98F95D-5842-4CC7-A9C9-EEF715424A76}" dt="2024-04-22T20:48:01.993" v="137"/>
        <pc:sldMkLst>
          <pc:docMk/>
          <pc:sldMk cId="2456286548" sldId="287"/>
        </pc:sldMkLst>
      </pc:sldChg>
      <pc:sldChg chg="add">
        <pc:chgData name="Nichole Abernathy (ADHE)" userId="fddd4ef5-1cf6-49ac-8b62-acccb436dc1b" providerId="ADAL" clId="{9E98F95D-5842-4CC7-A9C9-EEF715424A76}" dt="2024-04-22T20:48:01.993" v="137"/>
        <pc:sldMkLst>
          <pc:docMk/>
          <pc:sldMk cId="2192562099" sldId="294"/>
        </pc:sldMkLst>
      </pc:sldChg>
      <pc:sldChg chg="add">
        <pc:chgData name="Nichole Abernathy (ADHE)" userId="fddd4ef5-1cf6-49ac-8b62-acccb436dc1b" providerId="ADAL" clId="{9E98F95D-5842-4CC7-A9C9-EEF715424A76}" dt="2024-04-22T20:48:01.993" v="137"/>
        <pc:sldMkLst>
          <pc:docMk/>
          <pc:sldMk cId="4278411854" sldId="299"/>
        </pc:sldMkLst>
      </pc:sldChg>
      <pc:sldChg chg="modSp mod">
        <pc:chgData name="Nichole Abernathy (ADHE)" userId="fddd4ef5-1cf6-49ac-8b62-acccb436dc1b" providerId="ADAL" clId="{9E98F95D-5842-4CC7-A9C9-EEF715424A76}" dt="2024-04-24T14:01:28.023" v="281" actId="255"/>
        <pc:sldMkLst>
          <pc:docMk/>
          <pc:sldMk cId="3872253057" sldId="415"/>
        </pc:sldMkLst>
        <pc:spChg chg="mod">
          <ac:chgData name="Nichole Abernathy (ADHE)" userId="fddd4ef5-1cf6-49ac-8b62-acccb436dc1b" providerId="ADAL" clId="{9E98F95D-5842-4CC7-A9C9-EEF715424A76}" dt="2024-04-24T14:01:28.023" v="281" actId="255"/>
          <ac:spMkLst>
            <pc:docMk/>
            <pc:sldMk cId="3872253057" sldId="415"/>
            <ac:spMk id="5" creationId="{6FB346D0-8195-69A2-9B35-D8BA0FB0BAE0}"/>
          </ac:spMkLst>
        </pc:spChg>
        <pc:spChg chg="mod">
          <ac:chgData name="Nichole Abernathy (ADHE)" userId="fddd4ef5-1cf6-49ac-8b62-acccb436dc1b" providerId="ADAL" clId="{9E98F95D-5842-4CC7-A9C9-EEF715424A76}" dt="2024-04-24T14:01:08.926" v="280" actId="14100"/>
          <ac:spMkLst>
            <pc:docMk/>
            <pc:sldMk cId="3872253057" sldId="415"/>
            <ac:spMk id="8" creationId="{25F9CE14-3F93-45C8-B577-65A54F56B1DA}"/>
          </ac:spMkLst>
        </pc:spChg>
      </pc:sldChg>
      <pc:sldChg chg="modSp mod">
        <pc:chgData name="Nichole Abernathy (ADHE)" userId="fddd4ef5-1cf6-49ac-8b62-acccb436dc1b" providerId="ADAL" clId="{9E98F95D-5842-4CC7-A9C9-EEF715424A76}" dt="2024-04-24T14:03:35.922" v="302" actId="1076"/>
        <pc:sldMkLst>
          <pc:docMk/>
          <pc:sldMk cId="3191596177" sldId="4209"/>
        </pc:sldMkLst>
        <pc:spChg chg="mod">
          <ac:chgData name="Nichole Abernathy (ADHE)" userId="fddd4ef5-1cf6-49ac-8b62-acccb436dc1b" providerId="ADAL" clId="{9E98F95D-5842-4CC7-A9C9-EEF715424A76}" dt="2024-04-24T14:03:21.973" v="299" actId="255"/>
          <ac:spMkLst>
            <pc:docMk/>
            <pc:sldMk cId="3191596177" sldId="4209"/>
            <ac:spMk id="5" creationId="{6FB346D0-8195-69A2-9B35-D8BA0FB0BAE0}"/>
          </ac:spMkLst>
        </pc:spChg>
        <pc:spChg chg="mod">
          <ac:chgData name="Nichole Abernathy (ADHE)" userId="fddd4ef5-1cf6-49ac-8b62-acccb436dc1b" providerId="ADAL" clId="{9E98F95D-5842-4CC7-A9C9-EEF715424A76}" dt="2024-04-24T14:03:35.922" v="302" actId="1076"/>
          <ac:spMkLst>
            <pc:docMk/>
            <pc:sldMk cId="3191596177" sldId="4209"/>
            <ac:spMk id="6" creationId="{63318C06-3C76-7151-0403-A4145E812F1A}"/>
          </ac:spMkLst>
        </pc:spChg>
        <pc:picChg chg="mod">
          <ac:chgData name="Nichole Abernathy (ADHE)" userId="fddd4ef5-1cf6-49ac-8b62-acccb436dc1b" providerId="ADAL" clId="{9E98F95D-5842-4CC7-A9C9-EEF715424A76}" dt="2024-04-24T14:03:32.981" v="301" actId="1076"/>
          <ac:picMkLst>
            <pc:docMk/>
            <pc:sldMk cId="3191596177" sldId="4209"/>
            <ac:picMk id="2" creationId="{6283D265-7DC8-0A52-471E-E8441F50D7FB}"/>
          </ac:picMkLst>
        </pc:picChg>
      </pc:sldChg>
      <pc:sldChg chg="modSp mod">
        <pc:chgData name="Nichole Abernathy (ADHE)" userId="fddd4ef5-1cf6-49ac-8b62-acccb436dc1b" providerId="ADAL" clId="{9E98F95D-5842-4CC7-A9C9-EEF715424A76}" dt="2024-04-24T14:03:53.865" v="305" actId="255"/>
        <pc:sldMkLst>
          <pc:docMk/>
          <pc:sldMk cId="1664856882" sldId="4210"/>
        </pc:sldMkLst>
        <pc:spChg chg="mod">
          <ac:chgData name="Nichole Abernathy (ADHE)" userId="fddd4ef5-1cf6-49ac-8b62-acccb436dc1b" providerId="ADAL" clId="{9E98F95D-5842-4CC7-A9C9-EEF715424A76}" dt="2024-04-24T14:03:53.865" v="305" actId="255"/>
          <ac:spMkLst>
            <pc:docMk/>
            <pc:sldMk cId="1664856882" sldId="4210"/>
            <ac:spMk id="5" creationId="{6FB346D0-8195-69A2-9B35-D8BA0FB0BAE0}"/>
          </ac:spMkLst>
        </pc:spChg>
      </pc:sldChg>
      <pc:sldChg chg="modSp mod">
        <pc:chgData name="Nichole Abernathy (ADHE)" userId="fddd4ef5-1cf6-49ac-8b62-acccb436dc1b" providerId="ADAL" clId="{9E98F95D-5842-4CC7-A9C9-EEF715424A76}" dt="2024-04-24T14:04:52.655" v="315" actId="14100"/>
        <pc:sldMkLst>
          <pc:docMk/>
          <pc:sldMk cId="2058722040" sldId="4211"/>
        </pc:sldMkLst>
        <pc:spChg chg="mod">
          <ac:chgData name="Nichole Abernathy (ADHE)" userId="fddd4ef5-1cf6-49ac-8b62-acccb436dc1b" providerId="ADAL" clId="{9E98F95D-5842-4CC7-A9C9-EEF715424A76}" dt="2024-04-24T14:04:41.638" v="313" actId="255"/>
          <ac:spMkLst>
            <pc:docMk/>
            <pc:sldMk cId="2058722040" sldId="4211"/>
            <ac:spMk id="5" creationId="{6FB346D0-8195-69A2-9B35-D8BA0FB0BAE0}"/>
          </ac:spMkLst>
        </pc:spChg>
        <pc:spChg chg="mod">
          <ac:chgData name="Nichole Abernathy (ADHE)" userId="fddd4ef5-1cf6-49ac-8b62-acccb436dc1b" providerId="ADAL" clId="{9E98F95D-5842-4CC7-A9C9-EEF715424A76}" dt="2024-04-24T14:04:52.655" v="315" actId="14100"/>
          <ac:spMkLst>
            <pc:docMk/>
            <pc:sldMk cId="2058722040" sldId="4211"/>
            <ac:spMk id="8" creationId="{25F9CE14-3F93-45C8-B577-65A54F56B1DA}"/>
          </ac:spMkLst>
        </pc:spChg>
      </pc:sldChg>
      <pc:sldChg chg="modSp mod">
        <pc:chgData name="Nichole Abernathy (ADHE)" userId="fddd4ef5-1cf6-49ac-8b62-acccb436dc1b" providerId="ADAL" clId="{9E98F95D-5842-4CC7-A9C9-EEF715424A76}" dt="2024-04-24T14:04:22.729" v="310" actId="14100"/>
        <pc:sldMkLst>
          <pc:docMk/>
          <pc:sldMk cId="2254533164" sldId="4212"/>
        </pc:sldMkLst>
        <pc:spChg chg="mod">
          <ac:chgData name="Nichole Abernathy (ADHE)" userId="fddd4ef5-1cf6-49ac-8b62-acccb436dc1b" providerId="ADAL" clId="{9E98F95D-5842-4CC7-A9C9-EEF715424A76}" dt="2024-04-24T14:04:08.953" v="308" actId="255"/>
          <ac:spMkLst>
            <pc:docMk/>
            <pc:sldMk cId="2254533164" sldId="4212"/>
            <ac:spMk id="5" creationId="{6FB346D0-8195-69A2-9B35-D8BA0FB0BAE0}"/>
          </ac:spMkLst>
        </pc:spChg>
        <pc:spChg chg="mod">
          <ac:chgData name="Nichole Abernathy (ADHE)" userId="fddd4ef5-1cf6-49ac-8b62-acccb436dc1b" providerId="ADAL" clId="{9E98F95D-5842-4CC7-A9C9-EEF715424A76}" dt="2024-04-24T14:04:22.729" v="310" actId="14100"/>
          <ac:spMkLst>
            <pc:docMk/>
            <pc:sldMk cId="2254533164" sldId="4212"/>
            <ac:spMk id="8" creationId="{25F9CE14-3F93-45C8-B577-65A54F56B1DA}"/>
          </ac:spMkLst>
        </pc:spChg>
      </pc:sldChg>
      <pc:sldChg chg="modSp mod">
        <pc:chgData name="Nichole Abernathy (ADHE)" userId="fddd4ef5-1cf6-49ac-8b62-acccb436dc1b" providerId="ADAL" clId="{9E98F95D-5842-4CC7-A9C9-EEF715424A76}" dt="2024-04-24T14:06:37.328" v="331" actId="1076"/>
        <pc:sldMkLst>
          <pc:docMk/>
          <pc:sldMk cId="2904005277" sldId="4215"/>
        </pc:sldMkLst>
        <pc:spChg chg="mod">
          <ac:chgData name="Nichole Abernathy (ADHE)" userId="fddd4ef5-1cf6-49ac-8b62-acccb436dc1b" providerId="ADAL" clId="{9E98F95D-5842-4CC7-A9C9-EEF715424A76}" dt="2024-04-24T14:06:28.105" v="329" actId="14100"/>
          <ac:spMkLst>
            <pc:docMk/>
            <pc:sldMk cId="2904005277" sldId="4215"/>
            <ac:spMk id="3" creationId="{32B1574F-8690-3FE1-A179-00A2009890E8}"/>
          </ac:spMkLst>
        </pc:spChg>
        <pc:spChg chg="mod">
          <ac:chgData name="Nichole Abernathy (ADHE)" userId="fddd4ef5-1cf6-49ac-8b62-acccb436dc1b" providerId="ADAL" clId="{9E98F95D-5842-4CC7-A9C9-EEF715424A76}" dt="2024-04-24T14:06:37.328" v="331" actId="1076"/>
          <ac:spMkLst>
            <pc:docMk/>
            <pc:sldMk cId="2904005277" sldId="4215"/>
            <ac:spMk id="4" creationId="{D017A5E1-E27A-862E-36DC-5A0F7891C035}"/>
          </ac:spMkLst>
        </pc:spChg>
        <pc:spChg chg="mod">
          <ac:chgData name="Nichole Abernathy (ADHE)" userId="fddd4ef5-1cf6-49ac-8b62-acccb436dc1b" providerId="ADAL" clId="{9E98F95D-5842-4CC7-A9C9-EEF715424A76}" dt="2024-04-24T14:05:45.711" v="321" actId="255"/>
          <ac:spMkLst>
            <pc:docMk/>
            <pc:sldMk cId="2904005277" sldId="4215"/>
            <ac:spMk id="5" creationId="{6FB346D0-8195-69A2-9B35-D8BA0FB0BAE0}"/>
          </ac:spMkLst>
        </pc:spChg>
      </pc:sldChg>
      <pc:sldChg chg="modSp mod">
        <pc:chgData name="Nichole Abernathy (ADHE)" userId="fddd4ef5-1cf6-49ac-8b62-acccb436dc1b" providerId="ADAL" clId="{9E98F95D-5842-4CC7-A9C9-EEF715424A76}" dt="2024-04-24T14:06:50.757" v="334" actId="14100"/>
        <pc:sldMkLst>
          <pc:docMk/>
          <pc:sldMk cId="986171407" sldId="4216"/>
        </pc:sldMkLst>
        <pc:spChg chg="mod">
          <ac:chgData name="Nichole Abernathy (ADHE)" userId="fddd4ef5-1cf6-49ac-8b62-acccb436dc1b" providerId="ADAL" clId="{9E98F95D-5842-4CC7-A9C9-EEF715424A76}" dt="2024-04-24T14:06:50.757" v="334" actId="14100"/>
          <ac:spMkLst>
            <pc:docMk/>
            <pc:sldMk cId="986171407" sldId="4216"/>
            <ac:spMk id="4" creationId="{22C075A9-2927-69A8-9CF2-874606DCB8B4}"/>
          </ac:spMkLst>
        </pc:spChg>
        <pc:spChg chg="mod">
          <ac:chgData name="Nichole Abernathy (ADHE)" userId="fddd4ef5-1cf6-49ac-8b62-acccb436dc1b" providerId="ADAL" clId="{9E98F95D-5842-4CC7-A9C9-EEF715424A76}" dt="2024-04-24T14:05:39.410" v="320" actId="255"/>
          <ac:spMkLst>
            <pc:docMk/>
            <pc:sldMk cId="986171407" sldId="4216"/>
            <ac:spMk id="5" creationId="{6FB346D0-8195-69A2-9B35-D8BA0FB0BAE0}"/>
          </ac:spMkLst>
        </pc:spChg>
      </pc:sldChg>
      <pc:sldChg chg="modSp mod">
        <pc:chgData name="Nichole Abernathy (ADHE)" userId="fddd4ef5-1cf6-49ac-8b62-acccb436dc1b" providerId="ADAL" clId="{9E98F95D-5842-4CC7-A9C9-EEF715424A76}" dt="2024-04-24T14:02:03.172" v="287" actId="255"/>
        <pc:sldMkLst>
          <pc:docMk/>
          <pc:sldMk cId="2684875638" sldId="4222"/>
        </pc:sldMkLst>
        <pc:spChg chg="mod">
          <ac:chgData name="Nichole Abernathy (ADHE)" userId="fddd4ef5-1cf6-49ac-8b62-acccb436dc1b" providerId="ADAL" clId="{9E98F95D-5842-4CC7-A9C9-EEF715424A76}" dt="2024-04-24T14:01:54.602" v="286" actId="255"/>
          <ac:spMkLst>
            <pc:docMk/>
            <pc:sldMk cId="2684875638" sldId="4222"/>
            <ac:spMk id="2" creationId="{25F9CE14-3F93-45C8-B577-65A54F56B1DA}"/>
          </ac:spMkLst>
        </pc:spChg>
        <pc:spChg chg="mod">
          <ac:chgData name="Nichole Abernathy (ADHE)" userId="fddd4ef5-1cf6-49ac-8b62-acccb436dc1b" providerId="ADAL" clId="{9E98F95D-5842-4CC7-A9C9-EEF715424A76}" dt="2024-04-24T14:02:03.172" v="287" actId="255"/>
          <ac:spMkLst>
            <pc:docMk/>
            <pc:sldMk cId="2684875638" sldId="4222"/>
            <ac:spMk id="5" creationId="{6FB346D0-8195-69A2-9B35-D8BA0FB0BAE0}"/>
          </ac:spMkLst>
        </pc:spChg>
      </pc:sldChg>
      <pc:sldChg chg="modSp mod">
        <pc:chgData name="Nichole Abernathy (ADHE)" userId="fddd4ef5-1cf6-49ac-8b62-acccb436dc1b" providerId="ADAL" clId="{9E98F95D-5842-4CC7-A9C9-EEF715424A76}" dt="2024-04-24T14:02:51.510" v="296" actId="14100"/>
        <pc:sldMkLst>
          <pc:docMk/>
          <pc:sldMk cId="2889497106" sldId="4223"/>
        </pc:sldMkLst>
        <pc:spChg chg="mod">
          <ac:chgData name="Nichole Abernathy (ADHE)" userId="fddd4ef5-1cf6-49ac-8b62-acccb436dc1b" providerId="ADAL" clId="{9E98F95D-5842-4CC7-A9C9-EEF715424A76}" dt="2024-04-24T14:02:16.761" v="290" actId="255"/>
          <ac:spMkLst>
            <pc:docMk/>
            <pc:sldMk cId="2889497106" sldId="4223"/>
            <ac:spMk id="5" creationId="{6FB346D0-8195-69A2-9B35-D8BA0FB0BAE0}"/>
          </ac:spMkLst>
        </pc:spChg>
        <pc:spChg chg="mod">
          <ac:chgData name="Nichole Abernathy (ADHE)" userId="fddd4ef5-1cf6-49ac-8b62-acccb436dc1b" providerId="ADAL" clId="{9E98F95D-5842-4CC7-A9C9-EEF715424A76}" dt="2024-04-24T14:02:51.510" v="296" actId="14100"/>
          <ac:spMkLst>
            <pc:docMk/>
            <pc:sldMk cId="2889497106" sldId="4223"/>
            <ac:spMk id="8" creationId="{25F9CE14-3F93-45C8-B577-65A54F56B1DA}"/>
          </ac:spMkLst>
        </pc:spChg>
      </pc:sldChg>
      <pc:sldChg chg="modSp mod">
        <pc:chgData name="Nichole Abernathy (ADHE)" userId="fddd4ef5-1cf6-49ac-8b62-acccb436dc1b" providerId="ADAL" clId="{9E98F95D-5842-4CC7-A9C9-EEF715424A76}" dt="2024-04-24T14:06:12.356" v="326" actId="255"/>
        <pc:sldMkLst>
          <pc:docMk/>
          <pc:sldMk cId="2645220465" sldId="4224"/>
        </pc:sldMkLst>
        <pc:spChg chg="mod">
          <ac:chgData name="Nichole Abernathy (ADHE)" userId="fddd4ef5-1cf6-49ac-8b62-acccb436dc1b" providerId="ADAL" clId="{9E98F95D-5842-4CC7-A9C9-EEF715424A76}" dt="2024-04-24T14:06:12.356" v="326" actId="255"/>
          <ac:spMkLst>
            <pc:docMk/>
            <pc:sldMk cId="2645220465" sldId="4224"/>
            <ac:spMk id="4" creationId="{C5740ABB-16AD-CAF8-1A64-499E9EDC8E0F}"/>
          </ac:spMkLst>
        </pc:spChg>
        <pc:spChg chg="mod">
          <ac:chgData name="Nichole Abernathy (ADHE)" userId="fddd4ef5-1cf6-49ac-8b62-acccb436dc1b" providerId="ADAL" clId="{9E98F95D-5842-4CC7-A9C9-EEF715424A76}" dt="2024-04-24T14:06:01.733" v="324" actId="255"/>
          <ac:spMkLst>
            <pc:docMk/>
            <pc:sldMk cId="2645220465" sldId="4224"/>
            <ac:spMk id="5" creationId="{6FB346D0-8195-69A2-9B35-D8BA0FB0BAE0}"/>
          </ac:spMkLst>
        </pc:spChg>
      </pc:sldChg>
      <pc:sldChg chg="del">
        <pc:chgData name="Nichole Abernathy (ADHE)" userId="fddd4ef5-1cf6-49ac-8b62-acccb436dc1b" providerId="ADAL" clId="{9E98F95D-5842-4CC7-A9C9-EEF715424A76}" dt="2024-04-25T22:42:37.447" v="336" actId="47"/>
        <pc:sldMkLst>
          <pc:docMk/>
          <pc:sldMk cId="3062523027" sldId="4225"/>
        </pc:sldMkLst>
      </pc:sldChg>
      <pc:sldChg chg="del">
        <pc:chgData name="Nichole Abernathy (ADHE)" userId="fddd4ef5-1cf6-49ac-8b62-acccb436dc1b" providerId="ADAL" clId="{9E98F95D-5842-4CC7-A9C9-EEF715424A76}" dt="2024-04-25T22:42:38.039" v="337" actId="47"/>
        <pc:sldMkLst>
          <pc:docMk/>
          <pc:sldMk cId="3413861838" sldId="4226"/>
        </pc:sldMkLst>
      </pc:sldChg>
      <pc:sldChg chg="modSp del mod">
        <pc:chgData name="Nichole Abernathy (ADHE)" userId="fddd4ef5-1cf6-49ac-8b62-acccb436dc1b" providerId="ADAL" clId="{9E98F95D-5842-4CC7-A9C9-EEF715424A76}" dt="2024-04-25T22:42:38.550" v="338" actId="47"/>
        <pc:sldMkLst>
          <pc:docMk/>
          <pc:sldMk cId="3508918647" sldId="4227"/>
        </pc:sldMkLst>
        <pc:spChg chg="mod">
          <ac:chgData name="Nichole Abernathy (ADHE)" userId="fddd4ef5-1cf6-49ac-8b62-acccb436dc1b" providerId="ADAL" clId="{9E98F95D-5842-4CC7-A9C9-EEF715424A76}" dt="2024-04-22T18:57:29.427" v="26" actId="20577"/>
          <ac:spMkLst>
            <pc:docMk/>
            <pc:sldMk cId="3508918647" sldId="4227"/>
            <ac:spMk id="6" creationId="{8546F96E-2C85-C306-5F08-1E1E830519A1}"/>
          </ac:spMkLst>
        </pc:spChg>
      </pc:sldChg>
      <pc:sldChg chg="del">
        <pc:chgData name="Nichole Abernathy (ADHE)" userId="fddd4ef5-1cf6-49ac-8b62-acccb436dc1b" providerId="ADAL" clId="{9E98F95D-5842-4CC7-A9C9-EEF715424A76}" dt="2024-04-25T22:43:27.817" v="341" actId="47"/>
        <pc:sldMkLst>
          <pc:docMk/>
          <pc:sldMk cId="0" sldId="4231"/>
        </pc:sldMkLst>
      </pc:sldChg>
      <pc:sldChg chg="modSp mod">
        <pc:chgData name="Nichole Abernathy (ADHE)" userId="fddd4ef5-1cf6-49ac-8b62-acccb436dc1b" providerId="ADAL" clId="{9E98F95D-5842-4CC7-A9C9-EEF715424A76}" dt="2024-04-22T20:18:10.471" v="136" actId="20577"/>
        <pc:sldMkLst>
          <pc:docMk/>
          <pc:sldMk cId="804597790" sldId="4232"/>
        </pc:sldMkLst>
        <pc:spChg chg="mod">
          <ac:chgData name="Nichole Abernathy (ADHE)" userId="fddd4ef5-1cf6-49ac-8b62-acccb436dc1b" providerId="ADAL" clId="{9E98F95D-5842-4CC7-A9C9-EEF715424A76}" dt="2024-04-22T20:16:09.051" v="54" actId="20577"/>
          <ac:spMkLst>
            <pc:docMk/>
            <pc:sldMk cId="804597790" sldId="4232"/>
            <ac:spMk id="6" creationId="{F969AB7B-B6E6-E059-37B5-6A94D24E85CB}"/>
          </ac:spMkLst>
        </pc:spChg>
        <pc:spChg chg="mod">
          <ac:chgData name="Nichole Abernathy (ADHE)" userId="fddd4ef5-1cf6-49ac-8b62-acccb436dc1b" providerId="ADAL" clId="{9E98F95D-5842-4CC7-A9C9-EEF715424A76}" dt="2024-04-22T20:18:10.471" v="136" actId="20577"/>
          <ac:spMkLst>
            <pc:docMk/>
            <pc:sldMk cId="804597790" sldId="4232"/>
            <ac:spMk id="8" creationId="{F79765DD-5980-0F0C-9EFD-524CB2966248}"/>
          </ac:spMkLst>
        </pc:spChg>
      </pc:sldChg>
      <pc:sldChg chg="add">
        <pc:chgData name="Nichole Abernathy (ADHE)" userId="fddd4ef5-1cf6-49ac-8b62-acccb436dc1b" providerId="ADAL" clId="{9E98F95D-5842-4CC7-A9C9-EEF715424A76}" dt="2024-04-22T20:48:01.993" v="137"/>
        <pc:sldMkLst>
          <pc:docMk/>
          <pc:sldMk cId="1475731229" sldId="4233"/>
        </pc:sldMkLst>
      </pc:sldChg>
      <pc:sldChg chg="add">
        <pc:chgData name="Nichole Abernathy (ADHE)" userId="fddd4ef5-1cf6-49ac-8b62-acccb436dc1b" providerId="ADAL" clId="{9E98F95D-5842-4CC7-A9C9-EEF715424A76}" dt="2024-04-22T20:48:01.993" v="137"/>
        <pc:sldMkLst>
          <pc:docMk/>
          <pc:sldMk cId="4175638203" sldId="4234"/>
        </pc:sldMkLst>
      </pc:sldChg>
      <pc:sldChg chg="add">
        <pc:chgData name="Nichole Abernathy (ADHE)" userId="fddd4ef5-1cf6-49ac-8b62-acccb436dc1b" providerId="ADAL" clId="{9E98F95D-5842-4CC7-A9C9-EEF715424A76}" dt="2024-04-22T20:48:01.993" v="137"/>
        <pc:sldMkLst>
          <pc:docMk/>
          <pc:sldMk cId="4202052683" sldId="4235"/>
        </pc:sldMkLst>
      </pc:sldChg>
      <pc:sldChg chg="add">
        <pc:chgData name="Nichole Abernathy (ADHE)" userId="fddd4ef5-1cf6-49ac-8b62-acccb436dc1b" providerId="ADAL" clId="{9E98F95D-5842-4CC7-A9C9-EEF715424A76}" dt="2024-04-22T20:48:01.993" v="137"/>
        <pc:sldMkLst>
          <pc:docMk/>
          <pc:sldMk cId="2500534674" sldId="4236"/>
        </pc:sldMkLst>
      </pc:sldChg>
      <pc:sldChg chg="add">
        <pc:chgData name="Nichole Abernathy (ADHE)" userId="fddd4ef5-1cf6-49ac-8b62-acccb436dc1b" providerId="ADAL" clId="{9E98F95D-5842-4CC7-A9C9-EEF715424A76}" dt="2024-04-22T20:48:01.993" v="137"/>
        <pc:sldMkLst>
          <pc:docMk/>
          <pc:sldMk cId="3725453649" sldId="4237"/>
        </pc:sldMkLst>
      </pc:sldChg>
      <pc:sldChg chg="modSp add mod">
        <pc:chgData name="Nichole Abernathy (ADHE)" userId="fddd4ef5-1cf6-49ac-8b62-acccb436dc1b" providerId="ADAL" clId="{9E98F95D-5842-4CC7-A9C9-EEF715424A76}" dt="2024-04-23T14:56:49.140" v="274" actId="6549"/>
        <pc:sldMkLst>
          <pc:docMk/>
          <pc:sldMk cId="2016702715" sldId="4238"/>
        </pc:sldMkLst>
        <pc:graphicFrameChg chg="modGraphic">
          <ac:chgData name="Nichole Abernathy (ADHE)" userId="fddd4ef5-1cf6-49ac-8b62-acccb436dc1b" providerId="ADAL" clId="{9E98F95D-5842-4CC7-A9C9-EEF715424A76}" dt="2024-04-23T14:56:49.140" v="274" actId="6549"/>
          <ac:graphicFrameMkLst>
            <pc:docMk/>
            <pc:sldMk cId="2016702715" sldId="4238"/>
            <ac:graphicFrameMk id="18" creationId="{84C950A5-2DE8-A2E8-3D15-00C854785B9E}"/>
          </ac:graphicFrameMkLst>
        </pc:graphicFrameChg>
      </pc:sldChg>
      <pc:sldChg chg="add">
        <pc:chgData name="Nichole Abernathy (ADHE)" userId="fddd4ef5-1cf6-49ac-8b62-acccb436dc1b" providerId="ADAL" clId="{9E98F95D-5842-4CC7-A9C9-EEF715424A76}" dt="2024-04-22T20:48:01.993" v="137"/>
        <pc:sldMkLst>
          <pc:docMk/>
          <pc:sldMk cId="3900242540" sldId="4239"/>
        </pc:sldMkLst>
      </pc:sldChg>
      <pc:sldChg chg="add">
        <pc:chgData name="Nichole Abernathy (ADHE)" userId="fddd4ef5-1cf6-49ac-8b62-acccb436dc1b" providerId="ADAL" clId="{9E98F95D-5842-4CC7-A9C9-EEF715424A76}" dt="2024-04-22T20:48:01.993" v="137"/>
        <pc:sldMkLst>
          <pc:docMk/>
          <pc:sldMk cId="2183572493" sldId="4240"/>
        </pc:sldMkLst>
      </pc:sldChg>
      <pc:sldChg chg="add">
        <pc:chgData name="Nichole Abernathy (ADHE)" userId="fddd4ef5-1cf6-49ac-8b62-acccb436dc1b" providerId="ADAL" clId="{9E98F95D-5842-4CC7-A9C9-EEF715424A76}" dt="2024-04-22T20:48:01.993" v="137"/>
        <pc:sldMkLst>
          <pc:docMk/>
          <pc:sldMk cId="3932744342" sldId="4241"/>
        </pc:sldMkLst>
      </pc:sldChg>
      <pc:sldChg chg="add">
        <pc:chgData name="Nichole Abernathy (ADHE)" userId="fddd4ef5-1cf6-49ac-8b62-acccb436dc1b" providerId="ADAL" clId="{9E98F95D-5842-4CC7-A9C9-EEF715424A76}" dt="2024-04-22T20:48:01.993" v="137"/>
        <pc:sldMkLst>
          <pc:docMk/>
          <pc:sldMk cId="2795501407" sldId="4242"/>
        </pc:sldMkLst>
      </pc:sldChg>
      <pc:sldChg chg="add">
        <pc:chgData name="Nichole Abernathy (ADHE)" userId="fddd4ef5-1cf6-49ac-8b62-acccb436dc1b" providerId="ADAL" clId="{9E98F95D-5842-4CC7-A9C9-EEF715424A76}" dt="2024-04-22T20:48:01.993" v="137"/>
        <pc:sldMkLst>
          <pc:docMk/>
          <pc:sldMk cId="699478689" sldId="4243"/>
        </pc:sldMkLst>
      </pc:sldChg>
      <pc:sldChg chg="add">
        <pc:chgData name="Nichole Abernathy (ADHE)" userId="fddd4ef5-1cf6-49ac-8b62-acccb436dc1b" providerId="ADAL" clId="{9E98F95D-5842-4CC7-A9C9-EEF715424A76}" dt="2024-04-22T20:48:01.993" v="137"/>
        <pc:sldMkLst>
          <pc:docMk/>
          <pc:sldMk cId="2613828608" sldId="4244"/>
        </pc:sldMkLst>
      </pc:sldChg>
      <pc:sldChg chg="add">
        <pc:chgData name="Nichole Abernathy (ADHE)" userId="fddd4ef5-1cf6-49ac-8b62-acccb436dc1b" providerId="ADAL" clId="{9E98F95D-5842-4CC7-A9C9-EEF715424A76}" dt="2024-04-22T20:48:01.993" v="137"/>
        <pc:sldMkLst>
          <pc:docMk/>
          <pc:sldMk cId="2396796916" sldId="4245"/>
        </pc:sldMkLst>
      </pc:sldChg>
      <pc:sldChg chg="add">
        <pc:chgData name="Nichole Abernathy (ADHE)" userId="fddd4ef5-1cf6-49ac-8b62-acccb436dc1b" providerId="ADAL" clId="{9E98F95D-5842-4CC7-A9C9-EEF715424A76}" dt="2024-04-22T20:48:01.993" v="137"/>
        <pc:sldMkLst>
          <pc:docMk/>
          <pc:sldMk cId="2259349092" sldId="4246"/>
        </pc:sldMkLst>
      </pc:sldChg>
      <pc:sldChg chg="addSp new del">
        <pc:chgData name="Nichole Abernathy (ADHE)" userId="fddd4ef5-1cf6-49ac-8b62-acccb436dc1b" providerId="ADAL" clId="{9E98F95D-5842-4CC7-A9C9-EEF715424A76}" dt="2024-04-23T12:13:33.099" v="263" actId="47"/>
        <pc:sldMkLst>
          <pc:docMk/>
          <pc:sldMk cId="248299924" sldId="4247"/>
        </pc:sldMkLst>
        <pc:picChg chg="add">
          <ac:chgData name="Nichole Abernathy (ADHE)" userId="fddd4ef5-1cf6-49ac-8b62-acccb436dc1b" providerId="ADAL" clId="{9E98F95D-5842-4CC7-A9C9-EEF715424A76}" dt="2024-04-23T12:07:49.358" v="141"/>
          <ac:picMkLst>
            <pc:docMk/>
            <pc:sldMk cId="248299924" sldId="4247"/>
            <ac:picMk id="3" creationId="{D5DE8D7A-BA7A-3A98-C088-6E974D4F4E2D}"/>
          </ac:picMkLst>
        </pc:picChg>
      </pc:sldChg>
      <pc:sldChg chg="new del">
        <pc:chgData name="Nichole Abernathy (ADHE)" userId="fddd4ef5-1cf6-49ac-8b62-acccb436dc1b" providerId="ADAL" clId="{9E98F95D-5842-4CC7-A9C9-EEF715424A76}" dt="2024-04-23T12:07:39.785" v="139" actId="680"/>
        <pc:sldMkLst>
          <pc:docMk/>
          <pc:sldMk cId="802675489" sldId="4247"/>
        </pc:sldMkLst>
      </pc:sldChg>
      <pc:sldChg chg="addSp delSp modSp add mod setBg">
        <pc:chgData name="Nichole Abernathy (ADHE)" userId="fddd4ef5-1cf6-49ac-8b62-acccb436dc1b" providerId="ADAL" clId="{9E98F95D-5842-4CC7-A9C9-EEF715424A76}" dt="2024-04-23T12:13:15.751" v="262" actId="1076"/>
        <pc:sldMkLst>
          <pc:docMk/>
          <pc:sldMk cId="1686859748" sldId="4248"/>
        </pc:sldMkLst>
        <pc:spChg chg="mod ord">
          <ac:chgData name="Nichole Abernathy (ADHE)" userId="fddd4ef5-1cf6-49ac-8b62-acccb436dc1b" providerId="ADAL" clId="{9E98F95D-5842-4CC7-A9C9-EEF715424A76}" dt="2024-04-23T12:13:15.751" v="262" actId="1076"/>
          <ac:spMkLst>
            <pc:docMk/>
            <pc:sldMk cId="1686859748" sldId="4248"/>
            <ac:spMk id="2" creationId="{DD182417-C8E0-2402-C222-1FB4CD894A71}"/>
          </ac:spMkLst>
        </pc:spChg>
        <pc:spChg chg="del">
          <ac:chgData name="Nichole Abernathy (ADHE)" userId="fddd4ef5-1cf6-49ac-8b62-acccb436dc1b" providerId="ADAL" clId="{9E98F95D-5842-4CC7-A9C9-EEF715424A76}" dt="2024-04-23T12:09:36.536" v="160" actId="478"/>
          <ac:spMkLst>
            <pc:docMk/>
            <pc:sldMk cId="1686859748" sldId="4248"/>
            <ac:spMk id="5" creationId="{DDA7C2DB-0715-BA79-E1F2-A8AA140FE844}"/>
          </ac:spMkLst>
        </pc:spChg>
        <pc:spChg chg="del">
          <ac:chgData name="Nichole Abernathy (ADHE)" userId="fddd4ef5-1cf6-49ac-8b62-acccb436dc1b" providerId="ADAL" clId="{9E98F95D-5842-4CC7-A9C9-EEF715424A76}" dt="2024-04-23T12:09:42.743" v="162" actId="478"/>
          <ac:spMkLst>
            <pc:docMk/>
            <pc:sldMk cId="1686859748" sldId="4248"/>
            <ac:spMk id="6" creationId="{CE14E681-4041-9BE8-88BD-15126896FFB0}"/>
          </ac:spMkLst>
        </pc:spChg>
        <pc:spChg chg="mod">
          <ac:chgData name="Nichole Abernathy (ADHE)" userId="fddd4ef5-1cf6-49ac-8b62-acccb436dc1b" providerId="ADAL" clId="{9E98F95D-5842-4CC7-A9C9-EEF715424A76}" dt="2024-04-23T12:12:43.684" v="234" actId="1076"/>
          <ac:spMkLst>
            <pc:docMk/>
            <pc:sldMk cId="1686859748" sldId="4248"/>
            <ac:spMk id="7" creationId="{8A3EB5C1-B463-0DF4-96E0-183EF81842E7}"/>
          </ac:spMkLst>
        </pc:spChg>
        <pc:spChg chg="add del">
          <ac:chgData name="Nichole Abernathy (ADHE)" userId="fddd4ef5-1cf6-49ac-8b62-acccb436dc1b" providerId="ADAL" clId="{9E98F95D-5842-4CC7-A9C9-EEF715424A76}" dt="2024-04-23T12:11:14.494" v="175" actId="26606"/>
          <ac:spMkLst>
            <pc:docMk/>
            <pc:sldMk cId="1686859748" sldId="4248"/>
            <ac:spMk id="10" creationId="{79BB35BC-D5C2-4C8B-A22A-A71E6191913B}"/>
          </ac:spMkLst>
        </pc:spChg>
        <pc:spChg chg="add del">
          <ac:chgData name="Nichole Abernathy (ADHE)" userId="fddd4ef5-1cf6-49ac-8b62-acccb436dc1b" providerId="ADAL" clId="{9E98F95D-5842-4CC7-A9C9-EEF715424A76}" dt="2024-04-23T12:11:01.917" v="169" actId="26606"/>
          <ac:spMkLst>
            <pc:docMk/>
            <pc:sldMk cId="1686859748" sldId="4248"/>
            <ac:spMk id="12" creationId="{135FA909-3F24-448C-A8BC-7CF77F62F84F}"/>
          </ac:spMkLst>
        </pc:spChg>
        <pc:spChg chg="add">
          <ac:chgData name="Nichole Abernathy (ADHE)" userId="fddd4ef5-1cf6-49ac-8b62-acccb436dc1b" providerId="ADAL" clId="{9E98F95D-5842-4CC7-A9C9-EEF715424A76}" dt="2024-04-23T12:11:14.508" v="176" actId="26606"/>
          <ac:spMkLst>
            <pc:docMk/>
            <pc:sldMk cId="1686859748" sldId="4248"/>
            <ac:spMk id="13" creationId="{135FA909-3F24-448C-A8BC-7CF77F62F84F}"/>
          </ac:spMkLst>
        </pc:spChg>
        <pc:spChg chg="add del">
          <ac:chgData name="Nichole Abernathy (ADHE)" userId="fddd4ef5-1cf6-49ac-8b62-acccb436dc1b" providerId="ADAL" clId="{9E98F95D-5842-4CC7-A9C9-EEF715424A76}" dt="2024-04-23T12:11:03.172" v="171" actId="26606"/>
          <ac:spMkLst>
            <pc:docMk/>
            <pc:sldMk cId="1686859748" sldId="4248"/>
            <ac:spMk id="18" creationId="{C0763A76-9F1C-4FC5-82B7-DD475DA461B2}"/>
          </ac:spMkLst>
        </pc:spChg>
        <pc:spChg chg="add del">
          <ac:chgData name="Nichole Abernathy (ADHE)" userId="fddd4ef5-1cf6-49ac-8b62-acccb436dc1b" providerId="ADAL" clId="{9E98F95D-5842-4CC7-A9C9-EEF715424A76}" dt="2024-04-23T12:11:03.172" v="171" actId="26606"/>
          <ac:spMkLst>
            <pc:docMk/>
            <pc:sldMk cId="1686859748" sldId="4248"/>
            <ac:spMk id="19" creationId="{E81BF4F6-F2CF-4984-9D14-D6966D92F99F}"/>
          </ac:spMkLst>
        </pc:spChg>
        <pc:grpChg chg="add del">
          <ac:chgData name="Nichole Abernathy (ADHE)" userId="fddd4ef5-1cf6-49ac-8b62-acccb436dc1b" providerId="ADAL" clId="{9E98F95D-5842-4CC7-A9C9-EEF715424A76}" dt="2024-04-23T12:11:01.917" v="169" actId="26606"/>
          <ac:grpSpMkLst>
            <pc:docMk/>
            <pc:sldMk cId="1686859748" sldId="4248"/>
            <ac:grpSpMk id="14" creationId="{8B60959F-9B69-4520-A16E-EA6BECC747D6}"/>
          </ac:grpSpMkLst>
        </pc:grpChg>
        <pc:grpChg chg="add">
          <ac:chgData name="Nichole Abernathy (ADHE)" userId="fddd4ef5-1cf6-49ac-8b62-acccb436dc1b" providerId="ADAL" clId="{9E98F95D-5842-4CC7-A9C9-EEF715424A76}" dt="2024-04-23T12:11:14.508" v="176" actId="26606"/>
          <ac:grpSpMkLst>
            <pc:docMk/>
            <pc:sldMk cId="1686859748" sldId="4248"/>
            <ac:grpSpMk id="17" creationId="{8B60959F-9B69-4520-A16E-EA6BECC747D6}"/>
          </ac:grpSpMkLst>
        </pc:grpChg>
        <pc:picChg chg="add mod">
          <ac:chgData name="Nichole Abernathy (ADHE)" userId="fddd4ef5-1cf6-49ac-8b62-acccb436dc1b" providerId="ADAL" clId="{9E98F95D-5842-4CC7-A9C9-EEF715424A76}" dt="2024-04-23T12:11:14.508" v="176" actId="26606"/>
          <ac:picMkLst>
            <pc:docMk/>
            <pc:sldMk cId="1686859748" sldId="4248"/>
            <ac:picMk id="3" creationId="{A0976047-8FCB-C010-8A2D-AA7160FEE6FB}"/>
          </ac:picMkLst>
        </pc:picChg>
        <pc:picChg chg="del">
          <ac:chgData name="Nichole Abernathy (ADHE)" userId="fddd4ef5-1cf6-49ac-8b62-acccb436dc1b" providerId="ADAL" clId="{9E98F95D-5842-4CC7-A9C9-EEF715424A76}" dt="2024-04-23T12:09:31.935" v="159" actId="478"/>
          <ac:picMkLst>
            <pc:docMk/>
            <pc:sldMk cId="1686859748" sldId="4248"/>
            <ac:picMk id="9" creationId="{B5D2033C-C6D9-38DE-DF4E-83AE6F18B4FA}"/>
          </ac:picMkLst>
        </pc:picChg>
        <pc:picChg chg="del">
          <ac:chgData name="Nichole Abernathy (ADHE)" userId="fddd4ef5-1cf6-49ac-8b62-acccb436dc1b" providerId="ADAL" clId="{9E98F95D-5842-4CC7-A9C9-EEF715424A76}" dt="2024-04-23T12:09:16.371" v="143" actId="478"/>
          <ac:picMkLst>
            <pc:docMk/>
            <pc:sldMk cId="1686859748" sldId="4248"/>
            <ac:picMk id="11" creationId="{F91990E6-2182-3D82-4C88-7AFB148355D7}"/>
          </ac:picMkLst>
        </pc:picChg>
        <pc:picChg chg="del">
          <ac:chgData name="Nichole Abernathy (ADHE)" userId="fddd4ef5-1cf6-49ac-8b62-acccb436dc1b" providerId="ADAL" clId="{9E98F95D-5842-4CC7-A9C9-EEF715424A76}" dt="2024-04-23T12:09:39.174" v="161" actId="478"/>
          <ac:picMkLst>
            <pc:docMk/>
            <pc:sldMk cId="1686859748" sldId="4248"/>
            <ac:picMk id="3078" creationId="{F954E3DE-16B9-79BE-3A6C-87AFF58763A6}"/>
          </ac:picMkLst>
        </pc:picChg>
      </pc:sldChg>
      <pc:sldChg chg="add">
        <pc:chgData name="Nichole Abernathy (ADHE)" userId="fddd4ef5-1cf6-49ac-8b62-acccb436dc1b" providerId="ADAL" clId="{9E98F95D-5842-4CC7-A9C9-EEF715424A76}" dt="2024-04-23T17:44:38.334" v="275"/>
        <pc:sldMkLst>
          <pc:docMk/>
          <pc:sldMk cId="3330262038" sldId="4249"/>
        </pc:sldMkLst>
      </pc:sldChg>
      <pc:sldChg chg="add">
        <pc:chgData name="Nichole Abernathy (ADHE)" userId="fddd4ef5-1cf6-49ac-8b62-acccb436dc1b" providerId="ADAL" clId="{9E98F95D-5842-4CC7-A9C9-EEF715424A76}" dt="2024-04-23T17:44:38.334" v="275"/>
        <pc:sldMkLst>
          <pc:docMk/>
          <pc:sldMk cId="1756935795" sldId="4250"/>
        </pc:sldMkLst>
      </pc:sldChg>
      <pc:sldChg chg="add">
        <pc:chgData name="Nichole Abernathy (ADHE)" userId="fddd4ef5-1cf6-49ac-8b62-acccb436dc1b" providerId="ADAL" clId="{9E98F95D-5842-4CC7-A9C9-EEF715424A76}" dt="2024-04-25T22:42:27.575" v="335"/>
        <pc:sldMkLst>
          <pc:docMk/>
          <pc:sldMk cId="531307906" sldId="4251"/>
        </pc:sldMkLst>
      </pc:sldChg>
      <pc:sldChg chg="add">
        <pc:chgData name="Nichole Abernathy (ADHE)" userId="fddd4ef5-1cf6-49ac-8b62-acccb436dc1b" providerId="ADAL" clId="{9E98F95D-5842-4CC7-A9C9-EEF715424A76}" dt="2024-04-25T22:42:27.575" v="335"/>
        <pc:sldMkLst>
          <pc:docMk/>
          <pc:sldMk cId="1534223269" sldId="4252"/>
        </pc:sldMkLst>
      </pc:sldChg>
      <pc:sldChg chg="add">
        <pc:chgData name="Nichole Abernathy (ADHE)" userId="fddd4ef5-1cf6-49ac-8b62-acccb436dc1b" providerId="ADAL" clId="{9E98F95D-5842-4CC7-A9C9-EEF715424A76}" dt="2024-04-25T22:42:27.575" v="335"/>
        <pc:sldMkLst>
          <pc:docMk/>
          <pc:sldMk cId="2275204255" sldId="4253"/>
        </pc:sldMkLst>
      </pc:sldChg>
      <pc:sldChg chg="add">
        <pc:chgData name="Nichole Abernathy (ADHE)" userId="fddd4ef5-1cf6-49ac-8b62-acccb436dc1b" providerId="ADAL" clId="{9E98F95D-5842-4CC7-A9C9-EEF715424A76}" dt="2024-04-25T22:42:27.575" v="335"/>
        <pc:sldMkLst>
          <pc:docMk/>
          <pc:sldMk cId="142463284" sldId="4254"/>
        </pc:sldMkLst>
      </pc:sldChg>
      <pc:sldChg chg="add">
        <pc:chgData name="Nichole Abernathy (ADHE)" userId="fddd4ef5-1cf6-49ac-8b62-acccb436dc1b" providerId="ADAL" clId="{9E98F95D-5842-4CC7-A9C9-EEF715424A76}" dt="2024-04-25T22:42:27.575" v="335"/>
        <pc:sldMkLst>
          <pc:docMk/>
          <pc:sldMk cId="4255522511" sldId="4255"/>
        </pc:sldMkLst>
      </pc:sldChg>
      <pc:sldChg chg="add setBg">
        <pc:chgData name="Nichole Abernathy (ADHE)" userId="fddd4ef5-1cf6-49ac-8b62-acccb436dc1b" providerId="ADAL" clId="{9E98F95D-5842-4CC7-A9C9-EEF715424A76}" dt="2024-04-25T22:43:33.984" v="342"/>
        <pc:sldMkLst>
          <pc:docMk/>
          <pc:sldMk cId="0" sldId="4256"/>
        </pc:sldMkLst>
      </pc:sldChg>
      <pc:sldMasterChg chg="del delSldLayout">
        <pc:chgData name="Nichole Abernathy (ADHE)" userId="fddd4ef5-1cf6-49ac-8b62-acccb436dc1b" providerId="ADAL" clId="{9E98F95D-5842-4CC7-A9C9-EEF715424A76}" dt="2024-04-25T22:43:27.817" v="341" actId="47"/>
        <pc:sldMasterMkLst>
          <pc:docMk/>
          <pc:sldMasterMk cId="111871766" sldId="2147483786"/>
        </pc:sldMasterMkLst>
        <pc:sldLayoutChg chg="del">
          <pc:chgData name="Nichole Abernathy (ADHE)" userId="fddd4ef5-1cf6-49ac-8b62-acccb436dc1b" providerId="ADAL" clId="{9E98F95D-5842-4CC7-A9C9-EEF715424A76}" dt="2024-04-25T22:43:27.817" v="341" actId="47"/>
          <pc:sldLayoutMkLst>
            <pc:docMk/>
            <pc:sldMasterMk cId="111871766" sldId="2147483786"/>
            <pc:sldLayoutMk cId="830417109" sldId="2147483787"/>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3959883030" sldId="2147483788"/>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1320655719" sldId="2147483789"/>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1612869415" sldId="2147483790"/>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435647268" sldId="2147483791"/>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4257031727" sldId="2147483792"/>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2602730347" sldId="2147483793"/>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2824418990" sldId="2147483794"/>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2247012403" sldId="2147483795"/>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2981405441" sldId="2147483796"/>
          </pc:sldLayoutMkLst>
        </pc:sldLayoutChg>
        <pc:sldLayoutChg chg="del">
          <pc:chgData name="Nichole Abernathy (ADHE)" userId="fddd4ef5-1cf6-49ac-8b62-acccb436dc1b" providerId="ADAL" clId="{9E98F95D-5842-4CC7-A9C9-EEF715424A76}" dt="2024-04-25T22:43:27.817" v="341" actId="47"/>
          <pc:sldLayoutMkLst>
            <pc:docMk/>
            <pc:sldMasterMk cId="111871766" sldId="2147483786"/>
            <pc:sldLayoutMk cId="3290224599" sldId="214748379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3.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4.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5.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6.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7.bin"/></Relationships>
</file>

<file path=ppt/charts/_rels/chart2.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1.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2.bin"/></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https://ardoe.sharepoint.com/sites/ArkansasDivisionofHigherEducation2-ADHEAA/Shared%20Documents/ADHE%20AA/AA/Placement%20Plans/Remediation%20Data/2023-2024a/Remediation%20Data%20-%2002022024%20-%20Fall%202022-Spring%202023%20AY2023%20to%20Academ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latin typeface="Arial" panose="020B0604020202020204" pitchFamily="34" charset="0"/>
                <a:cs typeface="Arial" panose="020B0604020202020204" pitchFamily="34" charset="0"/>
              </a:rPr>
              <a:t>Institution Type</a:t>
            </a:r>
          </a:p>
        </c:rich>
      </c:tx>
      <c:layout>
        <c:manualLayout>
          <c:xMode val="edge"/>
          <c:yMode val="edge"/>
          <c:x val="0.2224276675024674"/>
          <c:y val="4.614798997870778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'[Remediation Data - 02022024 - Fall 2022-Spring 2023 AY2023 to Academics.xlsx]Total Pop. Tables and Graphs'!$F$10</c:f>
              <c:strCache>
                <c:ptCount val="1"/>
                <c:pt idx="0">
                  <c:v>Count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3163-4B31-A8C1-2FC544C76FDB}"/>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3163-4B31-A8C1-2FC544C76FD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'[Remediation Data - 02022024 - Fall 2022-Spring 2023 AY2023 to Academics.xlsx]Total Pop. Tables and Graphs'!$E$11:$E$12</c:f>
              <c:strCache>
                <c:ptCount val="2"/>
                <c:pt idx="0">
                  <c:v>4 year</c:v>
                </c:pt>
                <c:pt idx="1">
                  <c:v>2 year</c:v>
                </c:pt>
              </c:strCache>
            </c:strRef>
          </c:cat>
          <c:val>
            <c:numRef>
              <c:f>'[Remediation Data - 02022024 - Fall 2022-Spring 2023 AY2023 to Academics.xlsx]Total Pop. Tables and Graphs'!$F$11:$F$12</c:f>
              <c:numCache>
                <c:formatCode>General</c:formatCode>
                <c:ptCount val="2"/>
                <c:pt idx="0">
                  <c:v>15067</c:v>
                </c:pt>
                <c:pt idx="1">
                  <c:v>6443</c:v>
                </c:pt>
              </c:numCache>
            </c:numRef>
          </c:val>
          <c:extLst>
            <c:ext xmlns:c16="http://schemas.microsoft.com/office/drawing/2014/chart" uri="{C3380CC4-5D6E-409C-BE32-E72D297353CC}">
              <c16:uniqueId val="{00000004-3163-4B31-A8C1-2FC544C76FDB}"/>
            </c:ext>
          </c:extLst>
        </c:ser>
        <c:dLbls>
          <c:showLegendKey val="0"/>
          <c:showVal val="0"/>
          <c:showCatName val="0"/>
          <c:showSerName val="0"/>
          <c:showPercent val="0"/>
          <c:showBubbleSize val="0"/>
          <c:showLeaderLines val="1"/>
        </c:dLbls>
        <c:firstSliceAng val="234"/>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Enrollment in Math Remediation Types and Median Success Rate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Math!$J$22</c:f>
              <c:strCache>
                <c:ptCount val="1"/>
                <c:pt idx="0">
                  <c:v>Count</c:v>
                </c:pt>
              </c:strCache>
            </c:strRef>
          </c:tx>
          <c:spPr>
            <a:solidFill>
              <a:schemeClr val="accent1">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Math!$I$23:$I$25</c:f>
              <c:strCache>
                <c:ptCount val="3"/>
                <c:pt idx="0">
                  <c:v>Corequisite</c:v>
                </c:pt>
                <c:pt idx="1">
                  <c:v>Gateway</c:v>
                </c:pt>
                <c:pt idx="2">
                  <c:v>Non-Gateway</c:v>
                </c:pt>
              </c:strCache>
            </c:strRef>
          </c:cat>
          <c:val>
            <c:numRef>
              <c:f>Math!$J$23:$J$25</c:f>
              <c:numCache>
                <c:formatCode>General</c:formatCode>
                <c:ptCount val="3"/>
                <c:pt idx="0">
                  <c:v>4782</c:v>
                </c:pt>
                <c:pt idx="1">
                  <c:v>1100</c:v>
                </c:pt>
                <c:pt idx="2">
                  <c:v>985</c:v>
                </c:pt>
              </c:numCache>
            </c:numRef>
          </c:val>
          <c:extLst>
            <c:ext xmlns:c16="http://schemas.microsoft.com/office/drawing/2014/chart" uri="{C3380CC4-5D6E-409C-BE32-E72D297353CC}">
              <c16:uniqueId val="{00000000-59D8-42B0-86F2-2BAEDEA67E67}"/>
            </c:ext>
          </c:extLst>
        </c:ser>
        <c:dLbls>
          <c:dLblPos val="ctr"/>
          <c:showLegendKey val="0"/>
          <c:showVal val="1"/>
          <c:showCatName val="0"/>
          <c:showSerName val="0"/>
          <c:showPercent val="0"/>
          <c:showBubbleSize val="0"/>
        </c:dLbls>
        <c:gapWidth val="219"/>
        <c:overlap val="-27"/>
        <c:axId val="1625460607"/>
        <c:axId val="1625461087"/>
      </c:barChart>
      <c:lineChart>
        <c:grouping val="standard"/>
        <c:varyColors val="0"/>
        <c:ser>
          <c:idx val="1"/>
          <c:order val="1"/>
          <c:tx>
            <c:strRef>
              <c:f>Math!$K$22</c:f>
              <c:strCache>
                <c:ptCount val="1"/>
                <c:pt idx="0">
                  <c:v>Median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4.8145888013998273E-2"/>
                  <c:y val="-9.722222222222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D8-42B0-86F2-2BAEDEA67E67}"/>
                </c:ext>
              </c:extLst>
            </c:dLbl>
            <c:dLbl>
              <c:idx val="1"/>
              <c:layout>
                <c:manualLayout>
                  <c:x val="-4.8145888013998252E-2"/>
                  <c:y val="-6.94444444444444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D8-42B0-86F2-2BAEDEA67E67}"/>
                </c:ext>
              </c:extLst>
            </c:dLbl>
            <c:dLbl>
              <c:idx val="2"/>
              <c:layout>
                <c:manualLayout>
                  <c:x val="-4.8145888013998349E-2"/>
                  <c:y val="-6.9444444444444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D8-42B0-86F2-2BAEDEA67E6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Math!$I$23:$I$25</c:f>
              <c:strCache>
                <c:ptCount val="3"/>
                <c:pt idx="0">
                  <c:v>Corequisite</c:v>
                </c:pt>
                <c:pt idx="1">
                  <c:v>Gateway</c:v>
                </c:pt>
                <c:pt idx="2">
                  <c:v>Non-Gateway</c:v>
                </c:pt>
              </c:strCache>
            </c:strRef>
          </c:cat>
          <c:val>
            <c:numRef>
              <c:f>Math!$K$23:$K$25</c:f>
              <c:numCache>
                <c:formatCode>0%</c:formatCode>
                <c:ptCount val="3"/>
                <c:pt idx="0">
                  <c:v>0.68</c:v>
                </c:pt>
                <c:pt idx="1">
                  <c:v>0.65398550724637672</c:v>
                </c:pt>
                <c:pt idx="2">
                  <c:v>0.52777777777777779</c:v>
                </c:pt>
              </c:numCache>
            </c:numRef>
          </c:val>
          <c:smooth val="0"/>
          <c:extLst>
            <c:ext xmlns:c16="http://schemas.microsoft.com/office/drawing/2014/chart" uri="{C3380CC4-5D6E-409C-BE32-E72D297353CC}">
              <c16:uniqueId val="{00000004-59D8-42B0-86F2-2BAEDEA67E67}"/>
            </c:ext>
          </c:extLst>
        </c:ser>
        <c:dLbls>
          <c:dLblPos val="ctr"/>
          <c:showLegendKey val="0"/>
          <c:showVal val="1"/>
          <c:showCatName val="0"/>
          <c:showSerName val="0"/>
          <c:showPercent val="0"/>
          <c:showBubbleSize val="0"/>
        </c:dLbls>
        <c:marker val="1"/>
        <c:smooth val="0"/>
        <c:axId val="1625465407"/>
        <c:axId val="1625462047"/>
      </c:lineChart>
      <c:catAx>
        <c:axId val="162546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625461087"/>
        <c:crosses val="autoZero"/>
        <c:auto val="1"/>
        <c:lblAlgn val="ctr"/>
        <c:lblOffset val="100"/>
        <c:noMultiLvlLbl val="0"/>
      </c:catAx>
      <c:valAx>
        <c:axId val="1625461087"/>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625460607"/>
        <c:crosses val="autoZero"/>
        <c:crossBetween val="between"/>
        <c:majorUnit val="1000"/>
      </c:valAx>
      <c:valAx>
        <c:axId val="1625462047"/>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625465407"/>
        <c:crosses val="max"/>
        <c:crossBetween val="between"/>
      </c:valAx>
      <c:catAx>
        <c:axId val="1625465407"/>
        <c:scaling>
          <c:orientation val="minMax"/>
        </c:scaling>
        <c:delete val="1"/>
        <c:axPos val="b"/>
        <c:numFmt formatCode="General" sourceLinked="1"/>
        <c:majorTickMark val="out"/>
        <c:minorTickMark val="none"/>
        <c:tickLblPos val="nextTo"/>
        <c:crossAx val="162546204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rgbClr val="3F3F3F"/>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t>Overall High School GPA of Remediation</a:t>
            </a:r>
            <a:r>
              <a:rPr lang="en-US" sz="2400" b="1" baseline="0" dirty="0"/>
              <a:t> Students (8,106)</a:t>
            </a:r>
            <a:endParaRPr lang="en-US" sz="2400" b="1"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'[Remediation Data - 02022024 - Fall 2022-Spring 2023 AY2023 to Academics.xlsx]Remedial Pop. Tables and Graphs'!$C$51</c:f>
              <c:strCache>
                <c:ptCount val="1"/>
                <c:pt idx="0">
                  <c:v>Yes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98B-4EDA-80FC-5FC1AF9E9137}"/>
              </c:ext>
            </c:extLst>
          </c:dPt>
          <c:dPt>
            <c:idx val="1"/>
            <c:bubble3D val="0"/>
            <c:spPr>
              <a:solidFill>
                <a:srgbClr val="FF5050"/>
              </a:solidFill>
              <a:ln w="19050">
                <a:solidFill>
                  <a:schemeClr val="lt1"/>
                </a:solidFill>
              </a:ln>
              <a:effectLst/>
            </c:spPr>
            <c:extLst>
              <c:ext xmlns:c16="http://schemas.microsoft.com/office/drawing/2014/chart" uri="{C3380CC4-5D6E-409C-BE32-E72D297353CC}">
                <c16:uniqueId val="{00000003-298B-4EDA-80FC-5FC1AF9E913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98B-4EDA-80FC-5FC1AF9E9137}"/>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298B-4EDA-80FC-5FC1AF9E9137}"/>
              </c:ext>
            </c:extLst>
          </c:dPt>
          <c:dPt>
            <c:idx val="4"/>
            <c:bubble3D val="0"/>
            <c:spPr>
              <a:solidFill>
                <a:srgbClr val="FF9933"/>
              </a:solidFill>
              <a:ln w="19050">
                <a:solidFill>
                  <a:schemeClr val="lt1"/>
                </a:solidFill>
              </a:ln>
              <a:effectLst/>
            </c:spPr>
            <c:extLst>
              <c:ext xmlns:c16="http://schemas.microsoft.com/office/drawing/2014/chart" uri="{C3380CC4-5D6E-409C-BE32-E72D297353CC}">
                <c16:uniqueId val="{00000009-298B-4EDA-80FC-5FC1AF9E913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98B-4EDA-80FC-5FC1AF9E9137}"/>
              </c:ext>
            </c:extLst>
          </c:dPt>
          <c:dPt>
            <c:idx val="6"/>
            <c:bubble3D val="0"/>
            <c:spPr>
              <a:solidFill>
                <a:srgbClr val="FF99CC"/>
              </a:solidFill>
              <a:ln w="19050">
                <a:solidFill>
                  <a:schemeClr val="lt1"/>
                </a:solidFill>
              </a:ln>
              <a:effectLst/>
            </c:spPr>
            <c:extLst>
              <c:ext xmlns:c16="http://schemas.microsoft.com/office/drawing/2014/chart" uri="{C3380CC4-5D6E-409C-BE32-E72D297353CC}">
                <c16:uniqueId val="{0000000D-298B-4EDA-80FC-5FC1AF9E9137}"/>
              </c:ext>
            </c:extLst>
          </c:dPt>
          <c:dPt>
            <c:idx val="7"/>
            <c:bubble3D val="0"/>
            <c:spPr>
              <a:solidFill>
                <a:srgbClr val="C00000"/>
              </a:solidFill>
              <a:ln w="19050">
                <a:solidFill>
                  <a:schemeClr val="lt1"/>
                </a:solidFill>
              </a:ln>
              <a:effectLst/>
            </c:spPr>
            <c:extLst>
              <c:ext xmlns:c16="http://schemas.microsoft.com/office/drawing/2014/chart" uri="{C3380CC4-5D6E-409C-BE32-E72D297353CC}">
                <c16:uniqueId val="{0000000F-298B-4EDA-80FC-5FC1AF9E9137}"/>
              </c:ext>
            </c:extLst>
          </c:dPt>
          <c:dPt>
            <c:idx val="8"/>
            <c:bubble3D val="0"/>
            <c:spPr>
              <a:solidFill>
                <a:srgbClr val="00B0F0"/>
              </a:solidFill>
              <a:ln w="19050">
                <a:solidFill>
                  <a:schemeClr val="lt1"/>
                </a:solidFill>
              </a:ln>
              <a:effectLst/>
            </c:spPr>
            <c:extLst>
              <c:ext xmlns:c16="http://schemas.microsoft.com/office/drawing/2014/chart" uri="{C3380CC4-5D6E-409C-BE32-E72D297353CC}">
                <c16:uniqueId val="{00000011-298B-4EDA-80FC-5FC1AF9E9137}"/>
              </c:ext>
            </c:extLst>
          </c:dPt>
          <c:dPt>
            <c:idx val="9"/>
            <c:bubble3D val="0"/>
            <c:spPr>
              <a:solidFill>
                <a:srgbClr val="7030A0"/>
              </a:solidFill>
              <a:ln w="19050">
                <a:solidFill>
                  <a:schemeClr val="lt1"/>
                </a:solidFill>
              </a:ln>
              <a:effectLst/>
            </c:spPr>
            <c:extLst>
              <c:ext xmlns:c16="http://schemas.microsoft.com/office/drawing/2014/chart" uri="{C3380CC4-5D6E-409C-BE32-E72D297353CC}">
                <c16:uniqueId val="{00000013-298B-4EDA-80FC-5FC1AF9E9137}"/>
              </c:ext>
            </c:extLst>
          </c:dPt>
          <c:dLbls>
            <c:dLbl>
              <c:idx val="6"/>
              <c:layout>
                <c:manualLayout>
                  <c:x val="5.3402559055118114E-2"/>
                  <c:y val="0.1569943861184018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98B-4EDA-80FC-5FC1AF9E9137}"/>
                </c:ext>
              </c:extLst>
            </c:dLbl>
            <c:dLbl>
              <c:idx val="7"/>
              <c:layout>
                <c:manualLayout>
                  <c:x val="-0.12693493000874892"/>
                  <c:y val="1.072834645669291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98B-4EDA-80FC-5FC1AF9E9137}"/>
                </c:ext>
              </c:extLst>
            </c:dLbl>
            <c:dLbl>
              <c:idx val="8"/>
              <c:layout>
                <c:manualLayout>
                  <c:x val="5.9125874890638669E-2"/>
                  <c:y val="-0.1632542286380868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98B-4EDA-80FC-5FC1AF9E913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'[Remediation Data - 02022024 - Fall 2022-Spring 2023 AY2023 to Academics.xlsx]Remedial Pop. Tables and Graphs'!$B$52:$B$61</c:f>
              <c:strCache>
                <c:ptCount val="10"/>
                <c:pt idx="0">
                  <c:v>blank</c:v>
                </c:pt>
                <c:pt idx="4">
                  <c:v>1.5 - 1.999</c:v>
                </c:pt>
                <c:pt idx="5">
                  <c:v>2.0 - 2.499</c:v>
                </c:pt>
                <c:pt idx="6">
                  <c:v>2.5 - 2.999</c:v>
                </c:pt>
                <c:pt idx="7">
                  <c:v>3.0 - 3.499</c:v>
                </c:pt>
                <c:pt idx="8">
                  <c:v>3.5 - 3.999</c:v>
                </c:pt>
                <c:pt idx="9">
                  <c:v>4.0+</c:v>
                </c:pt>
              </c:strCache>
            </c:strRef>
          </c:cat>
          <c:val>
            <c:numRef>
              <c:f>'[Remediation Data - 02022024 - Fall 2022-Spring 2023 AY2023 to Academics.xlsx]Remedial Pop. Tables and Graphs'!$C$52:$C$61</c:f>
              <c:numCache>
                <c:formatCode>General</c:formatCode>
                <c:ptCount val="10"/>
                <c:pt idx="0">
                  <c:v>317</c:v>
                </c:pt>
                <c:pt idx="4">
                  <c:v>107</c:v>
                </c:pt>
                <c:pt idx="5">
                  <c:v>645</c:v>
                </c:pt>
                <c:pt idx="6">
                  <c:v>1581</c:v>
                </c:pt>
                <c:pt idx="7">
                  <c:v>2882</c:v>
                </c:pt>
                <c:pt idx="8">
                  <c:v>2338</c:v>
                </c:pt>
                <c:pt idx="9">
                  <c:v>226</c:v>
                </c:pt>
              </c:numCache>
            </c:numRef>
          </c:val>
          <c:extLst>
            <c:ext xmlns:c16="http://schemas.microsoft.com/office/drawing/2014/chart" uri="{C3380CC4-5D6E-409C-BE32-E72D297353CC}">
              <c16:uniqueId val="{00000014-298B-4EDA-80FC-5FC1AF9E9137}"/>
            </c:ext>
          </c:extLst>
        </c:ser>
        <c:dLbls>
          <c:dLblPos val="bestFit"/>
          <c:showLegendKey val="0"/>
          <c:showVal val="1"/>
          <c:showCatName val="0"/>
          <c:showSerName val="0"/>
          <c:showPercent val="0"/>
          <c:showBubbleSize val="0"/>
          <c:showLeaderLines val="1"/>
        </c:dLbls>
        <c:firstSliceAng val="263"/>
      </c:pieChart>
      <c:spPr>
        <a:noFill/>
        <a:ln>
          <a:noFill/>
        </a:ln>
        <a:effectLst/>
      </c:spPr>
    </c:plotArea>
    <c:legend>
      <c:legendPos val="r"/>
      <c:legendEntry>
        <c:idx val="1"/>
        <c:delete val="1"/>
      </c:legendEntry>
      <c:legendEntry>
        <c:idx val="2"/>
        <c:delete val="1"/>
      </c:legendEntry>
      <c:legendEntry>
        <c:idx val="3"/>
        <c:delete val="1"/>
      </c:legendEntry>
      <c:layout>
        <c:manualLayout>
          <c:xMode val="edge"/>
          <c:yMode val="edge"/>
          <c:x val="0.75399986078183279"/>
          <c:y val="0.28202154494248721"/>
          <c:w val="0.19139795513080365"/>
          <c:h val="0.5476394379770679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rgbClr val="3F3F3F"/>
      </a:solid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r>
              <a:rPr lang="en-US" sz="2000" b="1" dirty="0"/>
              <a:t>Remediation Student Reported ACT Scores</a:t>
            </a:r>
          </a:p>
        </c:rich>
      </c:tx>
      <c:overlay val="0"/>
      <c:spPr>
        <a:noFill/>
        <a:ln>
          <a:noFill/>
        </a:ln>
        <a:effectLst/>
      </c:spPr>
      <c:txPr>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914260717410323E-2"/>
          <c:y val="0.17171296296296296"/>
          <c:w val="0.87753018372703417"/>
          <c:h val="0.51718175853018378"/>
        </c:manualLayout>
      </c:layout>
      <c:lineChart>
        <c:grouping val="standard"/>
        <c:varyColors val="0"/>
        <c:ser>
          <c:idx val="0"/>
          <c:order val="0"/>
          <c:tx>
            <c:strRef>
              <c:f>'[Remediation Data - 02022024 - Fall 2022-Spring 2023 AY2023 to Academics.xlsx]Remedial Pop. Tables and Graphs'!$C$153</c:f>
              <c:strCache>
                <c:ptCount val="1"/>
                <c:pt idx="0">
                  <c:v>Composite Score</c:v>
                </c:pt>
              </c:strCache>
            </c:strRef>
          </c:tx>
          <c:spPr>
            <a:ln w="28575" cap="rnd">
              <a:solidFill>
                <a:schemeClr val="accent1"/>
              </a:solidFill>
              <a:round/>
            </a:ln>
            <a:effectLst/>
          </c:spPr>
          <c:marker>
            <c:symbol val="none"/>
          </c:marker>
          <c:cat>
            <c:strRef>
              <c:f>'[Remediation Data - 02022024 - Fall 2022-Spring 2023 AY2023 to Academics.xlsx]Remedial Pop. Tables and Graphs'!$B$154:$B$160</c:f>
              <c:strCache>
                <c:ptCount val="7"/>
                <c:pt idx="0">
                  <c:v>0-15</c:v>
                </c:pt>
                <c:pt idx="1">
                  <c:v>16-18</c:v>
                </c:pt>
                <c:pt idx="2">
                  <c:v>19-21</c:v>
                </c:pt>
                <c:pt idx="3">
                  <c:v>22-24</c:v>
                </c:pt>
                <c:pt idx="4">
                  <c:v>25-27</c:v>
                </c:pt>
                <c:pt idx="5">
                  <c:v>28-30</c:v>
                </c:pt>
                <c:pt idx="6">
                  <c:v>31+</c:v>
                </c:pt>
              </c:strCache>
            </c:strRef>
          </c:cat>
          <c:val>
            <c:numRef>
              <c:f>'[Remediation Data - 02022024 - Fall 2022-Spring 2023 AY2023 to Academics.xlsx]Remedial Pop. Tables and Graphs'!$C$154:$C$160</c:f>
              <c:numCache>
                <c:formatCode>General</c:formatCode>
                <c:ptCount val="7"/>
                <c:pt idx="0">
                  <c:v>1425</c:v>
                </c:pt>
                <c:pt idx="1">
                  <c:v>2081</c:v>
                </c:pt>
                <c:pt idx="2">
                  <c:v>1901</c:v>
                </c:pt>
                <c:pt idx="3">
                  <c:v>628</c:v>
                </c:pt>
                <c:pt idx="4">
                  <c:v>144</c:v>
                </c:pt>
                <c:pt idx="5">
                  <c:v>10</c:v>
                </c:pt>
                <c:pt idx="6">
                  <c:v>0</c:v>
                </c:pt>
              </c:numCache>
            </c:numRef>
          </c:val>
          <c:smooth val="0"/>
          <c:extLst>
            <c:ext xmlns:c16="http://schemas.microsoft.com/office/drawing/2014/chart" uri="{C3380CC4-5D6E-409C-BE32-E72D297353CC}">
              <c16:uniqueId val="{00000000-30F0-484A-A282-162B6ADEBBD4}"/>
            </c:ext>
          </c:extLst>
        </c:ser>
        <c:ser>
          <c:idx val="1"/>
          <c:order val="1"/>
          <c:tx>
            <c:strRef>
              <c:f>'[Remediation Data - 02022024 - Fall 2022-Spring 2023 AY2023 to Academics.xlsx]Remedial Pop. Tables and Graphs'!$D$153</c:f>
              <c:strCache>
                <c:ptCount val="1"/>
                <c:pt idx="0">
                  <c:v>Math Subject Score</c:v>
                </c:pt>
              </c:strCache>
            </c:strRef>
          </c:tx>
          <c:spPr>
            <a:ln w="28575" cap="rnd">
              <a:solidFill>
                <a:schemeClr val="accent2"/>
              </a:solidFill>
              <a:round/>
            </a:ln>
            <a:effectLst/>
          </c:spPr>
          <c:marker>
            <c:symbol val="none"/>
          </c:marker>
          <c:cat>
            <c:strRef>
              <c:f>'[Remediation Data - 02022024 - Fall 2022-Spring 2023 AY2023 to Academics.xlsx]Remedial Pop. Tables and Graphs'!$B$154:$B$160</c:f>
              <c:strCache>
                <c:ptCount val="7"/>
                <c:pt idx="0">
                  <c:v>0-15</c:v>
                </c:pt>
                <c:pt idx="1">
                  <c:v>16-18</c:v>
                </c:pt>
                <c:pt idx="2">
                  <c:v>19-21</c:v>
                </c:pt>
                <c:pt idx="3">
                  <c:v>22-24</c:v>
                </c:pt>
                <c:pt idx="4">
                  <c:v>25-27</c:v>
                </c:pt>
                <c:pt idx="5">
                  <c:v>28-30</c:v>
                </c:pt>
                <c:pt idx="6">
                  <c:v>31+</c:v>
                </c:pt>
              </c:strCache>
            </c:strRef>
          </c:cat>
          <c:val>
            <c:numRef>
              <c:f>'[Remediation Data - 02022024 - Fall 2022-Spring 2023 AY2023 to Academics.xlsx]Remedial Pop. Tables and Graphs'!$D$154:$D$160</c:f>
              <c:numCache>
                <c:formatCode>General</c:formatCode>
                <c:ptCount val="7"/>
                <c:pt idx="0">
                  <c:v>1380</c:v>
                </c:pt>
                <c:pt idx="1">
                  <c:v>2751</c:v>
                </c:pt>
                <c:pt idx="2">
                  <c:v>801</c:v>
                </c:pt>
                <c:pt idx="3">
                  <c:v>30</c:v>
                </c:pt>
                <c:pt idx="4">
                  <c:v>11</c:v>
                </c:pt>
                <c:pt idx="5">
                  <c:v>1</c:v>
                </c:pt>
                <c:pt idx="6">
                  <c:v>0</c:v>
                </c:pt>
              </c:numCache>
            </c:numRef>
          </c:val>
          <c:smooth val="0"/>
          <c:extLst>
            <c:ext xmlns:c16="http://schemas.microsoft.com/office/drawing/2014/chart" uri="{C3380CC4-5D6E-409C-BE32-E72D297353CC}">
              <c16:uniqueId val="{00000001-30F0-484A-A282-162B6ADEBBD4}"/>
            </c:ext>
          </c:extLst>
        </c:ser>
        <c:ser>
          <c:idx val="2"/>
          <c:order val="2"/>
          <c:tx>
            <c:strRef>
              <c:f>'[Remediation Data - 02022024 - Fall 2022-Spring 2023 AY2023 to Academics.xlsx]Remedial Pop. Tables and Graphs'!$E$153</c:f>
              <c:strCache>
                <c:ptCount val="1"/>
                <c:pt idx="0">
                  <c:v>English Subject Score</c:v>
                </c:pt>
              </c:strCache>
            </c:strRef>
          </c:tx>
          <c:spPr>
            <a:ln w="28575" cap="rnd">
              <a:solidFill>
                <a:schemeClr val="accent6"/>
              </a:solidFill>
              <a:round/>
            </a:ln>
            <a:effectLst/>
          </c:spPr>
          <c:marker>
            <c:symbol val="none"/>
          </c:marker>
          <c:cat>
            <c:strRef>
              <c:f>'[Remediation Data - 02022024 - Fall 2022-Spring 2023 AY2023 to Academics.xlsx]Remedial Pop. Tables and Graphs'!$B$154:$B$160</c:f>
              <c:strCache>
                <c:ptCount val="7"/>
                <c:pt idx="0">
                  <c:v>0-15</c:v>
                </c:pt>
                <c:pt idx="1">
                  <c:v>16-18</c:v>
                </c:pt>
                <c:pt idx="2">
                  <c:v>19-21</c:v>
                </c:pt>
                <c:pt idx="3">
                  <c:v>22-24</c:v>
                </c:pt>
                <c:pt idx="4">
                  <c:v>25-27</c:v>
                </c:pt>
                <c:pt idx="5">
                  <c:v>28-30</c:v>
                </c:pt>
                <c:pt idx="6">
                  <c:v>31+</c:v>
                </c:pt>
              </c:strCache>
            </c:strRef>
          </c:cat>
          <c:val>
            <c:numRef>
              <c:f>'[Remediation Data - 02022024 - Fall 2022-Spring 2023 AY2023 to Academics.xlsx]Remedial Pop. Tables and Graphs'!$E$154:$E$160</c:f>
              <c:numCache>
                <c:formatCode>General</c:formatCode>
                <c:ptCount val="7"/>
                <c:pt idx="0">
                  <c:v>1634</c:v>
                </c:pt>
                <c:pt idx="1">
                  <c:v>902</c:v>
                </c:pt>
                <c:pt idx="2">
                  <c:v>222</c:v>
                </c:pt>
                <c:pt idx="3">
                  <c:v>40</c:v>
                </c:pt>
                <c:pt idx="4">
                  <c:v>11</c:v>
                </c:pt>
                <c:pt idx="5">
                  <c:v>2</c:v>
                </c:pt>
                <c:pt idx="6">
                  <c:v>1</c:v>
                </c:pt>
              </c:numCache>
            </c:numRef>
          </c:val>
          <c:smooth val="0"/>
          <c:extLst>
            <c:ext xmlns:c16="http://schemas.microsoft.com/office/drawing/2014/chart" uri="{C3380CC4-5D6E-409C-BE32-E72D297353CC}">
              <c16:uniqueId val="{00000002-30F0-484A-A282-162B6ADEBBD4}"/>
            </c:ext>
          </c:extLst>
        </c:ser>
        <c:ser>
          <c:idx val="3"/>
          <c:order val="3"/>
          <c:tx>
            <c:strRef>
              <c:f>'[Remediation Data - 02022024 - Fall 2022-Spring 2023 AY2023 to Academics.xlsx]Remedial Pop. Tables and Graphs'!$F$153</c:f>
              <c:strCache>
                <c:ptCount val="1"/>
                <c:pt idx="0">
                  <c:v>Reading Subject Score</c:v>
                </c:pt>
              </c:strCache>
            </c:strRef>
          </c:tx>
          <c:spPr>
            <a:ln w="28575" cap="rnd">
              <a:solidFill>
                <a:srgbClr val="FFC000"/>
              </a:solidFill>
              <a:round/>
            </a:ln>
            <a:effectLst/>
          </c:spPr>
          <c:marker>
            <c:symbol val="none"/>
          </c:marker>
          <c:cat>
            <c:strRef>
              <c:f>'[Remediation Data - 02022024 - Fall 2022-Spring 2023 AY2023 to Academics.xlsx]Remedial Pop. Tables and Graphs'!$B$154:$B$160</c:f>
              <c:strCache>
                <c:ptCount val="7"/>
                <c:pt idx="0">
                  <c:v>0-15</c:v>
                </c:pt>
                <c:pt idx="1">
                  <c:v>16-18</c:v>
                </c:pt>
                <c:pt idx="2">
                  <c:v>19-21</c:v>
                </c:pt>
                <c:pt idx="3">
                  <c:v>22-24</c:v>
                </c:pt>
                <c:pt idx="4">
                  <c:v>25-27</c:v>
                </c:pt>
                <c:pt idx="5">
                  <c:v>28-30</c:v>
                </c:pt>
                <c:pt idx="6">
                  <c:v>31+</c:v>
                </c:pt>
              </c:strCache>
            </c:strRef>
          </c:cat>
          <c:val>
            <c:numRef>
              <c:f>'[Remediation Data - 02022024 - Fall 2022-Spring 2023 AY2023 to Academics.xlsx]Remedial Pop. Tables and Graphs'!$F$154:$F$160</c:f>
              <c:numCache>
                <c:formatCode>General</c:formatCode>
                <c:ptCount val="7"/>
                <c:pt idx="0">
                  <c:v>674</c:v>
                </c:pt>
                <c:pt idx="1">
                  <c:v>491</c:v>
                </c:pt>
                <c:pt idx="2">
                  <c:v>304</c:v>
                </c:pt>
                <c:pt idx="3">
                  <c:v>93</c:v>
                </c:pt>
                <c:pt idx="4">
                  <c:v>17</c:v>
                </c:pt>
                <c:pt idx="5">
                  <c:v>5</c:v>
                </c:pt>
                <c:pt idx="6">
                  <c:v>4</c:v>
                </c:pt>
              </c:numCache>
            </c:numRef>
          </c:val>
          <c:smooth val="0"/>
          <c:extLst>
            <c:ext xmlns:c16="http://schemas.microsoft.com/office/drawing/2014/chart" uri="{C3380CC4-5D6E-409C-BE32-E72D297353CC}">
              <c16:uniqueId val="{00000003-30F0-484A-A282-162B6ADEBBD4}"/>
            </c:ext>
          </c:extLst>
        </c:ser>
        <c:dLbls>
          <c:showLegendKey val="0"/>
          <c:showVal val="0"/>
          <c:showCatName val="0"/>
          <c:showSerName val="0"/>
          <c:showPercent val="0"/>
          <c:showBubbleSize val="0"/>
        </c:dLbls>
        <c:smooth val="0"/>
        <c:axId val="446802863"/>
        <c:axId val="446806223"/>
      </c:lineChart>
      <c:catAx>
        <c:axId val="44680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46806223"/>
        <c:crosses val="autoZero"/>
        <c:auto val="1"/>
        <c:lblAlgn val="ctr"/>
        <c:lblOffset val="100"/>
        <c:noMultiLvlLbl val="0"/>
      </c:catAx>
      <c:valAx>
        <c:axId val="446806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46802863"/>
        <c:crosses val="autoZero"/>
        <c:crossBetween val="between"/>
      </c:valAx>
      <c:spPr>
        <a:noFill/>
        <a:ln>
          <a:noFill/>
        </a:ln>
        <a:effectLst/>
      </c:spPr>
    </c:plotArea>
    <c:legend>
      <c:legendPos val="b"/>
      <c:layout>
        <c:manualLayout>
          <c:xMode val="edge"/>
          <c:yMode val="edge"/>
          <c:x val="8.788525912703192E-2"/>
          <c:y val="0.78240522018081071"/>
          <c:w val="0.83581947075808849"/>
          <c:h val="0.1898170020414114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rgbClr val="3F3F3F"/>
      </a:solid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latin typeface="+mn-lt"/>
                <a:cs typeface="Arial" panose="020B0604020202020204" pitchFamily="34" charset="0"/>
              </a:rPr>
              <a:t>Remedial Math Enrollment by </a:t>
            </a:r>
          </a:p>
          <a:p>
            <a:pPr>
              <a:defRPr sz="2400"/>
            </a:pPr>
            <a:r>
              <a:rPr lang="en-US" sz="2400" b="1" dirty="0">
                <a:latin typeface="+mn-lt"/>
                <a:cs typeface="Arial" panose="020B0604020202020204" pitchFamily="34" charset="0"/>
              </a:rPr>
              <a:t>HS GPA and Course Type</a:t>
            </a:r>
          </a:p>
        </c:rich>
      </c:tx>
      <c:layout>
        <c:manualLayout>
          <c:xMode val="edge"/>
          <c:yMode val="edge"/>
          <c:x val="9.0088847002465874E-2"/>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'[Remediation Data - 02022024 - Fall 2022-Spring 2023 AY2023 to Academics.xlsx]Remedial Pop. Tables and Graphs'!$C$125</c:f>
              <c:strCache>
                <c:ptCount val="1"/>
                <c:pt idx="0">
                  <c:v>Corequisite</c:v>
                </c:pt>
              </c:strCache>
            </c:strRef>
          </c:tx>
          <c:spPr>
            <a:solidFill>
              <a:schemeClr val="accent1"/>
            </a:solidFill>
            <a:ln>
              <a:noFill/>
            </a:ln>
            <a:effectLst/>
          </c:spPr>
          <c:invertIfNegative val="0"/>
          <c:cat>
            <c:strRef>
              <c:f>'[Remediation Data - 02022024 - Fall 2022-Spring 2023 AY2023 to Academics.xlsx]Remedial Pop. Tables and Graphs'!$B$126:$B$135</c:f>
              <c:strCache>
                <c:ptCount val="10"/>
                <c:pt idx="0">
                  <c:v>blank</c:v>
                </c:pt>
                <c:pt idx="1">
                  <c:v>0.0 - 0.499</c:v>
                </c:pt>
                <c:pt idx="2">
                  <c:v>0.5 - 0.999</c:v>
                </c:pt>
                <c:pt idx="3">
                  <c:v>1.0 - 1.499</c:v>
                </c:pt>
                <c:pt idx="4">
                  <c:v>1.5 - 1.999</c:v>
                </c:pt>
                <c:pt idx="5">
                  <c:v>2.0 - 2.499</c:v>
                </c:pt>
                <c:pt idx="6">
                  <c:v>2.5 - 2.999</c:v>
                </c:pt>
                <c:pt idx="7">
                  <c:v>3.0 - 3.499</c:v>
                </c:pt>
                <c:pt idx="8">
                  <c:v>3.5 - 3.999</c:v>
                </c:pt>
                <c:pt idx="9">
                  <c:v>4.0+</c:v>
                </c:pt>
              </c:strCache>
            </c:strRef>
          </c:cat>
          <c:val>
            <c:numRef>
              <c:f>'[Remediation Data - 02022024 - Fall 2022-Spring 2023 AY2023 to Academics.xlsx]Remedial Pop. Tables and Graphs'!$C$126:$C$135</c:f>
              <c:numCache>
                <c:formatCode>#,##0</c:formatCode>
                <c:ptCount val="10"/>
                <c:pt idx="0">
                  <c:v>141</c:v>
                </c:pt>
                <c:pt idx="1">
                  <c:v>0</c:v>
                </c:pt>
                <c:pt idx="2">
                  <c:v>1</c:v>
                </c:pt>
                <c:pt idx="3">
                  <c:v>2</c:v>
                </c:pt>
                <c:pt idx="4">
                  <c:v>43</c:v>
                </c:pt>
                <c:pt idx="5">
                  <c:v>235</c:v>
                </c:pt>
                <c:pt idx="6">
                  <c:v>776</c:v>
                </c:pt>
                <c:pt idx="7">
                  <c:v>1894</c:v>
                </c:pt>
                <c:pt idx="8">
                  <c:v>1813</c:v>
                </c:pt>
                <c:pt idx="9">
                  <c:v>195</c:v>
                </c:pt>
              </c:numCache>
            </c:numRef>
          </c:val>
          <c:extLst>
            <c:ext xmlns:c16="http://schemas.microsoft.com/office/drawing/2014/chart" uri="{C3380CC4-5D6E-409C-BE32-E72D297353CC}">
              <c16:uniqueId val="{00000000-E280-43BF-B58E-906C1F3B8DD0}"/>
            </c:ext>
          </c:extLst>
        </c:ser>
        <c:ser>
          <c:idx val="1"/>
          <c:order val="1"/>
          <c:tx>
            <c:strRef>
              <c:f>'[Remediation Data - 02022024 - Fall 2022-Spring 2023 AY2023 to Academics.xlsx]Remedial Pop. Tables and Graphs'!$D$125</c:f>
              <c:strCache>
                <c:ptCount val="1"/>
                <c:pt idx="0">
                  <c:v>Gateway</c:v>
                </c:pt>
              </c:strCache>
            </c:strRef>
          </c:tx>
          <c:spPr>
            <a:solidFill>
              <a:schemeClr val="accent2"/>
            </a:solidFill>
            <a:ln>
              <a:noFill/>
            </a:ln>
            <a:effectLst/>
          </c:spPr>
          <c:invertIfNegative val="0"/>
          <c:cat>
            <c:strRef>
              <c:f>'[Remediation Data - 02022024 - Fall 2022-Spring 2023 AY2023 to Academics.xlsx]Remedial Pop. Tables and Graphs'!$B$126:$B$135</c:f>
              <c:strCache>
                <c:ptCount val="10"/>
                <c:pt idx="0">
                  <c:v>blank</c:v>
                </c:pt>
                <c:pt idx="1">
                  <c:v>0.0 - 0.499</c:v>
                </c:pt>
                <c:pt idx="2">
                  <c:v>0.5 - 0.999</c:v>
                </c:pt>
                <c:pt idx="3">
                  <c:v>1.0 - 1.499</c:v>
                </c:pt>
                <c:pt idx="4">
                  <c:v>1.5 - 1.999</c:v>
                </c:pt>
                <c:pt idx="5">
                  <c:v>2.0 - 2.499</c:v>
                </c:pt>
                <c:pt idx="6">
                  <c:v>2.5 - 2.999</c:v>
                </c:pt>
                <c:pt idx="7">
                  <c:v>3.0 - 3.499</c:v>
                </c:pt>
                <c:pt idx="8">
                  <c:v>3.5 - 3.999</c:v>
                </c:pt>
                <c:pt idx="9">
                  <c:v>4.0+</c:v>
                </c:pt>
              </c:strCache>
            </c:strRef>
          </c:cat>
          <c:val>
            <c:numRef>
              <c:f>'[Remediation Data - 02022024 - Fall 2022-Spring 2023 AY2023 to Academics.xlsx]Remedial Pop. Tables and Graphs'!$D$126:$D$135</c:f>
              <c:numCache>
                <c:formatCode>#,##0</c:formatCode>
                <c:ptCount val="10"/>
                <c:pt idx="0">
                  <c:v>65</c:v>
                </c:pt>
                <c:pt idx="1">
                  <c:v>0</c:v>
                </c:pt>
                <c:pt idx="2">
                  <c:v>0</c:v>
                </c:pt>
                <c:pt idx="3">
                  <c:v>2</c:v>
                </c:pt>
                <c:pt idx="4">
                  <c:v>14</c:v>
                </c:pt>
                <c:pt idx="5">
                  <c:v>121</c:v>
                </c:pt>
                <c:pt idx="6">
                  <c:v>321</c:v>
                </c:pt>
                <c:pt idx="7">
                  <c:v>345</c:v>
                </c:pt>
                <c:pt idx="8">
                  <c:v>151</c:v>
                </c:pt>
                <c:pt idx="9">
                  <c:v>10</c:v>
                </c:pt>
              </c:numCache>
            </c:numRef>
          </c:val>
          <c:extLst>
            <c:ext xmlns:c16="http://schemas.microsoft.com/office/drawing/2014/chart" uri="{C3380CC4-5D6E-409C-BE32-E72D297353CC}">
              <c16:uniqueId val="{00000001-E280-43BF-B58E-906C1F3B8DD0}"/>
            </c:ext>
          </c:extLst>
        </c:ser>
        <c:ser>
          <c:idx val="2"/>
          <c:order val="2"/>
          <c:tx>
            <c:strRef>
              <c:f>'[Remediation Data - 02022024 - Fall 2022-Spring 2023 AY2023 to Academics.xlsx]Remedial Pop. Tables and Graphs'!$E$125</c:f>
              <c:strCache>
                <c:ptCount val="1"/>
                <c:pt idx="0">
                  <c:v>Non-Gateway</c:v>
                </c:pt>
              </c:strCache>
            </c:strRef>
          </c:tx>
          <c:spPr>
            <a:solidFill>
              <a:srgbClr val="C00000"/>
            </a:solidFill>
            <a:ln>
              <a:noFill/>
            </a:ln>
            <a:effectLst/>
          </c:spPr>
          <c:invertIfNegative val="0"/>
          <c:cat>
            <c:strRef>
              <c:f>'[Remediation Data - 02022024 - Fall 2022-Spring 2023 AY2023 to Academics.xlsx]Remedial Pop. Tables and Graphs'!$B$126:$B$135</c:f>
              <c:strCache>
                <c:ptCount val="10"/>
                <c:pt idx="0">
                  <c:v>blank</c:v>
                </c:pt>
                <c:pt idx="1">
                  <c:v>0.0 - 0.499</c:v>
                </c:pt>
                <c:pt idx="2">
                  <c:v>0.5 - 0.999</c:v>
                </c:pt>
                <c:pt idx="3">
                  <c:v>1.0 - 1.499</c:v>
                </c:pt>
                <c:pt idx="4">
                  <c:v>1.5 - 1.999</c:v>
                </c:pt>
                <c:pt idx="5">
                  <c:v>2.0 - 2.499</c:v>
                </c:pt>
                <c:pt idx="6">
                  <c:v>2.5 - 2.999</c:v>
                </c:pt>
                <c:pt idx="7">
                  <c:v>3.0 - 3.499</c:v>
                </c:pt>
                <c:pt idx="8">
                  <c:v>3.5 - 3.999</c:v>
                </c:pt>
                <c:pt idx="9">
                  <c:v>4.0+</c:v>
                </c:pt>
              </c:strCache>
            </c:strRef>
          </c:cat>
          <c:val>
            <c:numRef>
              <c:f>'[Remediation Data - 02022024 - Fall 2022-Spring 2023 AY2023 to Academics.xlsx]Remedial Pop. Tables and Graphs'!$E$126:$E$135</c:f>
              <c:numCache>
                <c:formatCode>#,##0</c:formatCode>
                <c:ptCount val="10"/>
                <c:pt idx="0">
                  <c:v>28</c:v>
                </c:pt>
                <c:pt idx="1">
                  <c:v>0</c:v>
                </c:pt>
                <c:pt idx="2">
                  <c:v>0</c:v>
                </c:pt>
                <c:pt idx="3">
                  <c:v>1</c:v>
                </c:pt>
                <c:pt idx="4">
                  <c:v>16</c:v>
                </c:pt>
                <c:pt idx="5">
                  <c:v>124</c:v>
                </c:pt>
                <c:pt idx="6">
                  <c:v>193</c:v>
                </c:pt>
                <c:pt idx="7">
                  <c:v>222</c:v>
                </c:pt>
                <c:pt idx="8">
                  <c:v>98</c:v>
                </c:pt>
                <c:pt idx="9">
                  <c:v>1</c:v>
                </c:pt>
              </c:numCache>
            </c:numRef>
          </c:val>
          <c:extLst>
            <c:ext xmlns:c16="http://schemas.microsoft.com/office/drawing/2014/chart" uri="{C3380CC4-5D6E-409C-BE32-E72D297353CC}">
              <c16:uniqueId val="{00000002-E280-43BF-B58E-906C1F3B8DD0}"/>
            </c:ext>
          </c:extLst>
        </c:ser>
        <c:dLbls>
          <c:showLegendKey val="0"/>
          <c:showVal val="0"/>
          <c:showCatName val="0"/>
          <c:showSerName val="0"/>
          <c:showPercent val="0"/>
          <c:showBubbleSize val="0"/>
        </c:dLbls>
        <c:gapWidth val="10"/>
        <c:overlap val="100"/>
        <c:axId val="134686575"/>
        <c:axId val="134691375"/>
      </c:barChart>
      <c:catAx>
        <c:axId val="134686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691375"/>
        <c:crosses val="autoZero"/>
        <c:auto val="1"/>
        <c:lblAlgn val="ctr"/>
        <c:lblOffset val="100"/>
        <c:noMultiLvlLbl val="0"/>
      </c:catAx>
      <c:valAx>
        <c:axId val="134691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686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8575" cap="flat" cmpd="sng" algn="ctr">
      <a:solidFill>
        <a:srgbClr val="3F3F3F"/>
      </a:solid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2400" b="1">
                <a:latin typeface="+mn-lt"/>
                <a:cs typeface="Arial" panose="020B0604020202020204" pitchFamily="34" charset="0"/>
              </a:rPr>
              <a:t>Remedial Math</a:t>
            </a:r>
            <a:r>
              <a:rPr lang="en-US" sz="2400" b="1" baseline="0">
                <a:latin typeface="+mn-lt"/>
                <a:cs typeface="Arial" panose="020B0604020202020204" pitchFamily="34" charset="0"/>
              </a:rPr>
              <a:t> Enrollment by ACT and Course Type</a:t>
            </a:r>
            <a:endParaRPr lang="en-US" sz="2400" b="1">
              <a:latin typeface="+mn-lt"/>
              <a:cs typeface="Arial" panose="020B0604020202020204" pitchFamily="34" charset="0"/>
            </a:endParaRPr>
          </a:p>
        </c:rich>
      </c:tx>
      <c:layout>
        <c:manualLayout>
          <c:xMode val="edge"/>
          <c:yMode val="edge"/>
          <c:x val="0.12656240886555847"/>
          <c:y val="4.6296296296296294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tx>
            <c:strRef>
              <c:f>'[Remediation Data - 02022024 - Fall 2022-Spring 2023 AY2023 to Academics.xlsx]Remedial Pop. Tables and Graphs'!$C$165</c:f>
              <c:strCache>
                <c:ptCount val="1"/>
                <c:pt idx="0">
                  <c:v>Corequisite</c:v>
                </c:pt>
              </c:strCache>
            </c:strRef>
          </c:tx>
          <c:spPr>
            <a:solidFill>
              <a:schemeClr val="accent1"/>
            </a:solidFill>
            <a:ln>
              <a:noFill/>
            </a:ln>
            <a:effectLst/>
          </c:spPr>
          <c:invertIfNegative val="0"/>
          <c:cat>
            <c:strRef>
              <c:f>'[Remediation Data - 02022024 - Fall 2022-Spring 2023 AY2023 to Academics.xlsx]Remedial Pop. Tables and Graphs'!$B$166:$B$172</c:f>
              <c:strCache>
                <c:ptCount val="7"/>
                <c:pt idx="0">
                  <c:v>0-15</c:v>
                </c:pt>
                <c:pt idx="1">
                  <c:v>16-18</c:v>
                </c:pt>
                <c:pt idx="2">
                  <c:v>19-21</c:v>
                </c:pt>
                <c:pt idx="3">
                  <c:v>22-24</c:v>
                </c:pt>
                <c:pt idx="4">
                  <c:v>25-27</c:v>
                </c:pt>
                <c:pt idx="5">
                  <c:v>28-30</c:v>
                </c:pt>
                <c:pt idx="6">
                  <c:v>31+</c:v>
                </c:pt>
              </c:strCache>
            </c:strRef>
          </c:cat>
          <c:val>
            <c:numRef>
              <c:f>'[Remediation Data - 02022024 - Fall 2022-Spring 2023 AY2023 to Academics.xlsx]Remedial Pop. Tables and Graphs'!$C$166:$C$172</c:f>
              <c:numCache>
                <c:formatCode>#,##0</c:formatCode>
                <c:ptCount val="7"/>
                <c:pt idx="0">
                  <c:v>742</c:v>
                </c:pt>
                <c:pt idx="1">
                  <c:v>2117</c:v>
                </c:pt>
                <c:pt idx="2">
                  <c:v>785</c:v>
                </c:pt>
                <c:pt idx="3">
                  <c:v>19</c:v>
                </c:pt>
                <c:pt idx="4">
                  <c:v>8</c:v>
                </c:pt>
                <c:pt idx="5">
                  <c:v>0</c:v>
                </c:pt>
                <c:pt idx="6">
                  <c:v>0</c:v>
                </c:pt>
              </c:numCache>
            </c:numRef>
          </c:val>
          <c:extLst>
            <c:ext xmlns:c16="http://schemas.microsoft.com/office/drawing/2014/chart" uri="{C3380CC4-5D6E-409C-BE32-E72D297353CC}">
              <c16:uniqueId val="{00000000-6438-4FD0-9B6A-23FDF0EF9744}"/>
            </c:ext>
          </c:extLst>
        </c:ser>
        <c:ser>
          <c:idx val="1"/>
          <c:order val="1"/>
          <c:tx>
            <c:strRef>
              <c:f>'[Remediation Data - 02022024 - Fall 2022-Spring 2023 AY2023 to Academics.xlsx]Remedial Pop. Tables and Graphs'!$D$165</c:f>
              <c:strCache>
                <c:ptCount val="1"/>
                <c:pt idx="0">
                  <c:v>Gateway</c:v>
                </c:pt>
              </c:strCache>
            </c:strRef>
          </c:tx>
          <c:spPr>
            <a:solidFill>
              <a:schemeClr val="accent2"/>
            </a:solidFill>
            <a:ln>
              <a:noFill/>
            </a:ln>
            <a:effectLst/>
          </c:spPr>
          <c:invertIfNegative val="0"/>
          <c:cat>
            <c:strRef>
              <c:f>'[Remediation Data - 02022024 - Fall 2022-Spring 2023 AY2023 to Academics.xlsx]Remedial Pop. Tables and Graphs'!$B$166:$B$172</c:f>
              <c:strCache>
                <c:ptCount val="7"/>
                <c:pt idx="0">
                  <c:v>0-15</c:v>
                </c:pt>
                <c:pt idx="1">
                  <c:v>16-18</c:v>
                </c:pt>
                <c:pt idx="2">
                  <c:v>19-21</c:v>
                </c:pt>
                <c:pt idx="3">
                  <c:v>22-24</c:v>
                </c:pt>
                <c:pt idx="4">
                  <c:v>25-27</c:v>
                </c:pt>
                <c:pt idx="5">
                  <c:v>28-30</c:v>
                </c:pt>
                <c:pt idx="6">
                  <c:v>31+</c:v>
                </c:pt>
              </c:strCache>
            </c:strRef>
          </c:cat>
          <c:val>
            <c:numRef>
              <c:f>'[Remediation Data - 02022024 - Fall 2022-Spring 2023 AY2023 to Academics.xlsx]Remedial Pop. Tables and Graphs'!$D$166:$D$172</c:f>
              <c:numCache>
                <c:formatCode>#,##0</c:formatCode>
                <c:ptCount val="7"/>
                <c:pt idx="0">
                  <c:v>359</c:v>
                </c:pt>
                <c:pt idx="1">
                  <c:v>421</c:v>
                </c:pt>
                <c:pt idx="2">
                  <c:v>11</c:v>
                </c:pt>
                <c:pt idx="3">
                  <c:v>5</c:v>
                </c:pt>
                <c:pt idx="4">
                  <c:v>2</c:v>
                </c:pt>
                <c:pt idx="5">
                  <c:v>0</c:v>
                </c:pt>
                <c:pt idx="6">
                  <c:v>0</c:v>
                </c:pt>
              </c:numCache>
            </c:numRef>
          </c:val>
          <c:extLst>
            <c:ext xmlns:c16="http://schemas.microsoft.com/office/drawing/2014/chart" uri="{C3380CC4-5D6E-409C-BE32-E72D297353CC}">
              <c16:uniqueId val="{00000001-6438-4FD0-9B6A-23FDF0EF9744}"/>
            </c:ext>
          </c:extLst>
        </c:ser>
        <c:ser>
          <c:idx val="2"/>
          <c:order val="2"/>
          <c:tx>
            <c:strRef>
              <c:f>'[Remediation Data - 02022024 - Fall 2022-Spring 2023 AY2023 to Academics.xlsx]Remedial Pop. Tables and Graphs'!$E$165</c:f>
              <c:strCache>
                <c:ptCount val="1"/>
                <c:pt idx="0">
                  <c:v>Non-Gateway</c:v>
                </c:pt>
              </c:strCache>
            </c:strRef>
          </c:tx>
          <c:spPr>
            <a:solidFill>
              <a:srgbClr val="C00000"/>
            </a:solidFill>
            <a:ln>
              <a:noFill/>
            </a:ln>
            <a:effectLst/>
          </c:spPr>
          <c:invertIfNegative val="0"/>
          <c:cat>
            <c:strRef>
              <c:f>'[Remediation Data - 02022024 - Fall 2022-Spring 2023 AY2023 to Academics.xlsx]Remedial Pop. Tables and Graphs'!$B$166:$B$172</c:f>
              <c:strCache>
                <c:ptCount val="7"/>
                <c:pt idx="0">
                  <c:v>0-15</c:v>
                </c:pt>
                <c:pt idx="1">
                  <c:v>16-18</c:v>
                </c:pt>
                <c:pt idx="2">
                  <c:v>19-21</c:v>
                </c:pt>
                <c:pt idx="3">
                  <c:v>22-24</c:v>
                </c:pt>
                <c:pt idx="4">
                  <c:v>25-27</c:v>
                </c:pt>
                <c:pt idx="5">
                  <c:v>28-30</c:v>
                </c:pt>
                <c:pt idx="6">
                  <c:v>31+</c:v>
                </c:pt>
              </c:strCache>
            </c:strRef>
          </c:cat>
          <c:val>
            <c:numRef>
              <c:f>'[Remediation Data - 02022024 - Fall 2022-Spring 2023 AY2023 to Academics.xlsx]Remedial Pop. Tables and Graphs'!$E$166:$E$172</c:f>
              <c:numCache>
                <c:formatCode>#,##0</c:formatCode>
                <c:ptCount val="7"/>
                <c:pt idx="0">
                  <c:v>279</c:v>
                </c:pt>
                <c:pt idx="1">
                  <c:v>213</c:v>
                </c:pt>
                <c:pt idx="2">
                  <c:v>5</c:v>
                </c:pt>
                <c:pt idx="3">
                  <c:v>6</c:v>
                </c:pt>
                <c:pt idx="4">
                  <c:v>1</c:v>
                </c:pt>
                <c:pt idx="5">
                  <c:v>1</c:v>
                </c:pt>
                <c:pt idx="6">
                  <c:v>0</c:v>
                </c:pt>
              </c:numCache>
            </c:numRef>
          </c:val>
          <c:extLst>
            <c:ext xmlns:c16="http://schemas.microsoft.com/office/drawing/2014/chart" uri="{C3380CC4-5D6E-409C-BE32-E72D297353CC}">
              <c16:uniqueId val="{00000002-6438-4FD0-9B6A-23FDF0EF9744}"/>
            </c:ext>
          </c:extLst>
        </c:ser>
        <c:dLbls>
          <c:showLegendKey val="0"/>
          <c:showVal val="0"/>
          <c:showCatName val="0"/>
          <c:showSerName val="0"/>
          <c:showPercent val="0"/>
          <c:showBubbleSize val="0"/>
        </c:dLbls>
        <c:gapWidth val="10"/>
        <c:overlap val="100"/>
        <c:axId val="117006895"/>
        <c:axId val="117022735"/>
      </c:barChart>
      <c:catAx>
        <c:axId val="117006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7022735"/>
        <c:crosses val="autoZero"/>
        <c:auto val="1"/>
        <c:lblAlgn val="ctr"/>
        <c:lblOffset val="100"/>
        <c:noMultiLvlLbl val="0"/>
      </c:catAx>
      <c:valAx>
        <c:axId val="1170227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7006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rgbClr val="3F3F3F"/>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latin typeface="Arial" panose="020B0604020202020204" pitchFamily="34" charset="0"/>
                <a:cs typeface="Arial" panose="020B0604020202020204" pitchFamily="34" charset="0"/>
              </a:rPr>
              <a:t>Remediation</a:t>
            </a:r>
            <a:r>
              <a:rPr lang="en-US" sz="1800" b="1" baseline="0">
                <a:latin typeface="Arial" panose="020B0604020202020204" pitchFamily="34" charset="0"/>
                <a:cs typeface="Arial" panose="020B0604020202020204" pitchFamily="34" charset="0"/>
              </a:rPr>
              <a:t> Status</a:t>
            </a:r>
            <a:endParaRPr lang="en-US" sz="1800" b="1">
              <a:latin typeface="Arial" panose="020B0604020202020204" pitchFamily="34" charset="0"/>
              <a:cs typeface="Arial" panose="020B0604020202020204" pitchFamily="34" charset="0"/>
            </a:endParaRPr>
          </a:p>
        </c:rich>
      </c:tx>
      <c:layout>
        <c:manualLayout>
          <c:xMode val="edge"/>
          <c:yMode val="edge"/>
          <c:x val="0.1691426572842761"/>
          <c:y val="4.785167031647143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'[Remediation Data - 02022024 - Fall 2022-Spring 2023 AY2023 to Academics.xlsx]Total Pop. Tables and Graphs'!$F$16</c:f>
              <c:strCache>
                <c:ptCount val="1"/>
                <c:pt idx="0">
                  <c:v>Count</c:v>
                </c:pt>
              </c:strCache>
            </c:strRef>
          </c:tx>
          <c:spPr>
            <a:solidFill>
              <a:srgbClr val="7030A0"/>
            </a:solidFill>
          </c:spPr>
          <c:dPt>
            <c:idx val="0"/>
            <c:bubble3D val="0"/>
            <c:spPr>
              <a:solidFill>
                <a:srgbClr val="7030A0"/>
              </a:solidFill>
              <a:ln w="19050">
                <a:solidFill>
                  <a:schemeClr val="lt1"/>
                </a:solidFill>
              </a:ln>
              <a:effectLst/>
            </c:spPr>
            <c:extLst>
              <c:ext xmlns:c16="http://schemas.microsoft.com/office/drawing/2014/chart" uri="{C3380CC4-5D6E-409C-BE32-E72D297353CC}">
                <c16:uniqueId val="{00000001-9F2B-4E81-AB86-41F367C9451F}"/>
              </c:ext>
            </c:extLst>
          </c:dPt>
          <c:dPt>
            <c:idx val="1"/>
            <c:bubble3D val="0"/>
            <c:spPr>
              <a:solidFill>
                <a:srgbClr val="FF9933"/>
              </a:solidFill>
              <a:ln w="19050">
                <a:solidFill>
                  <a:schemeClr val="lt1"/>
                </a:solidFill>
              </a:ln>
              <a:effectLst/>
            </c:spPr>
            <c:extLst>
              <c:ext xmlns:c16="http://schemas.microsoft.com/office/drawing/2014/chart" uri="{C3380CC4-5D6E-409C-BE32-E72D297353CC}">
                <c16:uniqueId val="{00000003-9F2B-4E81-AB86-41F367C9451F}"/>
              </c:ext>
            </c:extLst>
          </c:dPt>
          <c:dLbls>
            <c:dLbl>
              <c:idx val="0"/>
              <c:layout>
                <c:manualLayout>
                  <c:x val="2.4999999999999949E-2"/>
                  <c:y val="5.5555555555555558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8238888888888889"/>
                      <c:h val="0.19975021872265966"/>
                    </c:manualLayout>
                  </c15:layout>
                </c:ext>
                <c:ext xmlns:c16="http://schemas.microsoft.com/office/drawing/2014/chart" uri="{C3380CC4-5D6E-409C-BE32-E72D297353CC}">
                  <c16:uniqueId val="{00000001-9F2B-4E81-AB86-41F367C9451F}"/>
                </c:ext>
              </c:extLst>
            </c:dLbl>
            <c:dLbl>
              <c:idx val="1"/>
              <c:layout>
                <c:manualLayout>
                  <c:x val="-1.1111111111111162E-2"/>
                  <c:y val="0"/>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49555555555555558"/>
                      <c:h val="0.18788888888888888"/>
                    </c:manualLayout>
                  </c15:layout>
                </c:ext>
                <c:ext xmlns:c16="http://schemas.microsoft.com/office/drawing/2014/chart" uri="{C3380CC4-5D6E-409C-BE32-E72D297353CC}">
                  <c16:uniqueId val="{00000003-9F2B-4E81-AB86-41F367C9451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'[Remediation Data - 02022024 - Fall 2022-Spring 2023 AY2023 to Academics.xlsx]Total Pop. Tables and Graphs'!$E$17:$E$18</c:f>
              <c:strCache>
                <c:ptCount val="2"/>
                <c:pt idx="0">
                  <c:v>Remediation</c:v>
                </c:pt>
                <c:pt idx="1">
                  <c:v>No Remediation</c:v>
                </c:pt>
              </c:strCache>
            </c:strRef>
          </c:cat>
          <c:val>
            <c:numRef>
              <c:f>'[Remediation Data - 02022024 - Fall 2022-Spring 2023 AY2023 to Academics.xlsx]Total Pop. Tables and Graphs'!$F$17:$F$18</c:f>
              <c:numCache>
                <c:formatCode>General</c:formatCode>
                <c:ptCount val="2"/>
                <c:pt idx="0">
                  <c:v>8106</c:v>
                </c:pt>
                <c:pt idx="1">
                  <c:v>13404</c:v>
                </c:pt>
              </c:numCache>
            </c:numRef>
          </c:val>
          <c:extLst>
            <c:ext xmlns:c16="http://schemas.microsoft.com/office/drawing/2014/chart" uri="{C3380CC4-5D6E-409C-BE32-E72D297353CC}">
              <c16:uniqueId val="{00000004-9F2B-4E81-AB86-41F367C9451F}"/>
            </c:ext>
          </c:extLst>
        </c:ser>
        <c:dLbls>
          <c:showLegendKey val="0"/>
          <c:showVal val="1"/>
          <c:showCatName val="0"/>
          <c:showSerName val="0"/>
          <c:showPercent val="0"/>
          <c:showBubbleSize val="0"/>
          <c:showLeaderLines val="1"/>
        </c:dLbls>
        <c:firstSliceAng val="287"/>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latin typeface="Arial" panose="020B0604020202020204" pitchFamily="34" charset="0"/>
                <a:cs typeface="Arial" panose="020B0604020202020204" pitchFamily="34" charset="0"/>
              </a:rPr>
              <a:t>Enrollment</a:t>
            </a:r>
            <a:r>
              <a:rPr lang="en-US" sz="1800">
                <a:latin typeface="Arial" panose="020B0604020202020204" pitchFamily="34" charset="0"/>
                <a:cs typeface="Arial" panose="020B0604020202020204" pitchFamily="34" charset="0"/>
              </a:rPr>
              <a:t> </a:t>
            </a:r>
            <a:r>
              <a:rPr lang="en-US" sz="1800" b="1">
                <a:latin typeface="Arial" panose="020B0604020202020204" pitchFamily="34" charset="0"/>
                <a:cs typeface="Arial" panose="020B0604020202020204" pitchFamily="34" charset="0"/>
              </a:rPr>
              <a:t>Status</a:t>
            </a:r>
          </a:p>
        </c:rich>
      </c:tx>
      <c:layout>
        <c:manualLayout>
          <c:xMode val="edge"/>
          <c:yMode val="edge"/>
          <c:x val="0.18178903099293317"/>
          <c:y val="4.785167031647143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'[Remediation Data - 02022024 - Fall 2022-Spring 2023 AY2023 to Academics.xlsx]Total Pop. Tables and Graphs'!$F$4</c:f>
              <c:strCache>
                <c:ptCount val="1"/>
                <c:pt idx="0">
                  <c:v>Count</c:v>
                </c:pt>
              </c:strCache>
            </c:strRef>
          </c:tx>
          <c:spPr>
            <a:solidFill>
              <a:schemeClr val="accent6"/>
            </a:solidFill>
          </c:spPr>
          <c:dPt>
            <c:idx val="0"/>
            <c:bubble3D val="0"/>
            <c:spPr>
              <a:solidFill>
                <a:srgbClr val="00B050"/>
              </a:solidFill>
              <a:ln w="19050">
                <a:solidFill>
                  <a:schemeClr val="lt1"/>
                </a:solidFill>
              </a:ln>
              <a:effectLst/>
            </c:spPr>
            <c:extLst>
              <c:ext xmlns:c16="http://schemas.microsoft.com/office/drawing/2014/chart" uri="{C3380CC4-5D6E-409C-BE32-E72D297353CC}">
                <c16:uniqueId val="{00000001-F9B0-4B03-AF02-A4E74B6559A6}"/>
              </c:ext>
            </c:extLst>
          </c:dPt>
          <c:dPt>
            <c:idx val="1"/>
            <c:bubble3D val="0"/>
            <c:spPr>
              <a:solidFill>
                <a:srgbClr val="FF5050"/>
              </a:solidFill>
              <a:ln w="19050">
                <a:solidFill>
                  <a:schemeClr val="lt1"/>
                </a:solidFill>
              </a:ln>
              <a:effectLst/>
            </c:spPr>
            <c:extLst>
              <c:ext xmlns:c16="http://schemas.microsoft.com/office/drawing/2014/chart" uri="{C3380CC4-5D6E-409C-BE32-E72D297353CC}">
                <c16:uniqueId val="{00000003-F9B0-4B03-AF02-A4E74B6559A6}"/>
              </c:ext>
            </c:extLst>
          </c:dPt>
          <c:dLbls>
            <c:dLbl>
              <c:idx val="0"/>
              <c:layout>
                <c:manualLayout>
                  <c:x val="-1.6666666666666666E-2"/>
                  <c:y val="1.666666666666666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177777777777776"/>
                      <c:h val="0.19975021872265966"/>
                    </c:manualLayout>
                  </c15:layout>
                </c:ext>
                <c:ext xmlns:c16="http://schemas.microsoft.com/office/drawing/2014/chart" uri="{C3380CC4-5D6E-409C-BE32-E72D297353CC}">
                  <c16:uniqueId val="{00000001-F9B0-4B03-AF02-A4E74B6559A6}"/>
                </c:ext>
              </c:extLst>
            </c:dLbl>
            <c:dLbl>
              <c:idx val="1"/>
              <c:layout>
                <c:manualLayout>
                  <c:x val="8.3335520559930012E-3"/>
                  <c:y val="0.11111111111111101"/>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42355555555555552"/>
                      <c:h val="0.15530577427821524"/>
                    </c:manualLayout>
                  </c15:layout>
                </c:ext>
                <c:ext xmlns:c16="http://schemas.microsoft.com/office/drawing/2014/chart" uri="{C3380CC4-5D6E-409C-BE32-E72D297353CC}">
                  <c16:uniqueId val="{00000003-F9B0-4B03-AF02-A4E74B6559A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'[Remediation Data - 02022024 - Fall 2022-Spring 2023 AY2023 to Academics.xlsx]Total Pop. Tables and Graphs'!$E$5:$E$6</c:f>
              <c:strCache>
                <c:ptCount val="2"/>
                <c:pt idx="0">
                  <c:v>Full Time</c:v>
                </c:pt>
                <c:pt idx="1">
                  <c:v>Part Time</c:v>
                </c:pt>
              </c:strCache>
            </c:strRef>
          </c:cat>
          <c:val>
            <c:numRef>
              <c:f>'[Remediation Data - 02022024 - Fall 2022-Spring 2023 AY2023 to Academics.xlsx]Total Pop. Tables and Graphs'!$F$5:$F$6</c:f>
              <c:numCache>
                <c:formatCode>General</c:formatCode>
                <c:ptCount val="2"/>
                <c:pt idx="0">
                  <c:v>19582</c:v>
                </c:pt>
                <c:pt idx="1">
                  <c:v>1928</c:v>
                </c:pt>
              </c:numCache>
            </c:numRef>
          </c:val>
          <c:extLst>
            <c:ext xmlns:c16="http://schemas.microsoft.com/office/drawing/2014/chart" uri="{C3380CC4-5D6E-409C-BE32-E72D297353CC}">
              <c16:uniqueId val="{00000004-F9B0-4B03-AF02-A4E74B6559A6}"/>
            </c:ext>
          </c:extLst>
        </c:ser>
        <c:dLbls>
          <c:showLegendKey val="0"/>
          <c:showVal val="0"/>
          <c:showCatName val="0"/>
          <c:showSerName val="0"/>
          <c:showPercent val="0"/>
          <c:showBubbleSize val="0"/>
          <c:showLeaderLines val="1"/>
        </c:dLbls>
        <c:firstSliceAng val="199"/>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1" dirty="0">
                <a:solidFill>
                  <a:schemeClr val="tx1"/>
                </a:solidFill>
              </a:rPr>
              <a:t>Overall High School GPA of Total Population (21,510)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'[Remediation Data - 02022024 - Fall 2022-Spring 2023 AY2023 to Academics.xlsx]Total Pop. Tables and Graphs'!$C$33:$C$34</c:f>
              <c:strCache>
                <c:ptCount val="2"/>
                <c:pt idx="0">
                  <c:v>Overall HS GPA Range</c:v>
                </c:pt>
                <c:pt idx="1">
                  <c:v>Grand Total</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7C7C-4484-A34F-52B1246F154C}"/>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C7C-4484-A34F-52B1246F15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7C-4484-A34F-52B1246F154C}"/>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7C7C-4484-A34F-52B1246F154C}"/>
              </c:ext>
            </c:extLst>
          </c:dPt>
          <c:dPt>
            <c:idx val="4"/>
            <c:bubble3D val="0"/>
            <c:spPr>
              <a:solidFill>
                <a:srgbClr val="FF8C19"/>
              </a:solidFill>
              <a:ln w="19050">
                <a:solidFill>
                  <a:schemeClr val="lt1"/>
                </a:solidFill>
              </a:ln>
              <a:effectLst/>
            </c:spPr>
            <c:extLst>
              <c:ext xmlns:c16="http://schemas.microsoft.com/office/drawing/2014/chart" uri="{C3380CC4-5D6E-409C-BE32-E72D297353CC}">
                <c16:uniqueId val="{00000009-7C7C-4484-A34F-52B1246F154C}"/>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7C7C-4484-A34F-52B1246F154C}"/>
              </c:ext>
            </c:extLst>
          </c:dPt>
          <c:dPt>
            <c:idx val="6"/>
            <c:bubble3D val="0"/>
            <c:spPr>
              <a:solidFill>
                <a:srgbClr val="FF99CC"/>
              </a:solidFill>
              <a:ln w="19050">
                <a:solidFill>
                  <a:schemeClr val="lt1"/>
                </a:solidFill>
              </a:ln>
              <a:effectLst/>
            </c:spPr>
            <c:extLst>
              <c:ext xmlns:c16="http://schemas.microsoft.com/office/drawing/2014/chart" uri="{C3380CC4-5D6E-409C-BE32-E72D297353CC}">
                <c16:uniqueId val="{0000000D-7C7C-4484-A34F-52B1246F154C}"/>
              </c:ext>
            </c:extLst>
          </c:dPt>
          <c:dPt>
            <c:idx val="7"/>
            <c:bubble3D val="0"/>
            <c:spPr>
              <a:solidFill>
                <a:srgbClr val="C00000"/>
              </a:solidFill>
              <a:ln w="19050">
                <a:solidFill>
                  <a:schemeClr val="lt1"/>
                </a:solidFill>
              </a:ln>
              <a:effectLst/>
            </c:spPr>
            <c:extLst>
              <c:ext xmlns:c16="http://schemas.microsoft.com/office/drawing/2014/chart" uri="{C3380CC4-5D6E-409C-BE32-E72D297353CC}">
                <c16:uniqueId val="{0000000F-7C7C-4484-A34F-52B1246F154C}"/>
              </c:ext>
            </c:extLst>
          </c:dPt>
          <c:dPt>
            <c:idx val="8"/>
            <c:bubble3D val="0"/>
            <c:spPr>
              <a:solidFill>
                <a:srgbClr val="00B0F0"/>
              </a:solidFill>
              <a:ln w="19050">
                <a:solidFill>
                  <a:schemeClr val="lt1"/>
                </a:solidFill>
              </a:ln>
              <a:effectLst/>
            </c:spPr>
            <c:extLst>
              <c:ext xmlns:c16="http://schemas.microsoft.com/office/drawing/2014/chart" uri="{C3380CC4-5D6E-409C-BE32-E72D297353CC}">
                <c16:uniqueId val="{00000011-7C7C-4484-A34F-52B1246F154C}"/>
              </c:ext>
            </c:extLst>
          </c:dPt>
          <c:dPt>
            <c:idx val="9"/>
            <c:bubble3D val="0"/>
            <c:spPr>
              <a:solidFill>
                <a:srgbClr val="7030A0"/>
              </a:solidFill>
              <a:ln w="19050">
                <a:solidFill>
                  <a:schemeClr val="lt1"/>
                </a:solidFill>
              </a:ln>
              <a:effectLst/>
            </c:spPr>
            <c:extLst>
              <c:ext xmlns:c16="http://schemas.microsoft.com/office/drawing/2014/chart" uri="{C3380CC4-5D6E-409C-BE32-E72D297353CC}">
                <c16:uniqueId val="{00000013-7C7C-4484-A34F-52B1246F154C}"/>
              </c:ext>
            </c:extLst>
          </c:dPt>
          <c:dLbls>
            <c:dLbl>
              <c:idx val="0"/>
              <c:layout>
                <c:manualLayout>
                  <c:x val="-3.4156605424321959E-2"/>
                  <c:y val="-3.5312773403324586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7C-4484-A34F-52B1246F154C}"/>
                </c:ext>
              </c:extLst>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7C7C-4484-A34F-52B1246F154C}"/>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B-7C7C-4484-A34F-52B1246F154C}"/>
                </c:ext>
              </c:extLst>
            </c:dLbl>
            <c:dLbl>
              <c:idx val="6"/>
              <c:layout>
                <c:manualLayout>
                  <c:x val="8.743580489938757E-2"/>
                  <c:y val="8.6065179352580887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7C-4484-A34F-52B1246F154C}"/>
                </c:ext>
              </c:extLst>
            </c:dLbl>
            <c:dLbl>
              <c:idx val="7"/>
              <c:layout>
                <c:manualLayout>
                  <c:x val="-4.8058070866141729E-2"/>
                  <c:y val="0.17440142898804317"/>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C7C-4484-A34F-52B1246F154C}"/>
                </c:ext>
              </c:extLst>
            </c:dLbl>
            <c:dLbl>
              <c:idx val="8"/>
              <c:layout>
                <c:manualLayout>
                  <c:x val="-0.11217104111986002"/>
                  <c:y val="-0.13712379702537184"/>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C7C-4484-A34F-52B1246F154C}"/>
                </c:ext>
              </c:extLst>
            </c:dLbl>
            <c:dLbl>
              <c:idx val="9"/>
              <c:layout>
                <c:manualLayout>
                  <c:x val="8.725688976377953E-2"/>
                  <c:y val="-0.12102945465150189"/>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C7C-4484-A34F-52B1246F154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'[Remediation Data - 02022024 - Fall 2022-Spring 2023 AY2023 to Academics.xlsx]Total Pop. Tables and Graphs'!$B$35:$B$44</c:f>
              <c:strCache>
                <c:ptCount val="10"/>
                <c:pt idx="0">
                  <c:v>blank</c:v>
                </c:pt>
                <c:pt idx="4">
                  <c:v>1.5 - 1.999</c:v>
                </c:pt>
                <c:pt idx="5">
                  <c:v>2.0 - 2.499</c:v>
                </c:pt>
                <c:pt idx="6">
                  <c:v>2.5 - 2.999</c:v>
                </c:pt>
                <c:pt idx="7">
                  <c:v>3.0 - 3.499</c:v>
                </c:pt>
                <c:pt idx="8">
                  <c:v>3.5 - 3.999</c:v>
                </c:pt>
                <c:pt idx="9">
                  <c:v>4.0+</c:v>
                </c:pt>
              </c:strCache>
            </c:strRef>
          </c:cat>
          <c:val>
            <c:numRef>
              <c:f>'[Remediation Data - 02022024 - Fall 2022-Spring 2023 AY2023 to Academics.xlsx]Total Pop. Tables and Graphs'!$C$35:$C$44</c:f>
              <c:numCache>
                <c:formatCode>General</c:formatCode>
                <c:ptCount val="10"/>
                <c:pt idx="0">
                  <c:v>606</c:v>
                </c:pt>
                <c:pt idx="4">
                  <c:v>184</c:v>
                </c:pt>
                <c:pt idx="5">
                  <c:v>1035</c:v>
                </c:pt>
                <c:pt idx="6">
                  <c:v>2476</c:v>
                </c:pt>
                <c:pt idx="7">
                  <c:v>5434</c:v>
                </c:pt>
                <c:pt idx="8">
                  <c:v>8108</c:v>
                </c:pt>
                <c:pt idx="9">
                  <c:v>3638</c:v>
                </c:pt>
              </c:numCache>
            </c:numRef>
          </c:val>
          <c:extLst>
            <c:ext xmlns:c16="http://schemas.microsoft.com/office/drawing/2014/chart" uri="{C3380CC4-5D6E-409C-BE32-E72D297353CC}">
              <c16:uniqueId val="{00000014-7C7C-4484-A34F-52B1246F154C}"/>
            </c:ext>
          </c:extLst>
        </c:ser>
        <c:dLbls>
          <c:dLblPos val="bestFit"/>
          <c:showLegendKey val="0"/>
          <c:showVal val="1"/>
          <c:showCatName val="0"/>
          <c:showSerName val="0"/>
          <c:showPercent val="0"/>
          <c:showBubbleSize val="0"/>
          <c:showLeaderLines val="1"/>
        </c:dLbls>
        <c:firstSliceAng val="256"/>
      </c:pieChart>
      <c:spPr>
        <a:noFill/>
        <a:ln>
          <a:noFill/>
        </a:ln>
        <a:effectLst/>
      </c:spPr>
    </c:plotArea>
    <c:legend>
      <c:legendPos val="r"/>
      <c:legendEntry>
        <c:idx val="1"/>
        <c:delete val="1"/>
      </c:legendEntry>
      <c:legendEntry>
        <c:idx val="2"/>
        <c:delete val="1"/>
      </c:legendEntry>
      <c:legendEntry>
        <c:idx val="3"/>
        <c:delete val="1"/>
      </c:legendEntry>
      <c:layout>
        <c:manualLayout>
          <c:xMode val="edge"/>
          <c:yMode val="edge"/>
          <c:x val="0.75663429571303575"/>
          <c:y val="0.28550634295713034"/>
          <c:w val="0.18225459317585302"/>
          <c:h val="0.5127369495479732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b="1">
                <a:solidFill>
                  <a:schemeClr val="tx1"/>
                </a:solidFill>
                <a:latin typeface="Arial" panose="020B0604020202020204" pitchFamily="34" charset="0"/>
                <a:cs typeface="Arial" panose="020B0604020202020204" pitchFamily="34" charset="0"/>
              </a:rPr>
              <a:t>Enrollment Status</a:t>
            </a:r>
          </a:p>
        </c:rich>
      </c:tx>
      <c:layout>
        <c:manualLayout>
          <c:xMode val="edge"/>
          <c:yMode val="edge"/>
          <c:x val="0.2175395211273623"/>
          <c:y val="5.555562949179276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'[Remediation Data - 02022024 - Fall 2022-Spring 2023 AY2023 to Academics.xlsx]Remedial Pop. Tables and Graphs'!$C$11</c:f>
              <c:strCache>
                <c:ptCount val="1"/>
                <c:pt idx="0">
                  <c:v>Count</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A86B-4F99-A882-4D8D799ACD49}"/>
              </c:ext>
            </c:extLst>
          </c:dPt>
          <c:dPt>
            <c:idx val="1"/>
            <c:bubble3D val="0"/>
            <c:spPr>
              <a:solidFill>
                <a:srgbClr val="FF5050"/>
              </a:solidFill>
              <a:ln w="19050">
                <a:solidFill>
                  <a:schemeClr val="lt1"/>
                </a:solidFill>
              </a:ln>
              <a:effectLst/>
            </c:spPr>
            <c:extLst>
              <c:ext xmlns:c16="http://schemas.microsoft.com/office/drawing/2014/chart" uri="{C3380CC4-5D6E-409C-BE32-E72D297353CC}">
                <c16:uniqueId val="{00000003-A86B-4F99-A882-4D8D799ACD49}"/>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881111111111111"/>
                      <c:h val="0.220083552055993"/>
                    </c:manualLayout>
                  </c15:layout>
                </c:ext>
                <c:ext xmlns:c16="http://schemas.microsoft.com/office/drawing/2014/chart" uri="{C3380CC4-5D6E-409C-BE32-E72D297353CC}">
                  <c16:uniqueId val="{00000001-A86B-4F99-A882-4D8D799ACD49}"/>
                </c:ext>
              </c:extLst>
            </c:dLbl>
            <c:dLbl>
              <c:idx val="1"/>
              <c:layout>
                <c:manualLayout>
                  <c:x val="0"/>
                  <c:y val="0.1166666666666666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8652799650043745"/>
                      <c:h val="0.11452799650043746"/>
                    </c:manualLayout>
                  </c15:layout>
                </c:ext>
                <c:ext xmlns:c16="http://schemas.microsoft.com/office/drawing/2014/chart" uri="{C3380CC4-5D6E-409C-BE32-E72D297353CC}">
                  <c16:uniqueId val="{00000003-A86B-4F99-A882-4D8D799ACD4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'[Remediation Data - 02022024 - Fall 2022-Spring 2023 AY2023 to Academics.xlsx]Remedial Pop. Tables and Graphs'!$B$12:$B$13</c:f>
              <c:strCache>
                <c:ptCount val="2"/>
                <c:pt idx="0">
                  <c:v>Full Time</c:v>
                </c:pt>
                <c:pt idx="1">
                  <c:v>Part Time</c:v>
                </c:pt>
              </c:strCache>
            </c:strRef>
          </c:cat>
          <c:val>
            <c:numRef>
              <c:f>'[Remediation Data - 02022024 - Fall 2022-Spring 2023 AY2023 to Academics.xlsx]Remedial Pop. Tables and Graphs'!$C$12:$C$13</c:f>
              <c:numCache>
                <c:formatCode>General</c:formatCode>
                <c:ptCount val="2"/>
                <c:pt idx="0">
                  <c:v>7231</c:v>
                </c:pt>
                <c:pt idx="1">
                  <c:v>875</c:v>
                </c:pt>
              </c:numCache>
            </c:numRef>
          </c:val>
          <c:extLst>
            <c:ext xmlns:c16="http://schemas.microsoft.com/office/drawing/2014/chart" uri="{C3380CC4-5D6E-409C-BE32-E72D297353CC}">
              <c16:uniqueId val="{00000004-A86B-4F99-A882-4D8D799ACD49}"/>
            </c:ext>
          </c:extLst>
        </c:ser>
        <c:dLbls>
          <c:showLegendKey val="0"/>
          <c:showVal val="0"/>
          <c:showCatName val="0"/>
          <c:showSerName val="0"/>
          <c:showPercent val="0"/>
          <c:showBubbleSize val="0"/>
          <c:showLeaderLines val="1"/>
        </c:dLbls>
        <c:firstSliceAng val="199"/>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b="1">
                <a:solidFill>
                  <a:schemeClr val="tx1"/>
                </a:solidFill>
                <a:latin typeface="Arial" panose="020B0604020202020204" pitchFamily="34" charset="0"/>
                <a:cs typeface="Arial" panose="020B0604020202020204" pitchFamily="34" charset="0"/>
              </a:rPr>
              <a:t>Institution Type</a:t>
            </a:r>
          </a:p>
        </c:rich>
      </c:tx>
      <c:layout>
        <c:manualLayout>
          <c:xMode val="edge"/>
          <c:yMode val="edge"/>
          <c:x val="0.2566870970936786"/>
          <c:y val="5.555562949179276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'[Remediation Data - 02022024 - Fall 2022-Spring 2023 AY2023 to Academics.xlsx]Remedial Pop. Tables and Graphs'!$C$16</c:f>
              <c:strCache>
                <c:ptCount val="1"/>
                <c:pt idx="0">
                  <c:v>Count</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68BB-4EA6-A290-17A96D7A6174}"/>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68BB-4EA6-A290-17A96D7A617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'[Remediation Data - 02022024 - Fall 2022-Spring 2023 AY2023 to Academics.xlsx]Remedial Pop. Tables and Graphs'!$B$17:$B$18</c:f>
              <c:strCache>
                <c:ptCount val="2"/>
                <c:pt idx="0">
                  <c:v>4 year</c:v>
                </c:pt>
                <c:pt idx="1">
                  <c:v>2 year</c:v>
                </c:pt>
              </c:strCache>
            </c:strRef>
          </c:cat>
          <c:val>
            <c:numRef>
              <c:f>'[Remediation Data - 02022024 - Fall 2022-Spring 2023 AY2023 to Academics.xlsx]Remedial Pop. Tables and Graphs'!$C$17:$C$18</c:f>
              <c:numCache>
                <c:formatCode>General</c:formatCode>
                <c:ptCount val="2"/>
                <c:pt idx="0">
                  <c:v>5046</c:v>
                </c:pt>
                <c:pt idx="1">
                  <c:v>3060</c:v>
                </c:pt>
              </c:numCache>
            </c:numRef>
          </c:val>
          <c:extLst>
            <c:ext xmlns:c16="http://schemas.microsoft.com/office/drawing/2014/chart" uri="{C3380CC4-5D6E-409C-BE32-E72D297353CC}">
              <c16:uniqueId val="{00000004-68BB-4EA6-A290-17A96D7A6174}"/>
            </c:ext>
          </c:extLst>
        </c:ser>
        <c:dLbls>
          <c:showLegendKey val="0"/>
          <c:showVal val="1"/>
          <c:showCatName val="0"/>
          <c:showSerName val="0"/>
          <c:showPercent val="0"/>
          <c:showBubbleSize val="0"/>
          <c:showLeaderLines val="1"/>
        </c:dLbls>
        <c:firstSliceAng val="246"/>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800" b="1">
                <a:solidFill>
                  <a:schemeClr val="tx1"/>
                </a:solidFill>
                <a:latin typeface="Arial" panose="020B0604020202020204" pitchFamily="34" charset="0"/>
                <a:cs typeface="Arial" panose="020B0604020202020204" pitchFamily="34" charset="0"/>
              </a:rPr>
              <a:t>Graduation Year</a:t>
            </a:r>
          </a:p>
        </c:rich>
      </c:tx>
      <c:layout>
        <c:manualLayout>
          <c:xMode val="edge"/>
          <c:yMode val="edge"/>
          <c:x val="0.23281340879683018"/>
          <c:y val="7.019047991638428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doughnutChart>
        <c:varyColors val="1"/>
        <c:ser>
          <c:idx val="0"/>
          <c:order val="0"/>
          <c:tx>
            <c:strRef>
              <c:f>'[Remediation Data - 02022024 - Fall 2022-Spring 2023 AY2023 to Academics.xlsx]Remedial Pop. Tables and Graphs'!$G$11</c:f>
              <c:strCache>
                <c:ptCount val="1"/>
                <c:pt idx="0">
                  <c:v>Count</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9257-4DB3-B701-5A6E51C8E124}"/>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9257-4DB3-B701-5A6E51C8E124}"/>
              </c:ext>
            </c:extLst>
          </c:dPt>
          <c:dLbls>
            <c:dLbl>
              <c:idx val="1"/>
              <c:layout>
                <c:manualLayout>
                  <c:x val="5.5555555555555046E-3"/>
                  <c:y val="0.1222222222222221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 </c:separator>
              <c:extLst>
                <c:ext xmlns:c15="http://schemas.microsoft.com/office/drawing/2012/chart" uri="{CE6537A1-D6FC-4f65-9D91-7224C49458BB}">
                  <c15:layout>
                    <c:manualLayout>
                      <c:w val="0.30155555555555558"/>
                      <c:h val="9.6722222222222223E-2"/>
                    </c:manualLayout>
                  </c15:layout>
                </c:ext>
                <c:ext xmlns:c16="http://schemas.microsoft.com/office/drawing/2014/chart" uri="{C3380CC4-5D6E-409C-BE32-E72D297353CC}">
                  <c16:uniqueId val="{00000003-9257-4DB3-B701-5A6E51C8E12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'[Remediation Data - 02022024 - Fall 2022-Spring 2023 AY2023 to Academics.xlsx]Remedial Pop. Tables and Graphs'!$F$12:$F$13</c:f>
              <c:numCache>
                <c:formatCode>General</c:formatCode>
                <c:ptCount val="2"/>
                <c:pt idx="0">
                  <c:v>2022</c:v>
                </c:pt>
                <c:pt idx="1">
                  <c:v>2021</c:v>
                </c:pt>
              </c:numCache>
            </c:numRef>
          </c:cat>
          <c:val>
            <c:numRef>
              <c:f>'[Remediation Data - 02022024 - Fall 2022-Spring 2023 AY2023 to Academics.xlsx]Remedial Pop. Tables and Graphs'!$G$12:$G$13</c:f>
              <c:numCache>
                <c:formatCode>General</c:formatCode>
                <c:ptCount val="2"/>
                <c:pt idx="0">
                  <c:v>7469</c:v>
                </c:pt>
                <c:pt idx="1">
                  <c:v>637</c:v>
                </c:pt>
              </c:numCache>
            </c:numRef>
          </c:val>
          <c:extLst>
            <c:ext xmlns:c16="http://schemas.microsoft.com/office/drawing/2014/chart" uri="{C3380CC4-5D6E-409C-BE32-E72D297353CC}">
              <c16:uniqueId val="{00000004-9257-4DB3-B701-5A6E51C8E124}"/>
            </c:ext>
          </c:extLst>
        </c:ser>
        <c:dLbls>
          <c:showLegendKey val="0"/>
          <c:showVal val="0"/>
          <c:showCatName val="0"/>
          <c:showSerName val="0"/>
          <c:showPercent val="0"/>
          <c:showBubbleSize val="0"/>
          <c:showLeaderLines val="1"/>
        </c:dLbls>
        <c:firstSliceAng val="194"/>
        <c:holeSize val="50"/>
      </c:doughnutChart>
      <c:spPr>
        <a:noFill/>
        <a:ln>
          <a:noFill/>
        </a:ln>
        <a:effectLst/>
      </c:spPr>
    </c:plotArea>
    <c:plotVisOnly val="1"/>
    <c:dispBlanksAs val="gap"/>
    <c:showDLblsOverMax val="0"/>
  </c:chart>
  <c:spPr>
    <a:solidFill>
      <a:schemeClr val="bg1"/>
    </a:solidFill>
    <a:ln w="28575" cap="flat" cmpd="sng" algn="ctr">
      <a:solidFill>
        <a:schemeClr val="tx1"/>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a:t>Enrollment by Remedial Course Type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'[Remediation Data - 02022024 - Fall 2022-Spring 2023 AY2023 to Academics.xlsx]Remedial Pop. Tables and Graphs'!$O$70</c:f>
              <c:strCache>
                <c:ptCount val="1"/>
                <c:pt idx="0">
                  <c:v>Non-Gateway Remediation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3809-4E30-B585-C21F867069FD}"/>
              </c:ext>
            </c:extLst>
          </c:dPt>
          <c:dPt>
            <c:idx val="1"/>
            <c:bubble3D val="0"/>
            <c:spPr>
              <a:noFill/>
              <a:ln w="19050">
                <a:solidFill>
                  <a:schemeClr val="lt1"/>
                </a:solidFill>
              </a:ln>
              <a:effectLst/>
              <a:extLst>
                <a:ext uri="{909E8E84-426E-40DD-AFC4-6F175D3DCCD1}">
                  <a14:hiddenFill xmlns:a14="http://schemas.microsoft.com/office/drawing/2010/main">
                    <a:solidFill>
                      <a:srgbClr val="ED7D31"/>
                    </a:solidFill>
                  </a14:hiddenFill>
                </a:ext>
              </a:extLst>
            </c:spPr>
            <c:extLst>
              <c:ext xmlns:c16="http://schemas.microsoft.com/office/drawing/2014/chart" uri="{C3380CC4-5D6E-409C-BE32-E72D297353CC}">
                <c16:uniqueId val="{00000003-3809-4E30-B585-C21F867069FD}"/>
              </c:ext>
            </c:extLst>
          </c:dPt>
          <c:val>
            <c:numRef>
              <c:f>'[Remediation Data - 02022024 - Fall 2022-Spring 2023 AY2023 to Academics.xlsx]Kutools_Chart'!$A$238:$B$238</c:f>
              <c:numCache>
                <c:formatCode>General</c:formatCode>
                <c:ptCount val="2"/>
                <c:pt idx="0" formatCode="0%">
                  <c:v>4.5151739452257589E-2</c:v>
                </c:pt>
                <c:pt idx="1">
                  <c:v>0.75692079940784607</c:v>
                </c:pt>
              </c:numCache>
            </c:numRef>
          </c:val>
          <c:extLst>
            <c:ext xmlns:c16="http://schemas.microsoft.com/office/drawing/2014/chart" uri="{C3380CC4-5D6E-409C-BE32-E72D297353CC}">
              <c16:uniqueId val="{00000004-3809-4E30-B585-C21F867069FD}"/>
            </c:ext>
          </c:extLst>
        </c:ser>
        <c:ser>
          <c:idx val="1"/>
          <c:order val="1"/>
          <c:tx>
            <c:strRef>
              <c:f>'[Remediation Data - 02022024 - Fall 2022-Spring 2023 AY2023 to Academics.xlsx]Remedial Pop. Tables and Graphs'!$O$71</c:f>
              <c:strCache>
                <c:ptCount val="1"/>
                <c:pt idx="0">
                  <c:v>Gateway Remediation</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6-3809-4E30-B585-C21F867069FD}"/>
              </c:ext>
            </c:extLst>
          </c:dPt>
          <c:dPt>
            <c:idx val="1"/>
            <c:bubble3D val="0"/>
            <c:spPr>
              <a:noFill/>
              <a:ln w="19050">
                <a:solidFill>
                  <a:schemeClr val="lt1"/>
                </a:solidFill>
              </a:ln>
              <a:effectLst/>
              <a:extLst>
                <a:ext uri="{909E8E84-426E-40DD-AFC4-6F175D3DCCD1}">
                  <a14:hiddenFill xmlns:a14="http://schemas.microsoft.com/office/drawing/2010/main">
                    <a:solidFill>
                      <a:srgbClr val="ED7D31"/>
                    </a:solidFill>
                  </a14:hiddenFill>
                </a:ext>
              </a:extLst>
            </c:spPr>
            <c:extLst>
              <c:ext xmlns:c16="http://schemas.microsoft.com/office/drawing/2014/chart" uri="{C3380CC4-5D6E-409C-BE32-E72D297353CC}">
                <c16:uniqueId val="{00000008-3809-4E30-B585-C21F867069FD}"/>
              </c:ext>
            </c:extLst>
          </c:dPt>
          <c:val>
            <c:numRef>
              <c:f>'[Remediation Data - 02022024 - Fall 2022-Spring 2023 AY2023 to Academics.xlsx]Kutools_Chart'!$A$239:$B$239</c:f>
              <c:numCache>
                <c:formatCode>General</c:formatCode>
                <c:ptCount val="2"/>
                <c:pt idx="0" formatCode="0%">
                  <c:v>0.11670367628916851</c:v>
                </c:pt>
                <c:pt idx="1">
                  <c:v>0.6853688625709351</c:v>
                </c:pt>
              </c:numCache>
            </c:numRef>
          </c:val>
          <c:extLst>
            <c:ext xmlns:c16="http://schemas.microsoft.com/office/drawing/2014/chart" uri="{C3380CC4-5D6E-409C-BE32-E72D297353CC}">
              <c16:uniqueId val="{00000009-3809-4E30-B585-C21F867069FD}"/>
            </c:ext>
          </c:extLst>
        </c:ser>
        <c:ser>
          <c:idx val="2"/>
          <c:order val="2"/>
          <c:tx>
            <c:strRef>
              <c:f>'[Remediation Data - 02022024 - Fall 2022-Spring 2023 AY2023 to Academics.xlsx]Remedial Pop. Tables and Graphs'!$O$72</c:f>
              <c:strCache>
                <c:ptCount val="1"/>
                <c:pt idx="0">
                  <c:v>Combination of Types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B-3809-4E30-B585-C21F867069FD}"/>
              </c:ext>
            </c:extLst>
          </c:dPt>
          <c:dPt>
            <c:idx val="1"/>
            <c:bubble3D val="0"/>
            <c:spPr>
              <a:noFill/>
              <a:ln w="19050">
                <a:solidFill>
                  <a:schemeClr val="lt1"/>
                </a:solidFill>
              </a:ln>
              <a:effectLst/>
              <a:extLst>
                <a:ext uri="{909E8E84-426E-40DD-AFC4-6F175D3DCCD1}">
                  <a14:hiddenFill xmlns:a14="http://schemas.microsoft.com/office/drawing/2010/main">
                    <a:solidFill>
                      <a:srgbClr val="ED7D31"/>
                    </a:solidFill>
                  </a14:hiddenFill>
                </a:ext>
              </a:extLst>
            </c:spPr>
            <c:extLst>
              <c:ext xmlns:c16="http://schemas.microsoft.com/office/drawing/2014/chart" uri="{C3380CC4-5D6E-409C-BE32-E72D297353CC}">
                <c16:uniqueId val="{0000000D-3809-4E30-B585-C21F867069FD}"/>
              </c:ext>
            </c:extLst>
          </c:dPt>
          <c:val>
            <c:numRef>
              <c:f>'[Remediation Data - 02022024 - Fall 2022-Spring 2023 AY2023 to Academics.xlsx]Kutools_Chart'!$A$240:$B$240</c:f>
              <c:numCache>
                <c:formatCode>General</c:formatCode>
                <c:ptCount val="2"/>
                <c:pt idx="0" formatCode="0%">
                  <c:v>0.16975080187515421</c:v>
                </c:pt>
                <c:pt idx="1">
                  <c:v>0.63232173698494942</c:v>
                </c:pt>
              </c:numCache>
            </c:numRef>
          </c:val>
          <c:extLst>
            <c:ext xmlns:c16="http://schemas.microsoft.com/office/drawing/2014/chart" uri="{C3380CC4-5D6E-409C-BE32-E72D297353CC}">
              <c16:uniqueId val="{0000000E-3809-4E30-B585-C21F867069FD}"/>
            </c:ext>
          </c:extLst>
        </c:ser>
        <c:ser>
          <c:idx val="3"/>
          <c:order val="3"/>
          <c:tx>
            <c:strRef>
              <c:f>'[Remediation Data - 02022024 - Fall 2022-Spring 2023 AY2023 to Academics.xlsx]Remedial Pop. Tables and Graphs'!$O$73</c:f>
              <c:strCache>
                <c:ptCount val="1"/>
                <c:pt idx="0">
                  <c:v>Corequisite Remediation</c:v>
                </c:pt>
              </c:strCache>
            </c:strRef>
          </c:tx>
          <c:dPt>
            <c:idx val="0"/>
            <c:bubble3D val="0"/>
            <c:spPr>
              <a:solidFill>
                <a:srgbClr val="006492"/>
              </a:solidFill>
              <a:ln w="19050">
                <a:solidFill>
                  <a:schemeClr val="lt1"/>
                </a:solidFill>
              </a:ln>
              <a:effectLst/>
            </c:spPr>
            <c:extLst>
              <c:ext xmlns:c16="http://schemas.microsoft.com/office/drawing/2014/chart" uri="{C3380CC4-5D6E-409C-BE32-E72D297353CC}">
                <c16:uniqueId val="{00000010-3809-4E30-B585-C21F867069FD}"/>
              </c:ext>
            </c:extLst>
          </c:dPt>
          <c:dPt>
            <c:idx val="1"/>
            <c:bubble3D val="0"/>
            <c:spPr>
              <a:noFill/>
              <a:ln w="19050">
                <a:solidFill>
                  <a:schemeClr val="lt1"/>
                </a:solidFill>
              </a:ln>
              <a:effectLst/>
              <a:extLst>
                <a:ext uri="{909E8E84-426E-40DD-AFC4-6F175D3DCCD1}">
                  <a14:hiddenFill xmlns:a14="http://schemas.microsoft.com/office/drawing/2010/main">
                    <a:solidFill>
                      <a:srgbClr val="ED7D31"/>
                    </a:solidFill>
                  </a14:hiddenFill>
                </a:ext>
              </a:extLst>
            </c:spPr>
            <c:extLst>
              <c:ext xmlns:c16="http://schemas.microsoft.com/office/drawing/2014/chart" uri="{C3380CC4-5D6E-409C-BE32-E72D297353CC}">
                <c16:uniqueId val="{00000012-3809-4E30-B585-C21F867069FD}"/>
              </c:ext>
            </c:extLst>
          </c:dPt>
          <c:val>
            <c:numRef>
              <c:f>'[Remediation Data - 02022024 - Fall 2022-Spring 2023 AY2023 to Academics.xlsx]Kutools_Chart'!$A$241:$B$241</c:f>
              <c:numCache>
                <c:formatCode>General</c:formatCode>
                <c:ptCount val="2"/>
                <c:pt idx="0" formatCode="0%">
                  <c:v>0.66839378238341973</c:v>
                </c:pt>
                <c:pt idx="1">
                  <c:v>0.13367875647668392</c:v>
                </c:pt>
              </c:numCache>
            </c:numRef>
          </c:val>
          <c:extLst>
            <c:ext xmlns:c16="http://schemas.microsoft.com/office/drawing/2014/chart" uri="{C3380CC4-5D6E-409C-BE32-E72D297353CC}">
              <c16:uniqueId val="{00000013-3809-4E30-B585-C21F867069FD}"/>
            </c:ext>
          </c:extLst>
        </c:ser>
        <c:dLbls>
          <c:showLegendKey val="0"/>
          <c:showVal val="0"/>
          <c:showCatName val="0"/>
          <c:showSerName val="0"/>
          <c:showPercent val="0"/>
          <c:showBubbleSize val="0"/>
          <c:showLeaderLines val="1"/>
        </c:dLbls>
        <c:firstSliceAng val="0"/>
        <c:holeSize val="20"/>
      </c:doughnutChart>
      <c:scatterChart>
        <c:scatterStyle val="lineMarker"/>
        <c:varyColors val="0"/>
        <c:ser>
          <c:idx val="4"/>
          <c:order val="4"/>
          <c:tx>
            <c:v>Label</c:v>
          </c:tx>
          <c:spPr>
            <a:ln w="25400" cap="rnd">
              <a:noFill/>
              <a:round/>
            </a:ln>
            <a:effectLst/>
          </c:spPr>
          <c:marker>
            <c:symbol val="none"/>
          </c:marker>
          <c:dLbls>
            <c:dLbl>
              <c:idx val="0"/>
              <c:layout>
                <c:manualLayout>
                  <c:x val="-6.5808917197452271E-2"/>
                  <c:y val="5.6000000000000001E-2"/>
                </c:manualLayout>
              </c:layout>
              <c:tx>
                <c:rich>
                  <a:bodyPr/>
                  <a:lstStyle/>
                  <a:p>
                    <a:fld id="{BFEF7819-FCAF-411E-8431-BD4B225F79A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3809-4E30-B585-C21F867069FD}"/>
                </c:ext>
              </c:extLst>
            </c:dLbl>
            <c:dLbl>
              <c:idx val="1"/>
              <c:layout>
                <c:manualLayout>
                  <c:x val="-8.1299363057324839E-2"/>
                  <c:y val="3.5999999999999928E-2"/>
                </c:manualLayout>
              </c:layout>
              <c:tx>
                <c:rich>
                  <a:bodyPr/>
                  <a:lstStyle/>
                  <a:p>
                    <a:fld id="{9DDBD154-353C-45AD-ACE0-1939E6A5CED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3809-4E30-B585-C21F867069FD}"/>
                </c:ext>
              </c:extLst>
            </c:dLbl>
            <c:dLbl>
              <c:idx val="2"/>
              <c:layout>
                <c:manualLayout>
                  <c:x val="-8.1299363057324839E-2"/>
                  <c:y val="2.8000000000000001E-2"/>
                </c:manualLayout>
              </c:layout>
              <c:tx>
                <c:rich>
                  <a:bodyPr/>
                  <a:lstStyle/>
                  <a:p>
                    <a:fld id="{216983DB-8DFE-4D8E-8726-7319F726116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3809-4E30-B585-C21F867069FD}"/>
                </c:ext>
              </c:extLst>
            </c:dLbl>
            <c:dLbl>
              <c:idx val="3"/>
              <c:layout>
                <c:manualLayout>
                  <c:x val="-8.1299363057324839E-2"/>
                  <c:y val="1.2E-2"/>
                </c:manualLayout>
              </c:layout>
              <c:tx>
                <c:rich>
                  <a:bodyPr/>
                  <a:lstStyle/>
                  <a:p>
                    <a:fld id="{C9B63113-877B-4B8A-B110-AA9FB24978A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3809-4E30-B585-C21F867069F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Lit>
              <c:formatCode>General</c:formatCode>
              <c:ptCount val="4"/>
              <c:pt idx="0">
                <c:v>0.5</c:v>
              </c:pt>
              <c:pt idx="1">
                <c:v>0.5</c:v>
              </c:pt>
              <c:pt idx="2">
                <c:v>0.5</c:v>
              </c:pt>
              <c:pt idx="3">
                <c:v>0.5</c:v>
              </c:pt>
            </c:numLit>
          </c:xVal>
          <c:yVal>
            <c:numLit>
              <c:formatCode>General</c:formatCode>
              <c:ptCount val="4"/>
              <c:pt idx="0">
                <c:v>0.74</c:v>
              </c:pt>
              <c:pt idx="1">
                <c:v>0.81</c:v>
              </c:pt>
              <c:pt idx="2">
                <c:v>0.89</c:v>
              </c:pt>
              <c:pt idx="3">
                <c:v>0.96</c:v>
              </c:pt>
            </c:numLit>
          </c:yVal>
          <c:smooth val="0"/>
          <c:extLst>
            <c:ext xmlns:c15="http://schemas.microsoft.com/office/drawing/2012/chart" uri="{02D57815-91ED-43cb-92C2-25804820EDAC}">
              <c15:datalabelsRange>
                <c15:f>'[Remediation Data - 02022024 - Fall 2022-Spring 2023 AY2023 to Academics.xlsx]Remedial Pop. Tables and Graphs'!$P$70:$P$73</c15:f>
                <c15:dlblRangeCache>
                  <c:ptCount val="4"/>
                  <c:pt idx="0">
                    <c:v>5%</c:v>
                  </c:pt>
                  <c:pt idx="1">
                    <c:v>12%</c:v>
                  </c:pt>
                  <c:pt idx="2">
                    <c:v>17%</c:v>
                  </c:pt>
                  <c:pt idx="3">
                    <c:v>67%</c:v>
                  </c:pt>
                </c15:dlblRangeCache>
              </c15:datalabelsRange>
            </c:ext>
            <c:ext xmlns:c16="http://schemas.microsoft.com/office/drawing/2014/chart" uri="{C3380CC4-5D6E-409C-BE32-E72D297353CC}">
              <c16:uniqueId val="{00000018-3809-4E30-B585-C21F867069FD}"/>
            </c:ext>
          </c:extLst>
        </c:ser>
        <c:dLbls>
          <c:showLegendKey val="0"/>
          <c:showVal val="0"/>
          <c:showCatName val="0"/>
          <c:showSerName val="0"/>
          <c:showPercent val="0"/>
          <c:showBubbleSize val="0"/>
        </c:dLbls>
        <c:axId val="478724224"/>
        <c:axId val="478730464"/>
      </c:scatterChart>
      <c:valAx>
        <c:axId val="478730464"/>
        <c:scaling>
          <c:orientation val="minMax"/>
          <c:max val="1"/>
          <c:min val="0"/>
        </c:scaling>
        <c:delete val="0"/>
        <c:axPos val="l"/>
        <c:numFmt formatCode="General" sourceLinked="1"/>
        <c:majorTickMark val="out"/>
        <c:minorTickMark val="none"/>
        <c:tickLblPos val="none"/>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8724224"/>
        <c:crosses val="autoZero"/>
        <c:crossBetween val="midCat"/>
      </c:valAx>
      <c:valAx>
        <c:axId val="478724224"/>
        <c:scaling>
          <c:orientation val="minMax"/>
          <c:max val="1"/>
          <c:min val="0"/>
        </c:scaling>
        <c:delete val="0"/>
        <c:axPos val="b"/>
        <c:numFmt formatCode="General" sourceLinked="1"/>
        <c:majorTickMark val="out"/>
        <c:minorTickMark val="none"/>
        <c:tickLblPos val="none"/>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8730464"/>
        <c:crosses val="autoZero"/>
        <c:crossBetween val="midCat"/>
      </c:valAx>
      <c:spPr>
        <a:noFill/>
        <a:ln>
          <a:noFill/>
        </a:ln>
        <a:effectLst/>
      </c:spPr>
    </c:plotArea>
    <c:legend>
      <c:legendPos val="r"/>
      <c:legendEntry>
        <c:idx val="4"/>
        <c:delete val="1"/>
      </c:legendEntry>
      <c:layout>
        <c:manualLayout>
          <c:xMode val="edge"/>
          <c:yMode val="edge"/>
          <c:x val="0.57853599766939168"/>
          <c:y val="0.27973674612199362"/>
          <c:w val="0.40520381147869095"/>
          <c:h val="0.5700901828688307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rgbClr val="3F3F3F"/>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Remedial</a:t>
            </a:r>
            <a:r>
              <a:rPr lang="en-US" sz="2000" b="1" baseline="0"/>
              <a:t> Subject Enrollment by Course Type </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'Remedial Pop. Tables and Graphs'!$C$79</c:f>
              <c:strCache>
                <c:ptCount val="1"/>
                <c:pt idx="0">
                  <c:v>Gateway</c:v>
                </c:pt>
              </c:strCache>
            </c:strRef>
          </c:tx>
          <c:spPr>
            <a:solidFill>
              <a:srgbClr val="FFC000"/>
            </a:solidFill>
            <a:ln>
              <a:noFill/>
            </a:ln>
            <a:effectLst/>
          </c:spPr>
          <c:invertIfNegative val="0"/>
          <c:cat>
            <c:strRef>
              <c:f>'Remedial Pop. Tables and Graphs'!$B$80:$B$86</c:f>
              <c:strCache>
                <c:ptCount val="7"/>
                <c:pt idx="0">
                  <c:v>Math Only</c:v>
                </c:pt>
                <c:pt idx="1">
                  <c:v>English Only</c:v>
                </c:pt>
                <c:pt idx="2">
                  <c:v>Reading Only</c:v>
                </c:pt>
                <c:pt idx="3">
                  <c:v>Math &amp; English</c:v>
                </c:pt>
                <c:pt idx="4">
                  <c:v>Math &amp; Reading</c:v>
                </c:pt>
                <c:pt idx="5">
                  <c:v>English &amp; Reading</c:v>
                </c:pt>
                <c:pt idx="6">
                  <c:v>All</c:v>
                </c:pt>
              </c:strCache>
            </c:strRef>
          </c:cat>
          <c:val>
            <c:numRef>
              <c:f>'Remedial Pop. Tables and Graphs'!$C$80:$C$86</c:f>
              <c:numCache>
                <c:formatCode>General</c:formatCode>
                <c:ptCount val="7"/>
                <c:pt idx="0">
                  <c:v>408</c:v>
                </c:pt>
                <c:pt idx="1">
                  <c:v>164</c:v>
                </c:pt>
                <c:pt idx="2">
                  <c:v>57</c:v>
                </c:pt>
                <c:pt idx="3">
                  <c:v>149</c:v>
                </c:pt>
                <c:pt idx="4">
                  <c:v>14</c:v>
                </c:pt>
                <c:pt idx="5">
                  <c:v>91</c:v>
                </c:pt>
                <c:pt idx="6">
                  <c:v>63</c:v>
                </c:pt>
              </c:numCache>
            </c:numRef>
          </c:val>
          <c:extLst>
            <c:ext xmlns:c16="http://schemas.microsoft.com/office/drawing/2014/chart" uri="{C3380CC4-5D6E-409C-BE32-E72D297353CC}">
              <c16:uniqueId val="{00000000-14AA-474F-A5F6-2F940B744D98}"/>
            </c:ext>
          </c:extLst>
        </c:ser>
        <c:ser>
          <c:idx val="1"/>
          <c:order val="1"/>
          <c:tx>
            <c:strRef>
              <c:f>'Remedial Pop. Tables and Graphs'!$D$79</c:f>
              <c:strCache>
                <c:ptCount val="1"/>
                <c:pt idx="0">
                  <c:v>Non-Gateway</c:v>
                </c:pt>
              </c:strCache>
            </c:strRef>
          </c:tx>
          <c:spPr>
            <a:solidFill>
              <a:srgbClr val="C00000"/>
            </a:solidFill>
            <a:ln>
              <a:noFill/>
            </a:ln>
            <a:effectLst/>
          </c:spPr>
          <c:invertIfNegative val="0"/>
          <c:cat>
            <c:strRef>
              <c:f>'Remedial Pop. Tables and Graphs'!$B$80:$B$86</c:f>
              <c:strCache>
                <c:ptCount val="7"/>
                <c:pt idx="0">
                  <c:v>Math Only</c:v>
                </c:pt>
                <c:pt idx="1">
                  <c:v>English Only</c:v>
                </c:pt>
                <c:pt idx="2">
                  <c:v>Reading Only</c:v>
                </c:pt>
                <c:pt idx="3">
                  <c:v>Math &amp; English</c:v>
                </c:pt>
                <c:pt idx="4">
                  <c:v>Math &amp; Reading</c:v>
                </c:pt>
                <c:pt idx="5">
                  <c:v>English &amp; Reading</c:v>
                </c:pt>
                <c:pt idx="6">
                  <c:v>All</c:v>
                </c:pt>
              </c:strCache>
            </c:strRef>
          </c:cat>
          <c:val>
            <c:numRef>
              <c:f>'Remedial Pop. Tables and Graphs'!$D$80:$D$86</c:f>
              <c:numCache>
                <c:formatCode>General</c:formatCode>
                <c:ptCount val="7"/>
                <c:pt idx="0">
                  <c:v>243</c:v>
                </c:pt>
                <c:pt idx="1">
                  <c:v>35</c:v>
                </c:pt>
                <c:pt idx="2">
                  <c:v>12</c:v>
                </c:pt>
                <c:pt idx="3">
                  <c:v>30</c:v>
                </c:pt>
                <c:pt idx="4">
                  <c:v>1</c:v>
                </c:pt>
                <c:pt idx="5">
                  <c:v>21</c:v>
                </c:pt>
                <c:pt idx="6">
                  <c:v>24</c:v>
                </c:pt>
              </c:numCache>
            </c:numRef>
          </c:val>
          <c:extLst>
            <c:ext xmlns:c16="http://schemas.microsoft.com/office/drawing/2014/chart" uri="{C3380CC4-5D6E-409C-BE32-E72D297353CC}">
              <c16:uniqueId val="{00000001-14AA-474F-A5F6-2F940B744D98}"/>
            </c:ext>
          </c:extLst>
        </c:ser>
        <c:ser>
          <c:idx val="2"/>
          <c:order val="2"/>
          <c:tx>
            <c:strRef>
              <c:f>'Remedial Pop. Tables and Graphs'!$E$79</c:f>
              <c:strCache>
                <c:ptCount val="1"/>
                <c:pt idx="0">
                  <c:v>Corequisite</c:v>
                </c:pt>
              </c:strCache>
            </c:strRef>
          </c:tx>
          <c:spPr>
            <a:solidFill>
              <a:schemeClr val="accent1"/>
            </a:solidFill>
            <a:ln>
              <a:noFill/>
            </a:ln>
            <a:effectLst/>
          </c:spPr>
          <c:invertIfNegative val="0"/>
          <c:cat>
            <c:strRef>
              <c:f>'Remedial Pop. Tables and Graphs'!$B$80:$B$86</c:f>
              <c:strCache>
                <c:ptCount val="7"/>
                <c:pt idx="0">
                  <c:v>Math Only</c:v>
                </c:pt>
                <c:pt idx="1">
                  <c:v>English Only</c:v>
                </c:pt>
                <c:pt idx="2">
                  <c:v>Reading Only</c:v>
                </c:pt>
                <c:pt idx="3">
                  <c:v>Math &amp; English</c:v>
                </c:pt>
                <c:pt idx="4">
                  <c:v>Math &amp; Reading</c:v>
                </c:pt>
                <c:pt idx="5">
                  <c:v>English &amp; Reading</c:v>
                </c:pt>
                <c:pt idx="6">
                  <c:v>All</c:v>
                </c:pt>
              </c:strCache>
            </c:strRef>
          </c:cat>
          <c:val>
            <c:numRef>
              <c:f>'Remedial Pop. Tables and Graphs'!$E$80:$E$86</c:f>
              <c:numCache>
                <c:formatCode>General</c:formatCode>
                <c:ptCount val="7"/>
                <c:pt idx="0">
                  <c:v>3332</c:v>
                </c:pt>
                <c:pt idx="1">
                  <c:v>416</c:v>
                </c:pt>
                <c:pt idx="2">
                  <c:v>1</c:v>
                </c:pt>
                <c:pt idx="3">
                  <c:v>682</c:v>
                </c:pt>
                <c:pt idx="4">
                  <c:v>0</c:v>
                </c:pt>
                <c:pt idx="5">
                  <c:v>430</c:v>
                </c:pt>
                <c:pt idx="6">
                  <c:v>557</c:v>
                </c:pt>
              </c:numCache>
            </c:numRef>
          </c:val>
          <c:extLst>
            <c:ext xmlns:c16="http://schemas.microsoft.com/office/drawing/2014/chart" uri="{C3380CC4-5D6E-409C-BE32-E72D297353CC}">
              <c16:uniqueId val="{00000002-14AA-474F-A5F6-2F940B744D98}"/>
            </c:ext>
          </c:extLst>
        </c:ser>
        <c:ser>
          <c:idx val="3"/>
          <c:order val="3"/>
          <c:tx>
            <c:strRef>
              <c:f>'Remedial Pop. Tables and Graphs'!$F$79</c:f>
              <c:strCache>
                <c:ptCount val="1"/>
                <c:pt idx="0">
                  <c:v>Combination of Types</c:v>
                </c:pt>
              </c:strCache>
            </c:strRef>
          </c:tx>
          <c:spPr>
            <a:solidFill>
              <a:schemeClr val="accent6"/>
            </a:solidFill>
            <a:ln>
              <a:noFill/>
            </a:ln>
            <a:effectLst/>
          </c:spPr>
          <c:invertIfNegative val="0"/>
          <c:cat>
            <c:strRef>
              <c:f>'Remedial Pop. Tables and Graphs'!$B$80:$B$86</c:f>
              <c:strCache>
                <c:ptCount val="7"/>
                <c:pt idx="0">
                  <c:v>Math Only</c:v>
                </c:pt>
                <c:pt idx="1">
                  <c:v>English Only</c:v>
                </c:pt>
                <c:pt idx="2">
                  <c:v>Reading Only</c:v>
                </c:pt>
                <c:pt idx="3">
                  <c:v>Math &amp; English</c:v>
                </c:pt>
                <c:pt idx="4">
                  <c:v>Math &amp; Reading</c:v>
                </c:pt>
                <c:pt idx="5">
                  <c:v>English &amp; Reading</c:v>
                </c:pt>
                <c:pt idx="6">
                  <c:v>All</c:v>
                </c:pt>
              </c:strCache>
            </c:strRef>
          </c:cat>
          <c:val>
            <c:numRef>
              <c:f>'Remedial Pop. Tables and Graphs'!$F$80:$F$86</c:f>
              <c:numCache>
                <c:formatCode>General</c:formatCode>
                <c:ptCount val="7"/>
                <c:pt idx="0">
                  <c:v>0</c:v>
                </c:pt>
                <c:pt idx="1">
                  <c:v>0</c:v>
                </c:pt>
                <c:pt idx="2">
                  <c:v>0</c:v>
                </c:pt>
                <c:pt idx="3">
                  <c:v>316</c:v>
                </c:pt>
                <c:pt idx="4">
                  <c:v>94</c:v>
                </c:pt>
                <c:pt idx="5">
                  <c:v>67</c:v>
                </c:pt>
                <c:pt idx="6">
                  <c:v>899</c:v>
                </c:pt>
              </c:numCache>
            </c:numRef>
          </c:val>
          <c:extLst>
            <c:ext xmlns:c16="http://schemas.microsoft.com/office/drawing/2014/chart" uri="{C3380CC4-5D6E-409C-BE32-E72D297353CC}">
              <c16:uniqueId val="{00000003-14AA-474F-A5F6-2F940B744D98}"/>
            </c:ext>
          </c:extLst>
        </c:ser>
        <c:dLbls>
          <c:showLegendKey val="0"/>
          <c:showVal val="0"/>
          <c:showCatName val="0"/>
          <c:showSerName val="0"/>
          <c:showPercent val="0"/>
          <c:showBubbleSize val="0"/>
        </c:dLbls>
        <c:gapWidth val="50"/>
        <c:overlap val="100"/>
        <c:axId val="767997967"/>
        <c:axId val="768004687"/>
      </c:barChart>
      <c:catAx>
        <c:axId val="76799796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8004687"/>
        <c:crosses val="autoZero"/>
        <c:auto val="1"/>
        <c:lblAlgn val="ctr"/>
        <c:lblOffset val="100"/>
        <c:noMultiLvlLbl val="0"/>
      </c:catAx>
      <c:valAx>
        <c:axId val="768004687"/>
        <c:scaling>
          <c:orientation val="minMax"/>
          <c:max val="400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6799796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w="28575" cap="flat" cmpd="sng" algn="ctr">
      <a:solidFill>
        <a:srgbClr val="3F3F3F"/>
      </a:solidFill>
      <a:round/>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'[Remediation Data - 02022024 - Fall 2022-Spring 2023 AY2023 to Academics.xlsx]Total Pop. Tables and Graphs'!$B$65:$B$110</cx:f>
        <cx:nf>'[Remediation Data - 02022024 - Fall 2022-Spring 2023 AY2023 to Academics.xlsx]Total Pop. Tables and Graphs'!$B$64</cx:nf>
        <cx:lvl ptCount="46" name="State">
          <cx:pt idx="0">AK</cx:pt>
          <cx:pt idx="1">AL</cx:pt>
          <cx:pt idx="2">AR</cx:pt>
          <cx:pt idx="3">AZ</cx:pt>
          <cx:pt idx="4">CA</cx:pt>
          <cx:pt idx="5">CO</cx:pt>
          <cx:pt idx="6">CT</cx:pt>
          <cx:pt idx="7">FL</cx:pt>
          <cx:pt idx="8">GA</cx:pt>
          <cx:pt idx="9">IA</cx:pt>
          <cx:pt idx="10">ID</cx:pt>
          <cx:pt idx="11">IL</cx:pt>
          <cx:pt idx="12">IN</cx:pt>
          <cx:pt idx="13">KS</cx:pt>
          <cx:pt idx="14">KY</cx:pt>
          <cx:pt idx="15">LA</cx:pt>
          <cx:pt idx="16">MA</cx:pt>
          <cx:pt idx="17">MD</cx:pt>
          <cx:pt idx="18">MI</cx:pt>
          <cx:pt idx="19">MN</cx:pt>
          <cx:pt idx="20">MO</cx:pt>
          <cx:pt idx="21">MS</cx:pt>
          <cx:pt idx="22">MT</cx:pt>
          <cx:pt idx="23">NC</cx:pt>
          <cx:pt idx="24">ND</cx:pt>
          <cx:pt idx="25">NE</cx:pt>
          <cx:pt idx="26">NH</cx:pt>
          <cx:pt idx="27">NJ</cx:pt>
          <cx:pt idx="28">NM</cx:pt>
          <cx:pt idx="29">NV</cx:pt>
          <cx:pt idx="30">NY</cx:pt>
          <cx:pt idx="31">OH</cx:pt>
          <cx:pt idx="32">OK</cx:pt>
          <cx:pt idx="33">OR</cx:pt>
          <cx:pt idx="34">PA</cx:pt>
          <cx:pt idx="35">PR</cx:pt>
          <cx:pt idx="36">SC</cx:pt>
          <cx:pt idx="37">SD</cx:pt>
          <cx:pt idx="38">TN</cx:pt>
          <cx:pt idx="39">TX</cx:pt>
          <cx:pt idx="40">UT</cx:pt>
          <cx:pt idx="41">VA</cx:pt>
          <cx:pt idx="42">WA</cx:pt>
          <cx:pt idx="43">WI</cx:pt>
          <cx:pt idx="44">WY</cx:pt>
          <cx:pt idx="45">FC</cx:pt>
        </cx:lvl>
      </cx:strDim>
      <cx:numDim type="colorVal">
        <cx:f>'[Remediation Data - 02022024 - Fall 2022-Spring 2023 AY2023 to Academics.xlsx]Total Pop. Tables and Graphs'!$C$65:$C$110</cx:f>
        <cx:lvl ptCount="46" formatCode="General">
          <cx:pt idx="0">2</cx:pt>
          <cx:pt idx="1">15</cx:pt>
          <cx:pt idx="2">15412</cx:pt>
          <cx:pt idx="3">16</cx:pt>
          <cx:pt idx="4">50</cx:pt>
          <cx:pt idx="5">32</cx:pt>
          <cx:pt idx="6">4</cx:pt>
          <cx:pt idx="7">45</cx:pt>
          <cx:pt idx="8">44</cx:pt>
          <cx:pt idx="9">5</cx:pt>
          <cx:pt idx="10">2</cx:pt>
          <cx:pt idx="11">134</cx:pt>
          <cx:pt idx="12">1</cx:pt>
          <cx:pt idx="13">321</cx:pt>
          <cx:pt idx="14">4</cx:pt>
          <cx:pt idx="15">306</cx:pt>
          <cx:pt idx="16">7</cx:pt>
          <cx:pt idx="17">7</cx:pt>
          <cx:pt idx="18">16</cx:pt>
          <cx:pt idx="19">12</cx:pt>
          <cx:pt idx="20">801</cx:pt>
          <cx:pt idx="21">49</cx:pt>
          <cx:pt idx="22">3</cx:pt>
          <cx:pt idx="23">16</cx:pt>
          <cx:pt idx="24">2</cx:pt>
          <cx:pt idx="25">16</cx:pt>
          <cx:pt idx="26">2</cx:pt>
          <cx:pt idx="27">2</cx:pt>
          <cx:pt idx="28">2</cx:pt>
          <cx:pt idx="29">4</cx:pt>
          <cx:pt idx="30">11</cx:pt>
          <cx:pt idx="31">12</cx:pt>
          <cx:pt idx="32">429</cx:pt>
          <cx:pt idx="33">5</cx:pt>
          <cx:pt idx="34">13</cx:pt>
          <cx:pt idx="35">2</cx:pt>
          <cx:pt idx="36">5</cx:pt>
          <cx:pt idx="37">1</cx:pt>
          <cx:pt idx="38">235</cx:pt>
          <cx:pt idx="39">3139</cx:pt>
          <cx:pt idx="40">4</cx:pt>
          <cx:pt idx="41">16</cx:pt>
          <cx:pt idx="42">8</cx:pt>
          <cx:pt idx="43">16</cx:pt>
          <cx:pt idx="44">3</cx:pt>
          <cx:pt idx="45">279</cx:pt>
        </cx:lvl>
      </cx:numDim>
    </cx:data>
  </cx:chartData>
  <cx:chart>
    <cx:title pos="t" align="ctr" overlay="0">
      <cx:tx>
        <cx:txData>
          <cx:v>State of Residence of Total Population (21,510)</cx:v>
        </cx:txData>
      </cx:tx>
      <cx:txPr>
        <a:bodyPr spcFirstLastPara="1" vertOverflow="ellipsis" horzOverflow="overflow" wrap="square" lIns="0" tIns="0" rIns="0" bIns="0" anchor="ctr" anchorCtr="1"/>
        <a:lstStyle/>
        <a:p>
          <a:pPr algn="ctr" rtl="0">
            <a:defRPr sz="2000"/>
          </a:pPr>
          <a:r>
            <a:rPr lang="en-US" sz="2000" b="1" i="0" u="none" strike="noStrike" baseline="0">
              <a:solidFill>
                <a:sysClr val="windowText" lastClr="000000">
                  <a:lumMod val="65000"/>
                  <a:lumOff val="35000"/>
                </a:sysClr>
              </a:solidFill>
              <a:latin typeface="Calibri" panose="020F0502020204030204"/>
            </a:rPr>
            <a:t>State of Residence of Total Population (21,510)</a:t>
          </a:r>
        </a:p>
      </cx:txPr>
    </cx:title>
    <cx:plotArea>
      <cx:plotAreaRegion>
        <cx:series layoutId="regionMap" uniqueId="{7F4B8F48-5FAA-41AD-BF24-74FFB983292C}">
          <cx:tx>
            <cx:txData>
              <cx:f>'[Remediation Data - 02022024 - Fall 2022-Spring 2023 AY2023 to Academics.xlsx]Total Pop. Tables and Graphs'!$C$64</cx:f>
              <cx:v>Count</cx:v>
            </cx:txData>
          </cx:tx>
          <cx:spPr>
            <a:solidFill>
              <a:srgbClr val="A3C2FF"/>
            </a:solidFill>
          </cx:spPr>
          <cx:dataPt idx="20">
            <cx:spPr>
              <a:solidFill>
                <a:srgbClr val="699BFF"/>
              </a:solidFill>
            </cx:spPr>
          </cx:dataPt>
          <cx:dataPt idx="32">
            <cx:spPr>
              <a:solidFill>
                <a:srgbClr val="699BFF"/>
              </a:solidFill>
            </cx:spPr>
          </cx:dataPt>
          <cx:dataPt idx="39">
            <cx:spPr>
              <a:solidFill>
                <a:srgbClr val="4B87FF"/>
              </a:solidFill>
            </cx:spPr>
          </cx:dataPt>
          <cx:dataLabels>
            <cx:numFmt formatCode="#,##0" sourceLinked="0"/>
            <cx:txPr>
              <a:bodyPr spcFirstLastPara="1" vertOverflow="ellipsis" horzOverflow="overflow" wrap="square" lIns="0" tIns="0" rIns="0" bIns="0" anchor="ctr" anchorCtr="1"/>
              <a:lstStyle/>
              <a:p>
                <a:pPr algn="ctr" rtl="0">
                  <a:defRPr sz="1600" b="1">
                    <a:solidFill>
                      <a:schemeClr val="tx1"/>
                    </a:solidFill>
                  </a:defRPr>
                </a:pPr>
                <a:endParaRPr lang="en-US" sz="1600" b="1" i="0" u="none" strike="noStrike" baseline="0">
                  <a:solidFill>
                    <a:schemeClr val="tx1"/>
                  </a:solidFill>
                  <a:latin typeface="Calibri" panose="020F0502020204030204"/>
                </a:endParaRPr>
              </a:p>
            </cx:txPr>
            <cx:visibility seriesName="0" categoryName="0" value="1"/>
            <cx:separator>, </cx:separator>
            <cx:dataLabel idx="2">
              <cx:numFmt formatCode="#,##0" sourceLinked="0"/>
              <cx:txPr>
                <a:bodyPr spcFirstLastPara="1" vertOverflow="ellipsis" horzOverflow="overflow" wrap="square" lIns="0" tIns="0" rIns="0" bIns="0" anchor="ctr" anchorCtr="1"/>
                <a:lstStyle/>
                <a:p>
                  <a:pPr algn="ctr" rtl="0">
                    <a:defRPr>
                      <a:solidFill>
                        <a:schemeClr val="bg1"/>
                      </a:solidFill>
                    </a:defRPr>
                  </a:pPr>
                  <a:r>
                    <a:rPr lang="en-US" sz="1400" b="1" i="0" u="none" strike="noStrike" baseline="0">
                      <a:solidFill>
                        <a:schemeClr val="bg1"/>
                      </a:solidFill>
                      <a:latin typeface="Calibri" panose="020F0502020204030204"/>
                    </a:rPr>
                    <a:t>15,412</a:t>
                  </a:r>
                </a:p>
              </cx:txPr>
              <cx:visibility seriesName="0" categoryName="0" value="1"/>
              <cx:separator>, </cx:separator>
            </cx:dataLabel>
            <cx:dataLabel idx="38">
              <cx:numFmt formatCode="#,##0" sourceLinked="0"/>
              <cx:txPr>
                <a:bodyPr spcFirstLastPara="1" vertOverflow="ellipsis" horzOverflow="overflow" wrap="square" lIns="0" tIns="0" rIns="0" bIns="0" anchor="ctr" anchorCtr="1"/>
                <a:lstStyle/>
                <a:p>
                  <a:pPr algn="ctr" rtl="0">
                    <a:defRPr sz="1400"/>
                  </a:pPr>
                  <a:r>
                    <a:rPr lang="en-US" sz="1400" b="1" i="0" u="none" strike="noStrike" baseline="0">
                      <a:solidFill>
                        <a:schemeClr val="tx1"/>
                      </a:solidFill>
                      <a:latin typeface="Calibri" panose="020F0502020204030204"/>
                    </a:rPr>
                    <a:t>235</a:t>
                  </a:r>
                </a:p>
              </cx:txPr>
              <cx:visibility seriesName="0" categoryName="0" value="1"/>
              <cx:separator>, </cx:separator>
            </cx:dataLabel>
            <cx:dataLabel idx="39">
              <cx:numFmt formatCode="#,##0" sourceLinked="0"/>
              <cx:txPr>
                <a:bodyPr spcFirstLastPara="1" vertOverflow="ellipsis" horzOverflow="overflow" wrap="square" lIns="0" tIns="0" rIns="0" bIns="0" anchor="ctr" anchorCtr="1"/>
                <a:lstStyle/>
                <a:p>
                  <a:pPr algn="ctr" rtl="0">
                    <a:defRPr/>
                  </a:pPr>
                  <a:r>
                    <a:rPr lang="en-US" sz="1400" b="1" i="0" u="none" strike="noStrike" baseline="0">
                      <a:solidFill>
                        <a:schemeClr val="tx1"/>
                      </a:solidFill>
                      <a:latin typeface="Calibri" panose="020F0502020204030204"/>
                    </a:rPr>
                    <a:t>3,139</a:t>
                  </a:r>
                </a:p>
              </cx:txPr>
              <cx:visibility seriesName="0" categoryName="0" value="1"/>
              <cx:separator>, </cx:separator>
            </cx:dataLabel>
          </cx:dataLabels>
          <cx:dataId val="0"/>
          <cx:layoutPr>
            <cx:regionLabelLayout val="none"/>
            <cx:geography viewedRegionType="countryRegion" cultureLanguage="en-US" cultureRegion="US" attribution="Powered by Bing">
              <cx:geoCache provider="{E9337A44-BEBE-4D9F-B70C-5C5E7DAFC167}">
                <cx:binary>1Hxpc9s4s+5fmcrnSw8IENtbZ07VgKQ2W7ZjO5u/sBTHIcENJMH915+Wl0mi15M58fV7b1mVYixR
ENF4enm60eR/3Yz/uslvd81vY5GX9l834x9vkrat/vX77/YmuS129qjQN42x5mt7dGOK383Xr/rm
9vcvzW7QZfw7Rq73+02ya9rb8c1//xf8WnxrTszNrtWmfNvdNtPFre3y1v7k3JOnftt9KXQZaNs2
+qZ1/3hzunnz223Z6na6mqrbP978cP7Nb78f/sq/XfG3HCbVdl9grIeOXCKRpMRFdy/85rfclPHD
aYd7R4wLCsLJ+5f3eO3TXQHjT2+H3za3jb2dHj9/ak53M9p9+dLcWgvi3P3/49gfZLgX8cZ0Zbtf
tRgW8I8370rd3n757bLdtbf2zW/aGv/+C77ZC/Lu8k7y339c9//+r4MPYC0OPvkOmsOF+6dT/4bM
nxc/W4VfQ4Z4R0JKgYhL71de/IiMxEcekS6lVNwjRx+vfY/Mn022K+0OlurvdeVpXL6NPEBlL95r
ROX4Z2vwa6gw78j1PLrH5El7cSk+wlwKgiR5vOoDHvnOZrvHz/73VvLnw7hDLECo14jFyc9W4New
IPiIM+Zhhh6wgBX/3ncJdiQ8RAhG+MF5PV77L0Q+74rnQXI/8BATEO4VYrJ4QUywOKKSUhcTeQAG
uCvBiYfBNO5eB+axyE2jvzwDjL8GHoCxl+oVgnH2gs6K0CMqiOcxer/kyP0RE8mPKNrjwfmTBnKW
5bvEPMdCvo08QGUv3itE5c/rR9fxlOP+RbflHWFJMBaud7/q/EdUXNc9ArdGJaPsDjdA7T6EPwZ2
PZvyGZbyZ/Mw8ACTvXCvEBP/z8d1eQFM+BGmHmPSfQglB5biuvKIuRxz13sgwo/XvsfE3+X6q2lK
/QxYvh97gMxexFeIzNXp4+q8ADIUgjjEbyQeaO5BggJBnngEwHskAXD+e2u5ui1LyDpubx8/fmpK
T/Pg74Ye4LIX8BXichr+bBF+zYt57hEFcyCc3zspdICLlEfCRRyQezo9Ob393DyPEH8beYDKXrxX
iMr2Bf2Yh4/ASxHu8QeWdeDHOIQWRIETCwg635vJdmft7ibp7G3bPiNlPBh+AMxewlcIjH/2uEZP
+YxfMxcijsASKEUevudiB8C4CLiaxwVhB7zYN0CMd1/Mz6bytPv6NvIAjr1crxCO0+Bna/BrcHj8
CGgxQQKKX/evAw6G0JHH9iztse71eO37eH9qmjb5Ldhlpt09nnlKSZ5G5sfRB+jsxXyF6PhXP1uH
X0QHYguHGgshD4nLgbFwSPyJAAKND2pevoFgf9Pqm6792WyeRuWHwQeg7KV7haC8B8f799W/XwOF
QLLoYuBh0rv3YAfVFi6OmORceI8e7gCb97qJ9bMI8reRB6jsxXuFqFyChb8UKp4HVWDmevQxhT9M
JsGRYYI86TLv8ar3LuzSdP8XLuzH0Qe47AV8hbicQXn757j8B7cOli9pqviIeeAfxZ5+718HSiEI
RD8PWCJ64OYHnGN5a8BWdz9bjadd6F8DDxRiL9wrVIjtC+ax3j5PlS5s2Tysufsj45CwsbDfNgDK
8bju93a61fsE9lk847uhB4DsJXuFgKxf0EggVUIcSqPcezqeSQLFUYSYix7Osx9xWZvhGRZyP+oA
jb1YrxGNl41jREioFzzW1w52O10XNqKpJBwSqAMcvkCN+vGj/z0HX98PO0TidUau9Qvu4Ow7AgAF
D3LV++BxgISQsAMqGKHiYV8aNnq+rySs81yXRj+jiPBt5CEqr3MrZ/2P4eM/yCdO3z/C8pRN/CL1
l0eEMg/C19NVJddlYJyU7Df+ntqxOL3td8/Z2nscd6AOe9Feobs8vnxBRATspnpA7zh/spwkxRER
yIXukQcjPSj3HT+zNeRx3AEie9FeISLbf0TkP2igx59eUB0gN8ecYI8dOmt6hAXoCBS77p35QRJ4
DJ67u8me0bz1beShLoBcr1AXTv6RWv4HdeH0BXUBeK0kEnv7vpe7F/kx0eD0iMEZCkWDe5U44LX7
jr5Ppsl+pp1PZ3/fRh6oxF68V6gS2xfkt/v6/95EqTxAgx1xBGU1Ih/QALS+Z1PbXTPlu/LL46dP
BfOn0fg28gCNvVivEY31z9bg1wgNVM0E7JFJLh7K+//uNmEDTUJXzMP5AxvZ6ptEx7vyZzP6G1T+
GnmICoj3GlF52T0ywji0s3pP9yLvO145hx0yCo2x+9e/oWKt6Rr9HFQeRx6i8jq3yrZXP1uDX7QV
fgT7xdSVUC58Kp64CFpjoCMWM+I9XvWhcmXKdvecRqXt48BDNECsV2gjp/7jujzlvX8NjX1LH4Ey
iHQP+i04pOWCEsHYQz/GgXHc7zn6u8ZAev6MwtXh+ANo9jK+RmhWLweNR46YAFolH3ctD4nXfleT
M9hC+9Y6/n2o39On1a6obKKb259N6+nIcjD8EB8Q9BXi8+HTzxbi10xnT4whZmD2NzdUQLfSERQw
oLsfPVS+Hq99784+TAbuw4kfP3zKlp9G5q+BB5jshXuFmJxuf7YEv4YJ3OTiYWgic70Hr3VgMy5i
Ry60KMO2s/t41Xs09uq+vR31zTNqv9+PPcBkL9wrxOTsJf0YtL7AbUWwW/VQWzrARED3BdzdQsXf
9MacJfoZmNyPOkBjL9YrROP8H2sJP96l9g836AnJIEeEbsqn6BfnR4IIsS8E3nFiKX60k3Pof7VT
3u+e1Xrx4+gDdPZivkJ0PrwkOtBH5rqEcvFwB8XBTruLEcQU2Ix/zGkOvNiHHUT7Mm7NM1LJ78ce
ILMX8RUic/7/swHjEhjsPR17KrL/YlgjRxJBSQe7TxutQHBvJ3RfwK0e90Z7QNYv73pznk/WD8cf
qMde1FeoHlcfXxAhF/o7ifAAgnu3Cob5/b2D0L5OoIIKbvWhhebArV7djs+5tfZh2AEee8FeIR7v
XrDKQGC9oW8demO+bVh9j8fdTVFcYIzZga28a3fJz/TiaU5+P+oAh71ArxCHD1A6fCnPBZVRBi3R
lMBNtfevH+0Cdv9hnwk2euXTt3F+0PbGlFY/J559G3qAy17AV4jL4h8jygtuKf18fb5Xjx+++YuP
iwAzhbtHKIftox/1AvwlUFQCldtv9vt9cePg6Q1/P5+/MdcfH/7wgwj/jx4N8fdY/UXfg127C+8e
zPHdkyN+fvZOXHhQyMHQn9nz/dqtv/zxxpUUwtZfz/vY/8bDwPsc+duDHA7H3O5s+8cbB6wZSrdQ
VMew/YRdwaFne7i9OwX9iMxlkjHscXjEBJVQ3C33dz388Yaw/W3D0AQEpS7Y0CL7UXbPWOAUATWA
OqQU+xqlgB7Uvx6Fcm7yKQbX8Cjxw/vfyq44N7ps7R9vsItBnur+i3sBKURn+EcQ5S6kpB4waTh/
s7sAzgzfd/9PrWvsVbjz1jQXwieFJ4O4sMeJpu9zj+t1h3UcDsy7IfOCW58Rl62ZbD7xsUZh11u9
itl0KVjxyco8CdgsGmVMTZTrxO+g32VrikGvydyNISaabRKdByLedmgawxQXfZBG0lN9xz/EUzou
pZOGiWeDKs7Epo2Jmiift0Ei0nHhFI5QuTvRBcYkC3VE/CpzP4vRj1JkT1Cpez8p0KhanlJVuKRX
teFfs56wS6sHf8BegLs0OctptMptGwVll1d+JSdPpSOiywJjBbCMPkMMhXxKzr1S4nWOwiYrrtdN
lbyrqpkdi1pMQVcPVvWzd1oIM5+nOnWDzM4osG8TNrQnjkhnhXgRw2pkcmXyzaSzdK1Nqs9n6vh6
kJVvcDqeUXMmXWEWbdqloUSF60MbglReEY1+3JnbkvLbiJN8WTfmo5xwoYqhLI+H+XiaZ+onpkQ+
yvtInbq9Hdam21QywsdJY7e2rxXDKVnydHo/FPiycBgJyiL5IOc6Dcc28xZT4ZQAa9ss5uFrlI9n
bROd52kWBTXK0NLrE0fpvmJ+UxSrrNPeMRtmRWskz7j0rD/bSg0drlTvuR8ik+mwLVHjR1m0iGK9
aBirFxHtF0XtmIUne7Q0A91SVyxEHS9TKTa9IfWiSvJCjXkaKdKM8dLNRKFQWbNATMnkx1ReVbSk
qm6aZqkHE8SsSlfzUF4blF0Y26y5ra4b0WlVF3I+jRzOlW3RHMyy0etJ2lMc1xuZZp7PWJIHMyqv
a2cl6yp+Z9MlL+cAx+VNWrd+l4wXbatKMaWrriwyldLxOhEG+Tlz/aHwtCqQezZ08XpilbtqmfiI
Gtot8qbPwla6X5xav5M2jGR11eTCbHhegFwu33lj+skTk/ZZB+jW1Ox4n6cqHrIyiIQTKe04fFXE
eFuYKfPZHEXHKA2yKspCnLHR522XqbH2PqFK3864KQJsdK9I5S0Gp1Kt5xd5XgXp3PYqnZwUphvv
ehzTdRadO2k8hrKYPqYEr3DBlhNug6GmWrU2lhe86FfEuaVzgi7sSG96nXvLrIxXaWm/REkyBFk+
JbCg+K0dxGWe9CR8b1JRLUqYteoESxTKB3/s2HmTEX8wvmulDhxel36dpce9N7Q+SY0JouQmc22n
PE+A/6hav8bk2ktpGvbR4PlGsoVbNT53MxM0NAJQW6OG8sKwoV+yuWfLvtPvky4NSualagSDTnD+
vkLeJ5NzP2na41jHSlZtqVA4mGELMpkh27paXKRgca0QJ1Tj06jhqcK0L/1SulqNfReQfGiWOCOB
I5x1n/O3niNDLx78qe7S1ejVnRqtq/DcaJWg4gb3Q6qmojiveSvCKddXsZP0QYyHbSxTo4rSxUFR
y1G5fdb5Qzl8dcg8KievP9EOJf7shsRp0o1wvGubJ8mp1zTr6FPNxiFRY8I2Xtr5pNXdSo9TptyW
fo26TCicj9FxfCGqKFdZVDuXHt7AHfZf8jIViyJNvVAXOZhOW/gm9pIQxXXmS9Sviyjf4LJpw1HG
HzNByg3EAFBzTwhl+ob6euafhnK6GEeC9kY5rKu4VOkQkW0qnBKkaWxAQEFJP25j3FJ/qqT28Wyi
FU+Mq4q51Ir1bgq+TI+q0OP1MDlZgGiTK4d/9vS2oc2XjA6xH2eZmnlVBsbmxaJJsLsE1EY554ui
S89IVueLKUtLxWLbBEWUOiuRxcq1SK7TstkkYCpqyGKtmtHRJ+08+Qy8zyrL61LlX8zIMz8ejDKx
OMeaGTXnCAUyw8Kvc977VdeHDpPiuBviC9waJ7CZ0y/SCPuIBn3lbCc0zQHROvf1qP24ctmGF1Wr
Jmbz5UhBM8x4UkR2m4gYhzNKqkDkjV6MJHWW7TSFrvQ8UOjE8d3EaD8fknjR1sX7iJYIgtnot4nV
IYkG4o89Y8qZUxwYDVdImnyBC+zsRjfHq7E0EGLhppNQtuVZP1aftObiRA7t6VibOhzt+NHpcrQe
u49OW1o/F8gEpnT8BJWzXyWJ8KmbMaWzsyaOvWNwBuCUS0J8jYcljZrGtww8nlSmGbNlOjUy7Jux
DXJC3wsTv6+Zw8O6b5wgpUUcuLQkKo1MtdCTYCrrTnOGyXLIszgYmJMrHGe7Sg/vUtPM72exsp4U
QUd07OMs7MmwKuO0W2G46W3RljQGnVmJqRuVN9ZnZT/nIZWbmNg68Eq+ZcaBiMj0JhJk1ZRwyCq9
GvSgg9GV73uWvNNSLGJKlGZyiaCFS4mqP2lSDVPtYkB2pkZhQhuVgNvlEUTVnkZwVUxhdfI+HOr3
tYDwwiIZBdUMX6xmh/t9Vrgqwpsymy6zEp+xFubogCNRmdDOSvde0Dtts2V1q/Ismt5OBbuO62gG
nRzWs3blMY2HYDQyUw2a/KgBQzYoX7pVl2yjlJ3oqWhPLO39FplVVUY6GHS9m4qgSPFxGXE3VpX3
VZIKNH9amCSx75K62VSxAZ87xmocpAk6LVHQOckZnvt86x7bMgbjoyPZRjNZubpjawGsSRhYUN3J
FZqjW9l+KFLq+Q01lY+GbJW0xI/GvFi72RCFDp/O6Vk3geJlbn3NUFYrZ4AAPTiT4uDMgrSpZtUW
I6Cf6SUGhRuirgHf4n1uwBCDHHUfe8dYf8qrJetyFswfOWqvJ+MVJygS5wbY23FeTHYxjF58TDN5
7aZ1tagxBwY0ZFep40if76N2F0f1GmoccpPCAvLI60Me2ygghf04OwQtE6/acndM4ZtXddYnC1Tc
4jqzEAzp0vR2HQ35zssKE9gKImmZxQj8ETgrq2264mheC0++xViOPs2BCWpv+jBpUgfctqMq5zpX
qLaOKtE4AtGxk4pbvE4bB9SjcyM/SkQW4MSNfVmP63mgOkzbRCjPRGvBZ+2beQbOBFvYa2CBnerF
eiSAejY5oKJEJKovSCB73Z1UdtZBS90iaJIMB3EkVx1UFPyCVL1ySbLLs2TwM9Ms8lmcQlwaQ27I
FMSctaCRoKB5GX3AnmJzd9WPvfQjO6BtzsMoSfmiL1MTeDH+SHldhSWjSgg73nOuzNHBNAhY6tSC
1kYb66RVUBnl0rxbFYKdVISn64FBCJxQ7fpzAsyiSUoFt5l0wJeIDlCXeUFUhU6UnMmhjyGCTTCl
Gl3MebVqo+Yi0ST26ewKldo5qAGExrbrziUfbNdOazetqkVaRnmICAMqMfDA6WseDJ3sV3lLl/Cc
LBwwANMvRibDicT5mnkozOaPOXCXZZ+mbYDHpt/ymV+7Rf25i+I6aMr4s567EPeRVW4qyuWYlRDd
8vF46mLpT5By+AXuv7o25iourQmhZ4qpaeAs9OpkT9s8oJtANSNv/NSbgZwOXwdS7aaELWpDtgVm
qdK5SFXSkY+1KFdd1nqBl7abKtcWnJtYAEUUm9pIv8XKNmm1sEPF19gdGkiGOhQMyXzB63EM8qJJ
F4SbDbXjVdZXXTBWdaZo65VhMwoCWUct/Qb1uWI8u7AG3Dt10suZ9zRI23ZSsgUKXuB0pxE6K4Gs
7KNhnHHp61xyNbIa+eWafxE8DinqXNU7JdhJE2RiQGuW98em+DIn0lG0r7hiQhxD5oqupmFNdaUa
UzYLbewNcKVrYHrlKGpIerwulEwENEM8bKbOhu3YBwzHrjI4jlTLTO0nDmUKszrsWW8WoNZR0VcK
QdoScD2dxBNap27Htl1kmD8M0c3MBrOYIOZ0vCRhmRbMt3aRt8IJ3Cg3iiyypOcLeCpB4U9JAuQr
b888r1Z07gW4uFarzDjHGRjguiH4LOko9eO0/SCSpFBZn14XdlA8daotmaNGFTXrFaVlH9huOE4h
ML7tpnTrJLJbj7wF9RDDJ9QN2ifNvGoq8jUn+WVfgytl7lYkOaSIsmd+amSYZ+gstgukebv0IntS
sgrSmIaIcMBs3U/NSaSjtZMhvRQ1eR/zqlJ1N5gly3OkIIbOkIUp3h8zfNbHwCVihDekHJkfN0iH
UzsHMXVuiFmiFqhsaXsvtFlRhQYUeeFFUdA4dplp53M6uKmCWkCsIgMRjhLgJJDsuGHHk2SBUbzx
whaS+XZKNiI3nrJ13SsgtRDP3cRVCRAxP4uzQNi6UHWZEchWRepDOP0K98yeJpYvUjeRS5NVo19N
8pP28AcXRe2l5M4FKg2k/dUq96Tnp/E7XgJymY6GRQwpezlBblJfeBVk83LuZ3D8EQvialIYVTs3
w4nPdCYXzALLSucySL3O83OTXUnen0gtm5XpvCtHJrWqmmkxJcrr0FWaEmXHsYQlbcwicZNj1OlM
FcXc+VLU76eJ5Gqa2iqMNf3sWPquSlOAHX+UtEiDJG0g7gGNIm5AE7cMhyHVgVuZaVFnLOhztsmy
uAk6OxGVUG9BMnfwe/OptU7kG436BR6uB52YYwOuQJdCLNMEX4px9HPkVVdesewR1qFmjABFOEdW
8KCfW4h5WTDSNgtlbBPfpDdlnHxIRU1PoM6znZ1JKIiXo/tVOs113EUb0aKF18z1UkDlRWE7hLgg
2I/c7kRSNvkOBRtOBg9iSOaqDotYzTFEFAEhKrbnZXY9tFN+ggdb+fOQnnI0fOnKr3iQMjDDPCjU
dX5Es96nw0DD0an9kXllMEdDH8wtX5RsdMMiTntlzSlnQ/Q2cgaV8LHZZJg0qnYd5XRii/QYQvbm
hIWDwUKFuMijJlp1VvtFC1mlqBGkp1M3rKaOBSZvT1qPzuBToUZlk3IBmx1XeKj5WpD5Q8EXxski
v0jBuZjI3WZFi1ctMB6WumnQDw7E0VhEqhHVabTnJXEEeRPJy61LHW/ZiskFf4reV7181xCwNNa+
Z7WYF4Thm8HE8EEKuuzVJ4MA5tDZNtkyqGpRHG+LqrjqEbgoLaFq0Xdgm0V6OSb1oMoEyjJ+mseX
+VxuIBebtm0NpaG2mgZQJ4Qvyll/zDCyF25SFCoth91Ml4NNqzUn5CMjo79tZXup5+RqJoIAouDA
tFf5bR+bje0A6/s/796nxZesE2bt6DZd1c4cVk0LYWd/cJlYMrC55d27PMZmU7tluxRedI5R608F
R+soKeUG57OziDp01mvEwUi6tS08dx25BYgwCT2DNsGfQy6WLdTelomrwZNl3eoumRSNJxd5PBI/
YbZ/mwy1murha0lstk5c1oQxTs4tx+8728RBJfpyRSC9c/t+Ui145JvBOWcJ7T4PebWuc8lUb2l5
bOEvH3WsgRLHMCqiIwEzG8Ex1TmsZ9zcMD6umTNDwYJ24NFcGsJKl6FbCMiacXa2N1eVyGwKnUvE
E08hNJyTiG+dgQGHnLIu0HG1Rm0HRSBXQ0qHVsS200XkmBHISdijvL1waH0DrqhUMWFbTxSbbMiv
2TCcmtgZAuMgv8niU8yPG+29G4jIlrPukDJJpIoKVLsSRZhIPPsIXWsXXHvR9Qg0RFg1CXyRS4GD
llefIDwcu6jd1GlqVZHO8xIef3QSVSUwOifzlk3lyoDn4jRr2SdZ4Y+VLC7qqrJQDepvulHWajDH
2hTI95jbLdM6npTtcwxKD25lrqJCsSADpUXnnWy27tTHihvuQn02Urh0K1XV9pRPiKxoXl7OTgiU
7G1PnWxp2taBMmv/sSCJz0kUq6Eoss0wdOtcp7GqyaIpEz/jNMmVqOdoGefZMZQTTuFRcyfT5NQL
2nvVZpCkVWOXdAHifbXBfx1IWVYbsv/K3Wc0iazvkLH0xRyZzTAWfYiFc1MVOd6wOT6zoErLu3dR
Xbyzhfise6ia1Da3wZyXnbozDqYrs4G2AQxOxvoi79jG6Ixs2g0am2pTygGqMoMIyFh/JDmC+c2y
gKC3P9nn8xRYj4Gn2k/LGedhqWfI/WbuzlAIgc/afspzSIoSsdQxWcZ9dm28+W2TAuUXVFSbu0OR
xQYW5a/3LgCFUpas76Z4d5jKEdbt3p7xyoNy+tpAZtSSVC7qOGjwaDapzNJc9SPjiyZqtrHF6ezr
fTEHss163YoPd8ZIOFS0cN+svL3sdz/pxvHjr++vTTINBdJYFN1xDRfJnbJY3klMeVfuPSSsw937
MpHNguPpgpLus+zxcZdA+WSwgC7tmmWU1LqAWDsOm3H2gE5BPobUADOCZCweNp5s14PO2qVjepjk
fqZ3XuTurWnI7It93tTsvdrd1BuSf6whWkGI6exG4s7vWO+tYL+lXZWRCQUH95t0A9BG3L1tbeQt
Rpo6UB8tijhX4wQO15GyXNSlvICdinLTT94qqUy/BA4GPqGQslol6QxlKVpspmJ0loTZZvB1io6R
jrxjt+kgIxuTIZRNNmxQ3BaqbTgLinmKMgj0mdncXWeOG8hl8tkFx5G1G+5wu6EO8Y1j8Yo50J3p
Q3FxqlZ7hnHnf7MEtxtZ2tN2uoOwgpJ/LYGNZkm9iVI43P11d7jTOKSdrzMai3AqE1AzHEOBWaB8
dW8qd/ayP2A2gcOsOPcn25pNVwmdq3Tv7CUMViK2PKh02oHmk8gvbclU2hEgejr0MrOupjqBDIPe
FnGHN0VOTwVUChZo6vrN3YHwxoS0BZPnPO83pKoF6DwZuZ/KBupGkY2h3g3epp032gJVh+TK+F0e
LbMx1ccjBLbAbSHruTPGu0O11+e7vxLtNKs2bgOnKbNcUamrTVwzc3+Y96px07EOoqzbGbKJq5Fs
OvYOlWm7vsMB56J8QASqOQI7N05PIRVk+nM9yOkEUr35xHqtVTROm2WM5ncjpjygujibHEG2aH+o
dbLoHDwtrE3eIwop3Simh3Nu4yxpysSaj4ae5BHu1eygUFSQMBVQkThhAipduWbLuy+Uw2iPMWvV
3Tm3GE4si74OXgs+o3aWXjNMS5T1rcJD3HsqLpp+ScDQVFOVxWnvkVWfS7uyUA11+8aAg4posq0p
1CDo2MlwyPZSmSqA6tUl1BaggtsAScL7SaMG9rgqZ+79AojGNhkhLXV6eOt482c5dRAeSXfScu+4
t+Uqm4ttJ3MoX5RuuY2mr6ZzkxOGLdSQoOCm5mTK1rpJVyJmaJG2kD0Pw+RNClTc3YLLxNu+6XiA
BWwoeFl+kmT1vOpqJ/Nxny9aSLEUF86nOuaQTaVQ5TTFsYhKYVTXRHVQjfQtkjZV7lhcVxNUeyjK
P3b1PIS0AmVwB3Gjm+K8yAxUHWyfLrsaODY60aKaw4TpE3h2fHXcyQQWc6powFybQnqSxLCvOTXa
R5gUx98OfMRMETG7QRmd4J6zRSLkWyjcIvM/lH3Zspy6su0X6QQICYmX80BT7Ww9O9svhFs60UqA
4OvvoLz2sj3tY98d4cBA1SxASKnMkWOkwmnp1bl2l6gdVwMfJJuiscBUJ00b84XSk9SEwhXCHitp
QiDeOTiOqs/eKtW3jZAAOQMO52wUX+wiijjndVIErQ7bJaMnVLJxT5e9fju87H3/INcdPdm0oVGF
jGl0+cDJGby/jtfx9+9dfuXyZeYWzxr4+q53iH+aUNX9RNtSN8jLYTcQLjksLI8V4fNpcKLL2e+b
YW7Ftz9qBh/QJK+ryJ08uGhWnBpjnFCu20wCnPyUpY48WYdWu7l2DkO6xAoe4aLROefeycJpMB8B
rjD8gFtF9bwP5jQ/dwtGTNB5CaYCvBeYx8wjJwcT57GDVZ0XmM2aMAVQfvYjkVXz2V1UyMrZxrqG
M+mm85FR2DVDqnbHYQVCqKo+8dzB8NYvhVFfgK5ErW/eem2P4SXNbmz1Y1Ehxq1k8DJXMo2U14Vo
xwPg1vGmSfPPqmNpaIXKI2/ukHobEqpr/4JhnrxKvXfn63KZgWMASZv8QcaEqk/W6fvEQ5OpQX+C
CnIIpUkC6z2WwVu2ABgvOCsjw5YnTNk0FIGh0TID6WqHByGR+JJ+CeTEIM6uRR22bN/nxWPuqDUC
mMEjhEeJbesXpctd6lEgj96ISRYWj+c81LpDK3DAbU15J3V+SlW+Zdjyx6l+X9SThF279RbSRtKp
b1tKnLir06fUbIO9TRymEtjB7ug2FuhQD2dhzSO3FCocRNPdSMDa7uBj1KfTSVJlzhssu3n9ntd9
FaRD8ksc/L688xbGYyowla7KfMTMMO8kvVXEnpDHv7Ot3c9l/rZfkGML1KNB4hQdCyPGD4e5eRxE
modpUWXR2qIHwFLug8D6IUKHPvLS8nbFj01AFxs7oI1MsdddC8RY5eGQOJqdBYxixkNOeROu3XJT
VxSJ/UdtiiGePHq3wgBiBKfJgAA3or0BeLs6132avjMuYMqiT9q+Plpp0T7Fhw6ZAFHnu7bpb1SL
bA65I7Q7pciT+IG679PYjMoNTdrcQKQUuoU45jb4PInmpk9LpBSm4gOIG4kdk7HzJsxo96mUVVRp
LwmwJEzUud6ZBENEliys8zaaxxhoRDzKae8C8mtLErKgSzijVwACW4SqzvWcTvtxhvvpOQmyEFeA
zxm1N+orodOh0HirfPhku/VaNiqu5uysafY8+O6D61+lgn8evJuq7gGEUQSkM8A1JJCPvQ3K80J8
G3OIDsN18twzRrt7vuxdNqOX0fMiYUvrvHzfrW4TLgIuW8XWfAcSwgvlaRuWvmqA9Oc5Mut5WG8m
ADmHHmN8dPZSl/djfwgkvDe7BMPJaTDs/SGYN+cMx1qLNS5aeN0zNUFY2dFGJRDGcWY9YjhY3jmr
vHc5fI9QmYUiFEIeboszgVXgZRqgpadh29B8BizVLSVGpx6SIhM3IynjwqP9acza4QT1ZYWkUCMB
KMAtvGyEEPe6XoddZwAdh8XmzC3S69ZI24/+6pSRqhHEiC3imKbuIFOx7PMu3egEbahYCv/78qG9
LXWtTkBcu5O7bezFQ6udyUQ1oOao7ktQT4omKkuMlSanS9gzF9NhgzFcuYM9Ed/Bi0eCLgTLIZqa
tQ5hgoNoyvlMgYMVRThbp0FG159P2bapEfKcnPfe5m+blTzIBk/SkG3Ku3xpqJEwyP0mymmJps5F
f0KwplV42bVllx7tkLiVShMtsxc6GzxOXQzwFvn2xPab94hkEBvByiBKeOPZZnD26FgDit88VE8v
PWaNFvHM9+PG5Udnzsw+MDOyvd8vX243gsQeMt2wLQ46QF0xGfl96ocBcYbT5dxl77IhFMs/YejD
PwrsCa6KOFiRJ6la33lMG0SuzTOf3OKMucAFBAeQqW0EknStl4bNOL51dAFIeNqShXB//dEZT4AC
x1MmvDVcCo4kkO9iNto22YoBmxG7b4ANny4bnotEpqQ8mMsTaiwaECu4PEACShqZjADGcstiV3Te
kyIwi4lVdg5d0Q5xNziw0+NE0AHgayP2QrhR+FmiNSwqdnFSad+cZhM8XCho/9DjfmJ5fWo7OC5Z
/s+aV/8e/u9jW+PfZSWm7ye3JbO+H0Fi/22trT9+CwUHN6qbfv2l7W7+/S1Qzv65u40h99PBL2y9
/7DTXvHxvi3d9X98+P9J1gOPDZrd/5ut9+9CJj+Q9b79zX/Yeg6U2K70QcB0ub/Vvv2HqycFSLsU
5dGgCoYc+0LI+w9Xz/0fx0FlNYmaH6j8DWbWv1w9ylA0ZvOIpONDluoH/L/i6m1MvB+YeiyALp+B
ALrVgUJl5U2f/CNTL8P4X2XXjgdeKRP39VDckrItz7rrb5FbcWMf3JF9UZPqqkgdBKK0xwpffQWo
/Y51a36m43hDDHKhskOMK/jQXHH4JfBu8zAYG3007nSteS8PA5hX+yCfZPxDe//TM3/kG6ItfnwE
7tCtaqaLwilgQvpYoePnR+j7bA2m1Zq9g5rcETJou4rUFCHNqMKG0ilaexqOgfgsWqL+cm3X+d3F
USIcq7GAVuRslXx+bL/BKyfXrbnZD32+k1O77xXMwLDkicJsGyI3eNv5HQkr5LBSrxhBPv63r/3m
2X97fby2ACUY0MdQVPbn66+urQAfM7Ovpb7z2FzF7oz4ZQvAa5ERoIbHvphjp6h1IjmyoX+5/qv+
c2n8TTmNFZvQLQGn/3x9O2HmVxyNz7nJo3KY3mTA6EJv4W7oMOSoPc9kMcKWT8MkVTQvoEXWbA+y
SVN7G6g4kL80ye/vyGNiG1zg2r5qEWPzNPU6syFCzEcq1uZJ4wJg/8uDY9y+6nXb8npwQyUD+USK
V5fRmfSQUUzHvV3dNl5kWwLo98vnLkX63DcZYJ0mvVmxHp6kk3sYZzLfiWFAYkb0FJlulu+V9f1z
WTC5//O9bW3+w5jGO+FgBUsEnS5Fl2RbC/3AvuX9RL3cNeNe959FCrqrT/JPKHGKTFT6WKBeBKhM
CBT+fNFfm51D5hFgSQ+QWV1YrZ8vmuZVCVSuBSIM3Ctq0kBFnRO0yZ+v8rtWp9vCIhLCSca97fMf
Hs2RACTdqsKjZVbGq9zindbXofLc/i/96Het+OOlXr1g5PyzPgMzYQ9mZRCOCuS7sfzclVUXokYv
YHUvj4t8gTL5TwPag/Twl5cnhfS3ohABOvArg7zklS9nIDl7KpwxzEG4OgS1czaFqHdrt4WLwW1e
LuN1182PQFnKZOlBb0IKJuyIqOCxcC+ZQRFD+oGCriZS3DfdIRcuYzlOc7jY6qrn1gEjIJiSlBRf
h8xb9ySlgGfsFDVD9lW7/npYqrtBtqDJVhzwyUKLKxClM3PvjuQ963lx+MuTbw36qtui5DU0sz5H
CeRfuq3UmU+RAjB7RU21c21x7xkgfXmGp0Ka+N44yPLNE0nEFDxqxQBAsuVubiYRW8unxG8ewL/u
Q4cEyEAKN+xkOyMBU+o4K7ywmdBZ6DQ5oUYeM1K8vQF35tDZPOx7J3ZX6l1xysprqz8VNdhtyMI7
h/Qt+Hggc5bjFaHly58fGbrB3z0z5q7NWCEqoq+Gahkov1q5Mvu2F3Uyjut57ssvtl3aUCM3X7ZV
tI6SRDPn9tBsHAXCv268Y8cUu24tyVXWfm4q/O847zYeYowEzrs8Bfuz2BLwkCLs/JG34Mn4SIQr
8RiM6SFwPpZE5k+1BaF3FpgnST/SiMKamaleIpYCY3dMfa4DbcKR4DNW1vd2kvdB2z0h4ncr5Pqb
pQ+lJ66pcdwjAgxmz+UKrouXCwpqQX+ax+k+6+YnOZ0rixC1rccibtkD5GRPkquHoeT8EPgEvIZm
TMwEJKVtTqpCfDQwInYgcHpxS2fMo6x4LqJBIn0kjd2tMgMGUtyNYrod/C5UyMuEcpk/LR3tItI1
YEdmfY22C5WoTlTeiXjxa3IA0+WROdxEMzG32VycK83qne2e+kLAe2fKA1dVIZsDyh3ozhWUAgMN
1UTeuK0ADh18ygf+qRXDHWePfquhCOj5e+r6j2xlbxHnZyEJ7LF2Qe0Bvd4PjcSPDNP45GcS/AQ+
FPu27jzwtnuwKQZzq/LlL73qV8O1rViCitQctT99IV5ZEKszPvIZ42hkZtfVdi+nChzRwj6mFkhT
ljtRqsBN+nNf/u1VIUrBqnVcbBMBevoPljkY0DuCdUvEOM/am+/HVn0dB//GruRpYNVLFfhv/3zF
3/g+kkOuItyt3pePBQx+viTY5VND1AjfiwHqbqoatq18GIjRyfCBi2mF8OHsGBBGO77e/fnivw5c
5NLo5p5jkSvPe61wyUY+lfPU4nFF+7Yb6K5cKDmytSII/OnJMQdBPpMZMNyfr+t6v1gMXBgVI+Hn
QuqKpv75oWsnJbWZ0c5sFDcBRlji1fUUqWyxxwrVBGrEDBGfIDVQ+XoDslkVeo364E/PyF+7f7ub
X2d93A3UuBLpDCxhxF/dDXg/q+t3gd5bCy8Imt3QyboLqwRyBrlgZM7avdHCmcKMtbcV+EIKFLak
zufH1qfNnisn/nML0d+9GvjDLkcu3gM18FW36HukR4tJ6D31wMZWiiSdz9zdVEzPXbZ8hZzFB/eo
TUMXxDHMe+ql9to3i0idK63cd5UFKxaUYnPKJdio1eiyUEAXEuK9xsbJHt2SXhtQGG7gikx7xOap
Sevrfs2/5iwFdaPCT//5kS5uzc9TI8RZKKKGiPCyePArXyRjhIDx6Om9YGuwb2KTjTeuSOukmcZN
vVS10QTgMZo8BrKHstVh1eCnKb4N/BrRmnb8D3SF6+JPIHBXOp67zsR+oINkBTVUzErtHPDG4ypL
vePI5KNDW5Fkfr7GloEVOwRXAbhpB97igTN2zDxMq1apQ4Y2aou8/ov3xV5JyODE4pEDVGnwsPwo
zNn2+Q/2JHUH0MjlrPdTpcFkzw85kGSRk+Ww9u7VZHpoEHJ2zGeiorFpLKgQX8uCgEcFh38aGTnA
PUcaKbWgBvd0DtE2K0DJhUZz2b6tLRQX5RbMGvArjfpI5Pw05EqeVOPqZJw3/weyprobkB7hE7iR
tPMif6pOMpuzpEs1SEPF8mHVNQc7mw2RSrUXg3LzMLf+5z93gIvX90sH+KE1Xo2z2aiZZe2i9xky
weA8LwN0ES5EcaKe4w6ypgR2oYtmpI99dyqjgGoaCcGfptKgWN6fPFT+O0sPBxyTNKyQK16bPrlA
cbPwUe+DWkz7GcqjM6PVy5gGid+7y1XBJxF1xQhWVAYitKPc29q2FYRd3TFg6rDixq9SKKxC3gUG
oepyFkENftpK1rDefJyyAfuLVR85xY8UffsBwPp0DDLWhWkP+ica4xE/+whlVhmvIlVRPrXg+siq
SWpZfFWNARte0FsDUd6O1/7bukO6RgbgrYKBafcVqAqL5xyBmcKh8GSNrKAMdjYYgXM6Lx5LPwBw
e/LHEnN7FyTC9C+j0Uiu5sVV0QO9HLLP0i0V1nz/Y9v+atxRUQnFrOAD+w4gjZ87PUdV4CotYU4l
qz5kKfKCBMKPsF3h0//5Sr8xkj7iRBYgUMavOttL/mF4aVX5zQAO5x4anK9l10e16A4wnXdyBski
7/KwqVkesYY9/vnCv3F5gYVRGUC8ylAh53Xg3KfZ2ImUwzw3HFpP0JBGadmxMvoT9YQNV5nGgo4m
9JuNdJyBhVoviORT+PVRpdq4E/IzAxdrv3agqULMUiZtsUt9QN9/vtXfdHQfCxf4YMTBuUBg+3Mb
mQwy1k0Eum/yLEAW8tzq8gPYWneWcCCwxVct2r+BWRen5dVIB+JHAyyTBWjOfz2jBhPRtigwutxp
vIHGNobtjwUSvasvrkA1NBEFSXVHAu8AlOENTeWRalCJ56CCGrBld9YbTJznZgKDB47mWiyPhTuf
DfmbC/RrvIYXyTF1XpYudF67X8VoJp5PsEmzbE3sdAJJtkrkIdQcRcTz8uuf38ZveyxCJAndKneA
9P38NnyoLDMw8/Tea65nQ68Zw1Vp49/AOHuhQv9FRsOqmPytw/4akUsfxYKw9s72QlDA/ecLl9rN
Wpd1el+v5gXchHtXIDpMcyjAcjvcIlyJ3AzxZ2VBn/Yzk4Yl13E+EcThaVZHstZ+5IGr68jqtK5+
95ep0v0VFMENbnXEHQxmVJN8ZTVAZoW6UlcYUYR9gFWZEMiYcld1+hpx45e8gHc8MbnzQYiVYnno
WBanbO0SMdAVCJn6Cpai95fBw373vuAh400hupXsdUc22ZRSD6LdPfQP5c6pl/xIGn5Uei1ju8B5
1Qa6E4ionF02OVkMx/HYUYCIYynru6XeN5QXD561X6Cunh9GN7sHX0/fZM05gNTx3Mv8ZoWlueqD
foS0ijf7Ao7mTYN5ISjdayORXSyCPLheu03SOcGFK5zFB6kjmF50f910iBAKC4TnqI35oCx/u44K
JFevFM+0zz6vfZFUk5vv5ya318rFtAZCfncFXozu4QP81/0bJcN8H8ZYwJd2X/XvnMhi4Y3f76eM
R95alMnIVmjHmhEE7ZE/Fvl475Phazn/FcT+ja8VYNYRWMkFZfvkaxC7KF3A/YPo975V4lA6IzsU
JE33NPUq6Lp89zgPA7KV9XxSKfBNz+v5KV+8/z6mQizFmXNZleKXmaFrutV0kvWQEyy3A6uhtK8c
JylmUL1E7n6wsnFvlra5KhnVf+muvwsmcXGguQhiBLD8V6OcrmlWguLf741YeDhm+Z7K9mPZZdlV
nfU0KUjQRNm6Hsspg64cip0/v/7fWBmUS/QDsGZR4x3LiP9sZeApNSbIeb9X41qjfMARPLpSah0W
ZU3jwfnrEyMU+k0sCZ8SJWO2mtpQir8yHLJi7ZitLq451cHHlgoouzvj31mANrvCDA+qmVTs2j54
JCgAvbEePntQc5yFTft9ZtPgriQfmtLJk7EG/WAuCtBzZy+7Gyl0h24P6lkL3roReREj1UueJBi3
yD5yyC50dUUqK541ICbtpN0DzdWLXqYlEpAufTA22HmLVvfQ787IIrQcM6CDsLexxVNjujkpujo7
1NR6LxVjH6HT5MlMbYORDhlA5m4/xNz0QyXIvpwi1Hxz3gDNIY8shRspZv5cgOx6BPyVXqeF2koq
MHLHnWm4XylI/OPs3SOx0T+Zr14rx7CAiPZFgry0uuWXCbj+MNNwGItHgQjiHuUHyPU8pFD+1g1i
bpmnwZtSBJDyZcs5H1GfYV3cZ924RQ7XM3ib6rLZQ4EFiIgydtsE6hmezHgcymy9sdQ58250T8YE
7xEEVdcd5IdXEiLjEDNk82yX8tEZsjGuQSbeBa5Z3m1ao3ox9gNruYLtoFWMDD6kSZt6flnG9qEs
xCead+snp3LvG6nemboguwZi6utFjMX1aM3nbtFQEIwzyO+ybscE5PIV8R44mQXS4GBHqHWIi2pY
wtKFQC4pJpQPUJ4+rW0Hr35UL4aU497dji6nRL7KaE1ZHXuOKG4wsxc3pm3NaQFMcjnlyo6fjKR7
1RTzVbltWodN3/Yu59IKbK1pSPcFNG5l5fErQI/+1WXv+wZFCaakm4HJSd7VuwV03HBCIYPrdF6K
64yB1D9nC2gkadWec+uQFgQB0557Mby3PrRUKIxgTgVYJiB/Y2+ta5UoRR1IuLL1lkBsfAuNBm3T
/vZyBpm/5bZQJTvItTq0g39lmpTffd/0zYiSHIbeiFrnMdcViACA3w8aVGz4uB17spWXH4yo97MZ
ITeYU9DGKoRUp2CCeghvYJcLCOiUy9MHhnIe7tK4LyRv27POEcsQuMlO15E3pnPJG9v295DLmeu2
bMidOwA7DgqzTy3xYp7x9DEDefKUaw1S8XZYw8W/XlaIgbQ9DhMqoYCyVs13cBNAIFXg4pfFeKer
WDjlmeo8vYduAgQEYtVx6vo0ckGi3ZWOX96zdirvATBNiV0KlMdYfMDv/pSfPaeYzunagbeG0jPP
ainVvms7AZkrTZ/9UpOoYaaGbyX32rfr88JcQBjZtF43JF2faVWfCFYfu6+dYXiu36vtJNO5ghq9
wWDoxL5H+PIEIevy4EPiPwi3f+qXoYfgPmuAkXtl4rcjUnQIiW99XXi3lz24rjNiDZBHdbFzZwMf
qVy84Ur0q9iJvnrvKclPQhr/VOcQYq1QrDGTtjeTrbMI6bVhz908rvEsTxtGGdJKijDnGUT+jec+
OHVTgRd7N7adToIVjx1MafA05Y0fO1aKvVfhwpDkKsjM5+6aLHQ9207vNAVBHJUHkD1P7800je8z
y95OUAq6a9Pc+jP1blqNftJSUMzIUJtrDVoX87v8c+7XULSxjAODcPpdm4EcOmm9CYBM/bDW4/0i
rf+uhj410VNnj8QS/ZbbZ85F/ewVLPE6AuC4Kad9Wvfy3Ziferr475H/tTs7rOagSVa95dDL6O28
78HLVR14x5OFWfUgAn/yGVkiOtDlMOYF1HJr+dwsxXsYEvW+8VJ8vXooaTvcSRQNeM6hQ82K+tmO
83jvyeI6X5471ruPcgjaW1nbpwxE3iderNVNaciny5FiRXHdaNWEddrSeG4I3gaw13tMMqHI/PQh
2DaLYWCd5is7K6RA466kA4jto4lXgEuHjrrLU5D6EM6BbIN8W7s8KcarRAnno4UaJOpBdX0Ybe5e
B6x4M+hJP5ht425CCttKGmVZBTLgxAE7Q+dxmhuKHNV2WI6mfCiaLvZn532w8a97acVh9oO31msq
xGs+xiJFlQrCxMHNquKj/oIXPR8mMo+YfCS7S32BeJzHg9L8Bmk5sBltJaHjNEhTzEMPOdzkX3Ei
QfIyBQj2RbbcZrJfbi97Uw5Hpq0U1NCk3C3WQz7P6urO1l1+66vnoM+yXT3xANAYaHnORtXrKBAb
0YNB5xMfIhhQy8HlDNZDAB3X2QO+VnU51DuiPWdu1Z1ZVztgH5XBfl7KaKx4s0OKVt/TwqkgeGHi
3FPZnWufoZeKNb+9THYtw6c5Kn/EAF3Xm8uGI2/gVoGzdyC6uWJBn8jMpUcoTD+shTn7uamTsv/S
kumTn7qYc4Cz4QHOAeT3o8qHHSJqSAmFTQpmMmicsizmDSSpTVuf6AIdLcKIkLMiIVOwB+f0c1FV
b6oqhexXLbtsLb6QZdgPnYXQeWZJoxnuAn7fZHXSCnlY6Yrka1pe6Vy/mL6EPmT4XE5XDPM4ApjI
GvZuKvw3DlkUtBDjPdz5uLGgpAjIS8Nl4lncw4ckNbuSo3mhi7lbIW4EHHKrBCrBbCK1NoUEqxch
F9WLBO+UrfwTpfme6WJv6SmdIFKsyNdmKm4WKj+vxm4s3jYiWQqnVcg5GpQbWcd0EVKhEGpmLYoZ
jOtGD0WhojwoT267Po+LfwcR8hq7EMNVw3r0FnU/NdDZIGRS3Xy0JYN43bo7r1n3uiDJMtF9lfkx
V0g5imWr53PfecivLmJAeaCOAYGsF6inNVxWjsfqGvjKTnWezDRf+d1TVfVT5Jf8TckcsNc1c6DN
S+EVcOC1aY0SV4X8JF3Vh0VR5xv1974J0jf+svYxsYu716gaEBGn3kBGEc1A4/pW3qoSpOZ1nQ1K
7dRHoxvwEaGuZg25Laz9UKz+jrdg4zvDggfy3PdN59wAKpkiaGUbh8ZiRewZ6PVzPhcEyT8KxRT6
F+akKYLSEezlYZA7aMuuaYWiSWCEtFHfeXfOQKD95aqMJhSkUfQtHeXNokH8maDHTKpadSiuVOqk
z/ubWZBm51h32CFVBWURmaAUbekNJ4gjmqErdnqiwXnxYRKY+ELM1MWt9L6SxnMg8mqhd1mDm2pa
7x0dIEKGJiFMfRQOoKBjV43JDlUKFTqAfyfK8h5s+YKMycaQ7vz1WuTTeLJ5XkSrl+37uQURuHgy
62o2XugJSODXBlBy1tQgF9ZfZFl+9aD4D+e16cMRnkUopmFX1XjHbNLP/uS9790OBIMBMu837LYg
SEZnAYT4M2j1FhzMsKAEDdw5IDCgLFlXmjNKqLQV1NXOPKrrKc12K/U/gMWRhabn1W7wUaelHydM
u64fu+Usw34xV17JVFw69i13CdmLeb4dusmLC2Q+Q7efz2OLeambxLGmBcRim7IM6puj7sdPDSbA
sluKe7MMt1MJfvdY5CJu+s6eq3mx58ueLhwoeCG8h5QLWpaB7ec1686d9aByFAhzgTNyt+vOSjIC
Kkh+DhoQn3tHDAlk4agv5AAzlmUTT2D5n+WYDWAZaDDDWw4I/nJyLL3+3JnsyrMztK3Z2J9dAlXT
3Dl97ARVf6aIbzpUYOvoHlRS1BrBBXu2dGfhC1hP16LS1gCevx0AjLegt17uPa9tgyIO5SekBooz
ynAVZx+xe9gUeoynYaIwV5mDUimVPvONLNzXG+1jsGsyFfKmraoDzQaS6LT+OGVdg6onqMNST2N7
HrdGqEokF4KGcWRRyHjOuVgOLSqe5Ei215bOx1pmwHIwZ4YEQeBJDn4TQutGYhmMB4hlyhDlFZzI
E1SfLxuozVHvjwaHgUDjreviOBjOQFGrVROpHPn/fpDNueDkZSCQ7uvt6HIKIfhV0YgyWYca8tO+
Oa913pylXd9LDmfJG0EsAxDVJSNqw0EwtqK2V7m1co9FhKCpX5szbq85rinGvKm9Yykx8UMccYbI
V52rbc+d8/3Kc3OomvGtnNJ2h6P0dNm0qzAoauQ+NyqrYU6gd7+cL1UAU3nZnVFpDDCdOPTNkp2X
qsrPl70gXw+k8BEFzWynmTsfim7ai6Fn0AQN/Uveabv7dogaEOqMLjVGzOOQRuSI8qA9U6QooaHE
ZiEccrf2RbVZ/e20NEyGjV8O8bx2qtkZ5mnEGqA/1+NITkNffQSZPU2QzJAnb5wU7Ph0423s51xo
qNL2shkkcmjOjIwn5jVXoPso45GDizceQsRQHVxEcAmdmYhWReJCOvJaAbG6VnYr8RU4qKtDOopB
jgpnrRbDLsu/rNJNzwD5BhSpQAmooTmWfu/seMoRXHvytJBgjSCfQR0b5B5Ij1gV1Sw+zSOZI9fA
sC5O8BnF5HZW5japUK9tnk0TDYGbg0xP+uaEWgRBhXgEu2vBWg3FGfSY/uVskBGw4qeNl385O27f
4r1boiIWoAoCYf7qOPnhct7LGxeDYvtrxx+lB8LJ9vXL5vLzlz1n9lBaIkCRtMvht+t8217+tCVu
E9UjGaJvJy/f6i63e9n9drwJPem8qWz/vTd7ufnLx9/uhC/qhdNVfLul71/M09xPrGUvLZ2gnLlc
tSL8oLnFNJ115tRQa06XPbXtfT+87F3OvfoeqBxqN47N0+X8ZTNnA+jk3/8W1ZD4rrf57eXUWqg1
Ger2ozYNQmUJxUaNZajiy+H3zVoikG7XHm/7sgubDqZ8YDnKmHmn1oUvnveaR8EMDczQ9lf/j73z
WHIcW7vru2iOG/BmoAlB75m+coIoiwMPHBzYp9ciq3W7/9IN/aG5JowkmZldnSQPPrP32r2u2Sc0
lO4dkdWuM5UWm7EwMBuOnr/Q77vAMZ3sEHHcrzE1VDjGBlS5wv3OhQgPCofzJpNiZxVgF724s65q
MuC4ROV4cn068Zold1EwnJFtYGzsGrPHgMDKzIafuT7qm1kAKcNoyfx+qWG2CRP9m0/rchGMOuiz
nwvvCxWbWEoOcoiQsxe2hZWic+XscbP8Zzuqs3TMG4IVZJ8jUNJIRO8VE/uF5gI/0CEGBd7VMfR1
NTbfojHO9xEAwJVnGnT/kXrNU1q6Tg6LFHPppqiSnZCzu9ED57lUiItgRW1pra7zZK2TALRBC3AC
O7S5sQx1zGWuQh8Kahig9rPcqF9kNlCDgSUwjpil7EsZ9l5xhx0035LnoW9uiR2ZixpWWxnEV6sa
r2Za/QKJsSoKDTrYlPzseyPaCEXj4Vtq2bf2PoVYFTopW4QRhQWNHcMiZixMxCQV0t1nq/Uro6r8
I1ipL2N36fTyKcqaYQMsw18yjAyuXl99gxYlVpnf/Kjj7kVTzbTq9KEOk3I8xKn4WqTQWaXHK3uX
JXaYXaSQq6LpNl5VBodYok1IqI2MctC2nfnTLSNjK/pXgXzrKTYoZ+okOmroUzD97aa+Qo1k6ccg
wC2dBWkSJl0FUqop8JInicHl+ZzWP/DEj6uWFnhtOHG8yJwqD2GtYX/We28TxBJuQqYv7thcSJQN
F3uZMdYysrOmyXjbRvNPNI7Z2bPvWADpH4p+xFrq9MPNQniWFPW7ltftwcPUzq4DCIlhN9UpT+qt
09v6bsqSLaOnN41/wsFh9LGoo541YOSPq9nO7XXlpdG2NeuvdLf9kh1OtYk9s78k7kLvKPlKjbV8
3akYi5uHZ431JoL0ho1i4dEQVvTujMCKlWQ6wBPJCw3NtElYEwHdc9pD1N/QMQVUJtQGSA0OrnRf
exOSRDYtJi1H4qIv067QdjOCeuiFpb0r3LI+lknNlQgUxXnKGNlGVruYmSSiihJfvBTTUD6D8LJS
KY+K+VDro8wC8SPD2sF27g/+x2jU+d7/lpEXeGmiTRrJNJwd89zFTBhaQIzbTK/OuoH6o3cMjn4h
MHdNfbF2nTbYoH0NliKzP4dc70OwCiIUCfV+xwKXtgImZvJuwaddJ2UHxqqicRIVRaqMyzzMIUJq
Wt4y/UjqpVcNA2OsctpUdXd1zFyuBL8kYM616zpoWzoMsw4cF8Z5rMa5b55zk7VwptuU9q7rhFHF
wZzrX+8asFqTFCP8dejrmOjn86+SVbJWJV+0qv7VQajbd8YMAE7F7qZwkWsVc40LMSj4GPHzwaju
fmBBvmW0HkunWVFyV0uRBN5JDPi7citpYCYh53QkO2nmfkd0Tv6yRrDNpdOOgPeM01ZW1bxJVZIt
I3P4kSTVdOMERAgDHWwhmxFPUZY262nos1DOhbvT6ObuSOlDQe8euw3wkJ4CzNLNN1sronWBr2VX
Gd3dK6kF26mPDvBMhyWMUvGsRutH5Jyq+tym7HHwzFv3SXB6nSsjOInKCgvIiUtDFny075+iwWoG
bITGxYslTVzQw5nyvI1rTcgyKZRPzf1mCFNhM5orlbdX0II3WiOPbVBnp983JmejsoJfUSMosFhC
rHTMgAn9JrPUjdeIY1UiU3GSNPRYB3qsABkOgvV0hqw7tAjnDzSU49L02V8UcSSxe5VAKApOqns1
aW4cGe9AN+ShmcD8q7XShxQzrEoPA+tUamuZ4H4FV7gYy6+2kRphbdUJa3JhLt/avnTXOSIsRlsR
VGBfrLESxshcOa01vIaMiIatrXdfp3IWOy/q+V1FqEWgf7mumCsehQuQAHzozDj0YeGGuqfyQ2Jl
FS7AZO0mcft9KPrvpg5qMKPYKXX8d3IsDerE6WdlWiCGrc2UTS6zUH8xSq0+onLe9FSwV8OMFym9
zKJDuoktz0JdI+ePxIztdZqU77NKTyJiqREPRbphl6PxdsPoUXTVNmbqtUZ5JaeXNuKUzYVyVqyb
vzBsxH8swHTmZrkAc2KyzQnkocw2gTQ3pTI5ozo+mQG/0+J4vOBhBVR6oUwd1nWHARw3VBoWmeGt
2/SVkTfmo2DdldYlmP0AZa2XM1LH1e7Vw3mIMcTriCxWmMnpsfx82ge5FnpaN15Fe1BTACZb+ZeM
CjDONXmTVv0dABhvOrvPTmPWfmRNmsAyNrHudv3aYWq2ok7GhF0hjJNT7cPoMk7Cpgup4iQcAAEf
PJbpq5xDewkHdV4Pst/3YjShCGpd6KB+vrQBFxerfzLmGP1c2ggusVQPfZ0Yq+nLnSPw1LNAWqZZ
aYdeWZZhxchrXdkI2LCeH0c04rs+zn4MRlyHluHCGwoyFjy59S3PA3NjD5IzllnX1pBztFLeAFMD
kjVzmWnndDI7tBL0qMKpqRXzjCpq/KaBiz80Kg2OYxDE6xxNJWosk2XbiCfVQ/d3ZhSgH4HfhkYX
pdfGpoeNJvNiBNXow92q0usN8ta8yFivbmMn7e8EYh2ktzuaW5xbEiTSUy+t4rnO42UOOuSKRqF8
RhufrX1YAEuj+yK7qH5x0rQ7jSL5wseteVH4fA/oTMpFEP0y+7T4SLq+Oei1Nob6/S7KuGKpXDMD
7FONO+B49bLx4vUwDsYvLckPfq1WMhiXfeN4H/BAAZOxGoyFR68KYvfi48nD3qDoCRglOVGabk2z
GZaeMcwXiz/zwkntYpeXlJCQa+80edDBjfh0xn6Xp35/q10Rn9mZntUIsisBZskIykCOlv9SjupD
q5Og8gr9V6YuKSL+YzN8YyDRnuAPs/7LkVbe+VhpAXIOO765SpNxp0Oy5tOlY9/Quv6QsswaUMBs
CkQ97LYoO6dGzzkjB5YkNC9lHCVbCGMc7ZQpD4iEbn5P/G7lTL2FCi82VnYS0eBG6tO0qrNrFtXZ
MRgXRoUad04774a0XI8JZqVsmtdaLdxrnzobe7JcCC5y26vhybEddZ5SqXMFMfo17CsTvAhX18jx
dmj3xAY+T3DMG2rYofyQphipkBJ2e0awLWrzm6d0axekwE8sxgjWaK3cAc7PgwKTs29aWK2gifft
YzHGP7HWMRD1vGGVpbO7ysthk+uVu1Pkc63jXHVI/N0OsIPNBTeacuYJo721qrXXgwFgj5Jeek5d
IzGcW5I4zkKPCg9iVmqvzZKJCFgiG6HJtHIT2wJU23bbWeaYmAXVjcjNZe7nyKo4KQbpri1GVUun
0uudzJxp4UbTm2gM52DhWMALj5RZjEWwLn2Zh2Ob1M9GXqxal5FyhbplU7sFmMwoSBYxesdLwHh8
YTbttPRYvBl6u+NEGpF+uD2Dj148+Tboc2TVrRP8NOyo3/UWk+HWchZqSij6BqA3Jl12WINhWsNa
spd6YWsr0+5ORqZNkK4bfXHvPw8z7Sxy14glgZN8moxYd7YffMaAAGBmrwyRims8YhbJO586ydUL
iguPiUpNd0dHK7c6Ym1wLOVxmPYIp2n80hZYrnDkBoj1BhEminN33EWZxP3ZetN6KINsOWTXNG28
s2zAbxj6+Kq3BCtI7d0Y2cp48pZOTbQGwvV9olY8lhWNJ8O1o59G8ypDjrPhhYm20iYFwAEcnEQa
WLQfkVe670b6vZ6KaBU443S0fai3sgRSg4SZi3omTqLEAWPY5WtRju0pUpnx1A8vNVg8irNOOwl8
8+dCcZIwyt9kCE5uhegYD8HZOfX52fHp5WIf1bRfxC2VbatuERXMrymX3llLJibYDuJV10I16mv9
Pq8ZL4B+lhAfZtxE95vWjtVawopdUDYG50C/sfY6FpO+jWWVbeU8v9RCpUdWFNOTtOdQmzV6jS5l
/eTYH007+7fHDWO7bZqZP+vKYnmnA6S3pZeE1O6YgeLpZY7S8cT1oH+ye30vTPE5MCZmat2zoRGo
0jwtaE9zFxX0BZpcogbiz2qVtwpiY6h53cBouGPHPucQpnK0z9CH/B0VQ81ULpJXc152zho8LuD6
0ppWnquX604U6dES7Upl/nwoGRSvElO3FqPOzFPXetY5DuvmxhEbY4qGW4ZuZGBJ2aSjf8Q7Ou6D
GPF2Ug8/k2Zo2BnN9qqpy3Hv0LBWSdIue9Fgqy1iY9kJM14bEHAH45Dlcf1cOgl/pdDCtHSciHqY
rFKspVNDmksc6vdIgMLVohiaT3nNhJVsBQsGJqDQ3K36g+U7p4hdAlVP02LpJmq6WNUEp29y07WZ
R92q7FIZiollkOF8Q4uq7RxR+5vRSPboDeThcaPJIQjrkT9MXSXFDfz5ykV48wJatdinPWSWrNN7
sjr8L2UU/9Qwb15zy0IqCS8FMVW1mCJroGQs69WcFQWYZKtbVtJkc9y48a5Q8UhSBskW3gz7wqlB
cEYuk7tpGpm9ivuOn9gAxyHuI2o3aqA6hAT8MbfzKe8qZO/WIA+jl9QsRcoPjLGKt0SQrIRmfJts
nfp3yoe9oifepIbfLFO3uJlzJ89Fn4yXKKoO00TewFRYzrrkFNqUQ6Yve8hPqIfE+9RCqrZU3q4s
DQFf5KeUQungLWomEhcn/hqYvxqvt96DakDX5+ZfKg1/6HgPrmCuXocRb7HBdnc01i6nN4a/QVgN
kgFLrkUxvBRGKk8VJYVTJJvOVS7EsSjYYYFhOrDJVJ9s8di/lAJIfhSYpER49zgR5btr2HDdLgX3
v1CB3py7g154P/3ORLzZRHBmnOnFdgt71yn4OXqLWAFAOPEKJa+oUvQdPjqBDsEbUhvlEKXhxqxr
5x+ujQq3YjlO9wjD2gRasak0FbKfQPiOGUTFAOyheUgMCx6SdbqiTGWIchDhMdeaYZWVEaA82ZXL
LDG+NiAzDJNKX2Ptp+pgk0MwW0QB4HZ7qhAaiC6s0Zlu8mje9mVdA1RD9J7Vy8GP2X6CQbcr+xdw
ZQf+ccakn4gL66oZRr8nx2ELGH6V3VES5sj8x426kyy0L2Mxfo9NZiFFF3dhOUPTrmeonJU2Xebe
C061lsmjUSl/iZqqYKHJErUxjHVpwZXlen//6JZhNhZybY0faWVSpnj7RgFR9my42G7TcKn3YiA0
0HktyqlkGlbVUI5bZeGQdyMTySUjGWoJ9HX1EKqKbW5BBMgiu3N+Oo1JLTN+mlT0PABOUWL551zO
077Wsw1cfO8QO2vDgDM+a2259EqGX6YTqK0WJOaCFE9rAwK2YBuSq33lqB/MwwHJWE27wCg9rAaW
bHlWfWVNRnpJbDHW0rDWUAXdoaJ37L9+KJyM+Airi54ahkvTyL62w71w0HpFnEapngAlQRnIYuQQ
nWY/q/KrZ9o5aUPs++CzGstG1M62u/f1GoO1XiXgorD3hlqCa8FhFI7nNmWM3lA5Ft670AKf8WJd
bhpdjMumnmF9RKO35jQ88GKN+BokvYneWJe+NPbY76Cw2DqokAmRuMReAwFqtkOg/tbRRpWzK4bi
GniqOpYwrhmCSnn2PGpOV41HDuF5MUZZcMkT5iAJs7UkbZwFwJYXKijJm9VCLCPaneWb6dLGy8/y
M17FSgabWSfFhyrHbyoYLkUjz503vxhsyu4TKW9vmHmxtLtqoqfmDzcAbz4Jl2AaFRkA9WcYXRjm
7cnNMN0MX7vBNIDakMvQWoz3xMqOArEyG8q3uDK+CUCjbDnKHy1N+2Yk1iDUCDTKWnFEYuevPSf9
MTj3UZcZ59sUy71zD18wcRGubT/6ZprlJUofc1sG2ZPJnqwVmH873tUgYlwIVsIJx4D9S1HlbRir
Wju0Tkohi7UwnOOSWIm0+MmelyaroHyJZiiZWs+wyNdSBgv1eLLUJzOMMKUQefeG3aSkt88MZYSG
k/Lq+A1bUVE08Eb1fTBbX6WX6utEF9l+rF2FkN9YmeD2d02ZkgwjOUqoI29l9MuAlHjTbWdCDeHL
VQlQeuPGfDK9YFwwcwxoqBGoBthGYut+YS2CXZYPXxTZIYdYTbe69GB7N/Uxx1kQpm7FhnCmH/Zb
ZFgDKRdxRT2Q5AyDpsz+HhmMaOxM8SoPzrbyAGO6zkg2TB9Ye8fXvuUYiXU8rWtGjlwP+sk/jBb/
e/DoXfwjjSJdxZbLmJXjJZjE1vKQdDGhjZd2ExEixbIlI44mJvEKXptR7XzNhfTI2G/dk0gEP/HQ
jCrAwErkl2efK4YslsaJo2m3mOiAcDAD3gEmSOohl++WFw17jH3Vpp6BJ1esn0abhCXbampUJDXn
vq2Cw+MmH5wfNbM1Zn9Js2Z4AYRpLq+RX9tHIa1v1JT691zaNyfSxVlMjb82RHLyyObh+trDo878
fl1G9D84zniBW3IFZAC1L8mT9zSozvNwT0xgCJbW9/WYil8UclYKpjwlLKfYESKR72M9lrtydG5W
6Y0bs+HQmrOG9V7IJUNA0c7ReXxXlGud9N+jnHwmMVgZCQM2JLwAvBCc8dfUK7dF1341qzZ7qRkJ
bViXofDoreZcdPKFomrajTpA+rnM30pqpIlQjl0fSGhco1pFHkEbeS1A4iakJfUAXMPJx2DfRPCN
lSn2Uucq2o0RvWHjYDBvM1oBKGtLI073DUCDI5K59V3IviphOt1aUUGFHGt9PU3Bp4dwLdTdGOP4
iPcA61YHYF1tG7OyDuMUO4uAXkyljN8ysAgMGgZjLS16mrnST8FscB306k0Rs4uZMu0etNKT3hJk
m7YKaHXwl/MaR0/nPMrddRp05spu+JTDPGRCI8roRIrbVh/tAL7eyBAFOB/e8Ra9k5mfwdBr2zFe
8++gL9fSp6nyQMn2kziTjhYKYozWZmzkGxLHGPbYY7uba5tWWTulVWuFjm6nS8uY650qFcA6LF5L
X48I8qBva0b3I+ezcgX+KCkVxK5EQXUpau1cTLLfdW7WnoMYuhV///w08LkU1mjsnaJCbDJGgBDQ
wonsLJTdhW3uJMcsgvo89crcyDLntCoBiz0Ofr+nmwSnly8qZZo7rh3nZKJU1Jv6WsUkH5kMfWe7
h9mY9gdeTGIpeF+u4rrWt3XWnZjKN6FspPscuSwnhDSfq5IaBRB7sOwzNkN9Ynwr07q8Jh706orc
MJ9BS4gViH8S/o5V2RTWm95vVf9T1cp+aSxdXf1UvZQt+in6YQCUwNHenFz8rFy3/1lVzPecKVjM
Ej2so9EKJ/N07AmW27XmmJ18097MwVh/4TJYokE001XmVmLfWUD8gm4iHiBDUxLFVRGOxG3FRpPv
NFbpUWK+tEnwJIqZN5FOdz5VVh1ikJ6QLBbWWUmuH1GqnEtfAzEVgAgqRnmX5n4z6WRdZa0cr/YI
MU0fdPt1RjW+EMMbPrng3uOC1Rjy61Rb47Yd619FnTWhn3qNS9OPoMiexusQGPFZ6nrBuuGpjOh8
Gd14B4c5J2kDNoABSxBqpZdipcXATmmtnV3TEjGHXLJK5pq6X6KlTSlq0cERvmQrmjpz0PDxxtmn
4RgX3MkapEPGyaZE5MZx/wlC2qEirxQBgUO8BGCYrWYC33BQiXZr43V6zor5V837O4GX/mIHnbVt
6KMXGZ/lWe/1yzBy/KQeYQT6POB/TLLqVMi7sMX2iaaL5uhQyJoty5wcMTRmZ9M4xpLldqXAomZp
cFN5XF0GtwLT3/OuwzHUHnw30k+9DabYbPOd3lTPlqMxfsaZs/OlpKAh/Mv0qLiMILZewfo9MexX
+94XSxuLwGKq4ugZjfCbPfhEB2RNdmjcKL+ZLR/4yiIezrMSJmRM806kpTH8MzHojsIsjuxo6bHq
flsERB51qTJv1fgwBTvLhhyh40gi2LnT9ZPBmbFsu8pc5feriJYzunXjBOUd2qaBBRZk5oq5YKee
Yq3Sb4EA+rbBbJV/B69K/OGot9e2v1Yqz48EXmg0npnxgTARA7chEZizZninX+yHU1Tb/hcrVRXb
Hy6KBuMfqkOP7VIcA0GNu68lnOMVu0x7XxjtJx2BfjAl14QgsVY6dnBvmKqDQk/Oq8LhlOW9uA6w
QyufWg8sIBOS+43PggrkRndLuX5fsUHcDItQNRghEDRbVEQp6Lt+CkCBNviNWoewgSgeeNdyEyv6
bW0ehm3edZu+z4wdcOn0KUIY5+rNyuNcJEmonw8uA4zt5MYDI5liP2jYAuvAgiGZMHaNizY68qqX
OBgbBtB2Vn7mEYUIsI7kVpSduWnZjr6x20amd2OyRx7PxSwQ3BWkDvhe/VYAl17gN2TCvtWwDZ3s
WH+NWGj+IvaRS6DnXF2AgjD+dX5r5FtntkK3bKAY8lU0rSYoUcuqK87V3CfUT7ToxIroJ51ZPyk2
3bNCoMzftUzeRcN4p/Hxiw2TXNvGZNHRGqFDEdoTLHOCIgyjGVUme6iAQzh1oqss3K8AjauNcPtn
U4svUiC47bJy3EQu9Nws4j8j7fxG7oF/YE8PyzodUuYkebQtybbCrzf1twF3yYDv4MOVDD6zLLkZ
uA1ZlMAY5jOJyyPa4f5bu63p/iANIHOjFdFN3vlxkzqGd7ZjWz9BY1rGS4190EduN/Lg5rzhjazU
P5TsO0Rqwj9YA/K+DozjJtf64gTMG+2243Svgjc3w97sDTFVumF8SEs1x96ubmNjERA4+o2Qk3BK
DP0oUtAHtR84e9MCUKkqF31ny6reKqzvPlKh15YRDtWA04TenW+r18P4NE1uddBU9HNkHPSUROm8
rkuECsFjXlWiMS1rYbG7YXzlyrY4+tMvz9NIMbIslJ1AZYwQwl23adTddZCk1qszD4Lwud7at1Fv
vTYGgYiPu27N9Q5a3LSWed9t9QpZeF6OxW4aJswCRfw5kSP3mtdPQR1Ub70ZxU8DgXKmTNNbMAjt
AvhgU4vohanOdGytQCDPC7xbBvX3zXjsIroRsGpUhgG+zxeRz0cVOB7jlGx6ySombZjMDpIAJgpX
wzoMHpaoOJDNxxyxwsJcUO/xZvYbKZk5BKjZAAvASs86WmgHEXZ5l5eTITdu2mLw8Zfk5dmZ8EGW
FpvcCan5qgcsuGa7i6LSIS3FrIpfjBr8TWPqKBjMwdpRkfORoNhYjAUL/oigMC7dKHl1Nc5raNdM
9Q1nIhzPG8K6GnrqO83YBoatLuTH8GnOYvNtYvegOr974h/2a5IyWM7IQ1YdEWLbEhnaQqosOiL7
Viu2mixYI+leYKVv4NeqvosOfUzBW7TdL15OBoQx+QlT0llr8lHvl2LDutLp2lfayg7Lj3MoNIeA
tLHKVvb7BMr0pYk1+UL9Fi90LRcbp6Y+Gkp67GFW89kZGZSpyXvvLL17RWJLi+sV043VjnEGR0oK
jpcSilo7bCCnT+kq4/S40XqDZQ8eSOYXPMaabCuboN+AKz7wWuV71HrGU+Tsk67LbnUbWYeoGDnT
DNoa17NeZuNZBZr5bnzP2+7sE4n5JjQzvkAUeR/doF7mjlfhbxPDpZPtcCn8+YgDNgr2IG9S4LnM
DdblRIk6Y3xlTUykY0s+5oNocNCzmauy1arQqRPz2tn51zRAewl/1XpHJyUQ2T2rno4kdY14XVm9
PIm2vHh2r11oGBABiZ4Zz5zKgxFr+7bmlQea8u7ORre1ew+Eotd/obMwdhjHrAMju3g7jkaxDkY8
M5LUmVWADpTBSWa7hDCjrF0RwNUsK7xzuM3km2AqHrLs/prbpnidu6urRLHC+D+s5rb72dfqaaoN
fzna5KhCqrgH9jrA4+LXOGj0Q1coe+FMGhFuVelvBtPufxsu/z/R9GWqf/7P//G96kolp6efMca8
//EX7PSezm3era3/hlLcian/JX38P0a+//vn/mKauu6/Ak+38I3+EUBueOa/CPvx4E6xBzCDO7j0
L6apZ/wLby/MKwyKxh2D2v4OHzf8fwXAz0A4oZ3nqDS9/xegqWXcjbp/AxQgI/Hb9cA1LNNzA4ZR
f1AbckbFpTFkzs/Gqk5OqVM/NizyagE5x+hd83WwG5OoDeZWj2d1XzN+P2vK0vr9bJ5nfz37n372
8ase3/yfftYIviYxwZZxXzeHx42f5029+Pt+ME4NFlpu/ngM6yfxbL8f1NqjW6pxi45AHv++yevg
n3cTu9AOrJHw6FjvcZ0XR9CxcUglYr03U0lK8cAVnTA8+9301A+sAsMlZtJnCIGphQzAbB6mTwf+
R6mM4L2/jxWDVLEt0r3ZXj4K/IkN3eHxFUq6iNjQ2JXUVJT+j/tZZFh4w1PUYXq8sj2mBQosakxb
NBuHMTe8Zv2QED3uC7fDSRnp3+osoULEZnJMZ1Ed8/uNYL5JcFlth3888bj7uHETWR2zOtNaoj74
st4G8ZAdH8/l46itYjGmKzy3PUG5JFimbFLXcR355Mfx1TximJEBI63a2NC3t28sBbSrIultk+Gr
XIx1j8XvfhMRCHCOPBhCTl0OC6UGnDro1ahp6ibGQqTU2UCXdo5r5r1GlbT38Md4LUfpPAsc1Ke4
bl+booiWutCdHq9RCrIc9DdatadOJ/SJ/49+WyYMWh6PPW7un5VFQNzR7nHXnc346f/2Q49flDuE
bCPu2lHxV2QJJd10GPzsnzePx2p2G/944vEYGUOvf73mlMlT2m9RqOcXaSXiOYo0Z4OOzoDH54rn
sZ3IcRzacZmag9o0mbIOhsEuuGYsuPVB2nHJTd1V6c/Vk0mMZEisk3gHQlkCGg/6Q42KBKXTmIfp
0KZvj68ghP31VTtoye/H/v4KPb25xbzhrgwGmCHoDQeGcAQT4XEf+qOziYsg3vbGhOlhJp9Pawfx
7JFFwCq/b7bxqPtPNfZhEiiL9IcYh5VqRPFJG2Asha0lJ3jF0TG27smiaoqQ+2BoKOqI8hYtg0Pj
ghGgzs2KCaBAfcgA9ozrqTo3mMiJlJb1+vGE9CdiDB9Ps5LDhdzU371uJBkg/zSxUoiwDhptf79b
lj0CmcqbNRT51Scfzzvk4X/flaUtb8gxDGsuDrOjrIbkE9s4pOU9AVlllVpZA8qdx4O/nwdS8s2t
C7H1CsJhK6G5IZjw1N+Q3agRo3vKiCU+FyNjXhIZ5rc+B5evN0nsl6zSEEIbDlmIsZNN12B2xt83
pb3kJ5J/PgJ1dVE1ct5ENt8KmZwlnjlt8K8ltwor5sKcZPE9GagW0m58d1pWDFCfs/tp8bjh1Iuw
tnOOPO4Wj8Pk7/u8gJfoHvPtSSM9qt4oTkLaTEQ8Z/6IIbQ9Wh3GDc8445L3wg+GlU6Xf6zwhZwS
SAe/vxXWPZSIovpv0Ip/IhMAceuBaQMVhqzICtfU/8BEeEaRdMIV/s/MTfLdnSAAuv4eKKTVBAqp
zOT+48s/7//5rf+4/398+efPttOchRrKlpVtzfpr18RPjTONFxhE6Ws1IOBpCyQNE97a+8v8uGGb
ZHOGFdmxzNXvxwuzYpv1eBYmDYMyDVvI4/v+/rF//8Tfj2NEgCH8+In//r/RlPLUlEP5PPkSfS45
trfERPAbuSJdOq6qv8ZZvyfGL36jEE1QoUTFOpZ+/bWHcUuud1tU7Rpxq79186x907RiVxCRSj3/
PMYM5zVXOU/INE4xzIKPyXHEdnZde2V4qvsoe6JDmU+JS+G08VbGHgsXiaE8gMj9STTvFBJaNB77
0p+ei6y5evfHWx8Lol7MEahsB4Fjp4ePx7uARONJpSZe6Ex8GuqCbcz7iJB4bvtO2tgWeTgma0al
dULd6quDQjrNqDROPi3WZP8oxK6/a5h/gs6hKv5R29wZgJx4NomMVDi8FXn+H9SuObX81tXd5AcQ
ZBLWQi5dKc3Ap63P5ETia2e4GllP3exzKa+mT/2ebqjFqj3O7WQ90cq/T3xg8btX6XLKo+woLR01
Si3/+urxmAZ/hy4NuMZ/ffzxvWPnjsCP7z/799MYe67SQv3+n37d4zEdeWktupvn2BVZJkh9dFU4
R1xtwCCrOf5QbnrBGub+wB+EN9XW3x/fagr7r2/tZ4a+//7Wysu9H5Vm/S/Kzmu5baRr11eEKuRw
yiiKSaIsS9YJymGMnDOu/n+66RFtzdR8e5+g0N0LDVomge613vAQl5n2wga2WGslfPw6bANgU4qp
zCSo3W7Y8ZPcDLGJf6A4U1MTtljQ4eEtz/4c/RinjEBDkoIr/owr3Ea712tqp27uqQdlmn8/eKW2
iw273n3ov8WSvVcPsmlbxaEdM/8OoO4EAuFfppN9VpGf9SEdIXpyqZxY9n+8LPPUi5LoA67wCXXJ
dPrEy5OslKuRRZrgiEatO3yDKXSckwBAe5y0IOMVbKczXJdby6svWkRuQrHyZ7TT47Meqvrze2sW
+dgoqp71PotBf9ISY7Kl86a6Rf4/XTeLO7zPcrsfymvXu7+P3e4nxm6t909m5amzS+BdI0wShUe3
DMzlaOkAJxwzOMo+eXY7JHIgSCmAa+OvuH8LDkffv/vvX7Lzp9oPItdot5qo/Ri2ZlJ3dj78kIG3
KjoVRuUHpoBP7Vy7j64Tx8dGEJPlL5olwXfAze4jS5/oWL33g0n/3rz393M04MagT2IJ8R2Aj/db
vOw3Aud76n+Nau/iod3SLfhxawf//Wt2PRN96txUIE8BFHthQwZSfsfksDzIb5s8k4G8HeE8IanZ
LWTndXIYf1hGzaG6UgoWxVUKdi7vPTicYlGcFQauriocENlUkaB5bLHRlS24rdYTnp8l8I4M7q31
hk3x0vXJ+qRV25wHHWYQzIXsO1iyZezb41vGMhkvlb8jbAu2wX3Tu7bwuE0w8rFZZN3a5Eb++39R
Ss4VgtiTiw2x/F8Um11dtwSWHAbrn4/jsqNIyDPI/aEEKLTgnachFCU3hoWGjpOufJINeLaDVSqf
SvS5n5AM7cniIf8THG27ZlX43ix9lQ+MLMJ11IuAR3rBtFJ531gzBFjDJA3TlOT6LHFmiD55Jvtu
o0XpK9tbnDwbouGi4Qp8GBwY5I6pjxuS7805AYh+PciBovNGNoV/98mQmZcs2k8MlBYqaRBFuA5H
kV/TyGgZ6CWU8P77b2z/85fiCEcBF7lIBJfZ0//5NwbwFCnqGBo/LMgxy0bwtCRZSx5s6NuIZYjO
tjVZHZbB2mijBtb2311Vzn8M+uDGesY+DdRmYp4oupM+C5ujOXUmlQEOsj+Cbb72Jo1k2J8DcnT0
wJDVoJ7aDt0gsmeRk55UCEGrSM9eK4DTOwvS97kZuwYYIWeiHxMKWNMyNokpY5gdmghmrz/PegEL
zon29VAaz0YyuQ9irMJI9jbWiJZpIpbM93KN6Vq1a4Yy3suzGM2N61n6fnYbvZ0FgxPvExg22//+
v3HF3/6P77+l26ZrWbgV4LsCjfHP/5vWjtR4IvP9PZnylYZULFjhuWLPorJxsTU3g0dOs7J8imUY
1pIdZJW8kMMfAmMXcs7yGi6D8KX5NdEtXE4pm3JKt7TOKYyJTRS30wmccElpwk+7U7mXPfNgTKdE
djtl7G+CQQWMwWMOdXpxhRwnj9UtMB3FUFmLptN1+NcsGvtq9B8ya12g+IvaLAA02JkHLcbhbSVP
5aFRUuqgwVo21MGsD78F38ImMRIiNLtXUtTLwMssZNf11O8ifpLYHm/8Ji2OTZ5PG2w2y4VDNuIo
++TBYq8FLlDEuINzKNWp3qGOAs7+FiPPQuRurzPIplda3v+Qq9WMf3wDcD5xbRPHBhX1PO+j1nbo
hH4aT2r9I2lzJKfXTult6nBSjqlbPcDR6Heyde1yNB9rnLybVgFK1xihyLaIluMxsn/3g1NDI3CV
o5GFYB3xRPttGjkgYyNbN1dtMbQLv4QjGBez8sXS8wuyYyAMyZBNLZBDjC0eRj2v3ga/DPBAzNUn
NZzHdV4o/rEq1RiYQV7tXDs0wHwk+lob4voJ/jDc8yYM3sSMYeJAPqoPph8kF9cI662plAZSXVX2
HSuVbTUO02vUA0OfFWe411Lbf5ARaW0PpzSO40UrH1ri+TSanXpw5ENrqJAetkBBbLr3kVtgoaML
ZQR9vswHo3n0RqzhIGA/mZUXPukDIPXIc+E2i773iHZE6VsbgSiKBAIKLflG9/1o1Yim7ItSXEQq
j8W/I1MOwXs7Z6v+KANln+LFKCtrcfMoB25zZTJzkeNDojVKe29W4bpq3RyG5khCRJw5gldSIiyy
pxiy/tAvI+SguFKG3i6yxJW1uPJ9Whkh+2WYHo3XaWXXh8v/nLYBOPvfjzvN/FMvkfe95akm2y/2
/3xBDfeDsnyAjJflla3yLWmSdUvuAjsOoHwrreigbYs3y+1d4vbeeHLfZAc6UITKdwoQ6mqVzPOv
eNknr5yjeTz13/kiiVlvc/05//WmUez8dHiAgbptHjNx6J1LqJrVw3XNIBYObMFvPXBDkocyPpg4
eYw8hR4TlLGfPKUPVg2g4S2FJwjmsx3v7Qr1Nzk6ojryJC7AkrC5XkDGlQsAoaRNk2/l2kbx8Lfn
DVFQIiV7HsDOXumpVtypohn6f4/KzPttVGbe5Sg63v+4VkvU/LkArgrGavwJzyx7CNUwvx6UoP8x
l0APZJcc7Ny038V6/RNoRP6QqjAVRlDg/EsyoEub2AhWvVg5AsVHPF2frHM1qd3eaSyUsxo/eGsc
nLIQ2H+dZ/hWAXwDf+zCFc+W8KmvjPBJS8a1F7TKWXaN0UhpXy3DFYRJHnEAVtde2+Vg36J+aWmF
d65Mzz074gxyc7Agm5LubgNj4plH1IWWMuzWLyfp2hzpIXG9HCBXOC8MVWGxgXn4vEcxhOxGwmou
LosHVbG/U+EcX6G35xuHmu3WLsvp1e+KM0oWwyVBOv+/fwfOn8q+pkNWTDVN1QQ/QNnmH94X3eC7
QAHn8dtYk+lXUSVT8oVtjha0PeMRM1bg/E5r/jT60NvPsdo/kbZt7hK06peyKQ99+clGzuAiG3rE
98Z0HH8jm6GWW8cgth5lq/Pz/qmP/J/wD7u93iu4yValec1zTZOyhqutQCYi9XXNVaWuF25A9CFe
+x5nyCwWmnprICsrJb2Xi7DMY6WclDC35Lqr+LPpTR7cQqfcUPayjkZaPMnkvjyUSfYQ9HV5ki1A
6OM6RX8GHJ2oBsS1fYsvwIzAuGxNIDajsZJnmT26n5ApPEBVnd5kPzYL5r3X+i6kx/JjvzGovA3j
CNQA0mb+/1jJ4Y3xYSmnabaDvrVqe66J38I/RP0rvWmnxkbUY4I2nvt+Deu4O8XjBOkf59HxCEt5
PMqzIsHWDyTGif1cY93LYNHMBj/G+te4pKDbjh5UmLvSAxXVKkN2dAR/z8mz8Yl1lLeooaB9dbJx
n3QASagoAy7vE/2HM00oGKjWSScnCA83z8lwuRN1JV5I1Yx68QL0Sv4gNFY9Z952GfIVYa8n0V96
HrWrfMKKYhYLrdvBDqPm4IrDrQ8CBdy6EW4suPC1x9u9vRS9vcv9+qopa8QhmpGlae2QPDNeWts9
+LpXXhCLGy74lO95BCafS+fsOHNy4KMkB3kmD+5cT40gLCAZn2p3sq9GqW6to68Hn11smyk8fQIA
6G9vG225N7815cZa7rvfY2WXjLCVcu0DY9w1mJrsb4cZisQ+S7O7LGv1O8MIygoI7N8h17YT8hW1
/XlnxYN5nm2UDPKsOoIvNM+yq+Wtg3POeJQtnjG/+vtCjTZTrGKQ/t4nQ6jhvGmd0IInx1t/iw1c
ZYd2tHdGbrP9KqfgS2bkAv8bTftiyvIXrY6v/QX0ot0UxvGazFz4xSgaclG25p3NLLcfAZw826If
zzCqld7ob9G3QHZLn8IZ6xXUAqZ9Pw72EzJ40XNbbGTiyWyEwhl6qSJDhQ1h+N5IRRjgiltYEG2q
GILBfz8lDfVPWXbxmOTZ6GAf4OqsHBD2/nN3NBpDXnr5bHxDqKoBua66B3lQXMHzmOBL3vrMsAXW
iBrXr5g8TdUDvzzr/SoZ+6Ep4y0VZbsUKUhUS9unUIEXEwtsnzxMlrpEKw1hk/cuOwLyPFV6LpDX
5jUsNOxkY6uNu5R9xpBoKwtd9Y3qwUgtUeraSRXoylbUNcw5Krpj5X2CKVTfJS2oTNmM4f/uUf5t
F7LZucBSe9U8ylYSzsUnwdMRF8pDZvd3sK2dh8CLvsfopSITSdK5M0cIVGLJOon154c+VfQlf8bd
+hSLyvW11vbhOgSnpr016JiKK8GXLskSlBh6Za3pIa+UKfCPeDMDirYS9Ys6B9CvO/vHn6GJw9vH
FKFW1fcr5AWHrVuHDpWXPjy54lCppHNRlQIQm4Yn26oydSFHZXtwxxNrfXOnIK+ENJ6I8eC2n2oF
FVEjnPL1b9dVig4WzwUHUIVhejbm9m2Gs/k5tlmmmRnJMdmsy8HcOkmYr2Wz0dNobbiDv70Gp364
1NO+3stmoFSvjhV2Zzuotc8hzjquYf3VCakKYbb4BDAvOpa29irfYrKL2tye7U10dgoPA4rEvIA9
pc4p1+MaqOpFqZFLui3Ub6tyOapX5I0+LNcVXy12UCiROZ59nj5tN0EgiHDzEfyEGEkKqpFIxolD
kKGVI5tzkRQ87YAyvnfJMxkmI2RTHtTWQcjGx9+EqnuEnnDnombvGGC7o+jVLoppAcB8PuJt7n/2
pnPo9NGr6lv+fvbRXJBNHT7CCpJrtpPNos33EK38S1zHX/zG/ppok4PUiw+FNSyy5zZMgfX105vs
j0Q/jg3/2u+QU7+PMDFYyHLoCIkBfXmasiYqq6Fy4FY2vfV1aPDCbEGZRTWO0FKKDS8/laI3zdvB
e2/6Kio/VmVGWzkasPXFFUkM15UeH+do55eVcYy9GGXs0czXxmy4x5Fd2CIYhuoL+8Z5GYU2YD0y
k89l5/Njj6ovZqKY21hP200zq+WXSjePEW/2J0jr3vXyWYR9uDzrUAsR/SyVzDUSLLjpYG94gz+g
gxgjP+IY97KPlYB2bkB5ytaUO0DeMPzZoLOIoVD3HI0+2mDkoNgcUGxED0qp1700kBB9lq3FZx2B
5g4F19/Ccus1Gdj5YHSjeI/mdJlJ7iHn5OUI3OpGtLGMLnxSvcoXg5XAPvi9/T+MlGBbf1h0Ye+J
5YMHMF44vfzDqtbJlLzq8758K33gbWhT2KjwRmhxGpHG8XqOs4W1751SXeqhjUCEHLoGyKHrobbK
bTwImZcmxEIiy9NrIroUTZfv5lpuufzCLqGpNulabshs2BvX0bjPikePn6rEL0g8gzzrmu65Rhx+
d+u/QSGQS7gOyniJibiFeerwHM/NpUDwZc6T6DmJx7XTZ/OrjizCLsRTmgxHPb16wzyyGhrDU+IN
1zAF1/tjNir6Ui54WF2oG9/Somt9TPbdVkIfKhq34A/LqQ/N28y8p+BTi5LIbVJ97A+tEUNZQ9NN
1iWzCKy8kgwvZo3+khmn7cFTEu+gBGi+KgpSJI1Rn6KGBH8nE8R5gD8PvO5koZVtdQYjOz4NunrP
W3t6NRoru2ummnqBaMowHSjTodT6HPlKrDXJB2YIcFCMld/vYMqe+3JU769fZgMazZ2RsceVIfLQ
iuDQLp67oVDvb/23WDnn9UejWMV1vriYomUzh8gWzmlyIROtrUY0J9alwPbLg55Fb3NmTnvZ8gfN
ffCTV9mQ14SOr++M1msAy3DNv80z5on6P5ZYlkAN/pGA1gETemRlABlhl/uPXUuCTk/mI+H11kLt
uCcLHR5T0wuwcJ2yZcLmAyFMK29WsvPfhuVAW1pfmsYs93Kj2Xrnzg76i2wkdd2s8FgKt7KpjJ12
VP3xct3kJon6F9jk4NDXrnU3abAj/HFEeAD2WbCCcFishnqy76q4e4nY+sDlCQHwzLN3tsxBQxJi
Nl7c3IzvZZ8t0gXxpFCLw15DtubJxMLUn8E2DX3ZwEpD+h1Ghmc+uuEM/p+dcaaTeVATO1zL3TLS
FuEjheylXQTDk4yAaUABJ8fbRjYrx3bvB5HokU3NSM1FlURIq5hzfijNcdWyWjrZKBOd5qolq66F
6rAOOtjKodshYC+HGgVlc/xa7iYvmFFCD8K7YsKJKgAofEFatF/NJHcuQTL1iAJzFou+wnf1oyKX
7U6iebwjI0rpafhghTplE3GQQGfZz6bvQbbmSEVMKvagDiXOw6z0X+SjoymCedOXSgZjZgj2EFDt
HawdSEcIfkjIWqvnyS70ap9iJY90eUC47DFJnOYoW7cICXmTV73PISOiYMRrgV/84vZclA87XWvC
Y+v/+NAtm06vh0dSVbJxe2TK56Mc87sft4elPKvMY9+4eKaKl1WJiMIBy4QQK4gGMExsDUfEYADL
uOlIvg9HlVG14s9daPbQYjDJq7L2wUtN/6fdoqw42aAgtHJdgCD80bQIX4PA/xIkNrKA5LvvS50N
ta5g3zvpsXNEX8g5RrAFdrmWPGKkZ8yrUPTJgdx9skPWgL2qiA34GMTLvMc885aaG/N0U3j9kW/B
oxuE5vf3kzSIrz3x3ydiqNWcM6bOCYrFqXtUwgb7i6EmtdhZSs1WhE5PA8G5qlq/3OQDxKAIt2Ao
/0LpomtV+OcmiuqKmngbuTjg6SPUZM6pAtEBENvh9vxz+GtsWO9liBWK9ULfXFrMPdfIdQW7IUrS
T8S/ar7ZfesiG6EA9PgveOc1945aGuuqpoSAhcdCRhSdFq3auk6O6Os6J9tHvyKpHH2nuAUvXdgv
+5Kd674WB9m8HepK3Q5GGu5uXXA/h60x1dH8WauRfKK8syb5Fp50qpEPI5XsB0jlGNmPs7PtHRPW
PJSuHhkAG815MWyKwGgMY3YeAYXMKoankHoLoze8bYxQwr2GnMUhTVpt02k1Xx7TNGHv+85L5Vjf
x9nK/yrx/3I8YHyLOZjQ4q3Hb4kClkLvGn81kRRfuH1RP0GXWXi6bj+mjVs9FXEXrdUuQcBLDBpR
65x9xdvIQdmFCCcuIiQkd7KpYEWzx3qEDf6QIFE/DymKp0Z6nCEnr0qkjZpN1SDxHmUU/5Bqyfaq
aVMxlKeyUx5gLSICLQ4JHofFoswpNd5iZJPHrY2N4qjcJ36oO4vRrKP7MIpfx2L0zn6VeWf0wkjU
6pGyVJNyWsuBISnGO78OFEQYoAqhOsxjxR2nV12ncDI6LyWcoH0wls0yJ8VTZWY8f55zWGadpccX
eQiU586v/AeFpPOltVAzhfb7dhs3ahNhOliw6OlwDVZIX91ijFkoQOIbt+mEXOgQoO+Jc+XKwxT9
EA3YzeI2g/WWwFf+S0QZqNpmKM1Xg+3ZJSD/abDJeJat2Ap+a4kxVhqUnEVkoaEX9d4SY5NtJ39l
JHH3adHFDx2YuevvrUpJ+o9kQq/LdQk8zoVgiglgzy+z09RqymfLbZZ1PfeffKXpL6qW79K0UD6b
uTUeKiPVFoOIisvB2aJ+h0SgGE3jEMe8pgRdjDbEQk6tF2n6gBjjb5uDHsflbe3Hvz5BHBgZcurQ
cZvENQ6ICl66zJlT/meidN3bVPq0wW0u8kC57IRgirVu/eZsyQxc3VAPDiOkNT2x+Lt2ppNVbHud
ShqGYLzCbIW9mZ7kD6XR50BhleEchzvZc+u+hYaalT3IgTTTRhGqQlzb9iXciLuoUPU1OfJmAboU
uWDAZVrh/+VkbkSFoG2frdQDsq9182EsNW0vdMGE6JyurK5gnjS69+y5f1YDBz+2wP2t3xyN+FjM
xTcI8saFl89STY1fmZYCYXUvGsqLzLvEvvOK9YJ/zcvoJEGXfVcV93KwD1pvRdk53cpmZNjtFt8o
fSVns6d6und0BRkynLw2vVbEpDQ9SoV+bR1Uk8pKjbPdYvDb8Bu/vcdeS4JnmGDuXalnxkZFuf04
iQoXu+ltUyvRD8yjUM9K0u7JnwNl24XTdAcKqb+kM6ZbMiRG5haMmvqWDgr/I30IeE3P+v+RAzf/
ZTEprfdcXBRtnKM/IE2QBc8DzSvTtyhCBrqvugfNUJpL0qItWDYo44NTai+yr3QajYc+1oGyKQdm
xNk+XDVCmZsKr1WeLORM8xlNaA+JaThq7yeU1rNHQw30NdkoKsKO0SINLA5+ZuHgY6lfZ0Vp9jlM
OYwFHJT0VXGQIbJpQl37NXK7+Ldr5DzjVH/57/wmmo8fF9+45Km65oKDBhf9j79XU6tNOGTG8EXv
82yDPhdyfmI9oYmDPINfyGs9UtsLvN94J/tw5XKOQ2UxQB0AR2sFyrbs7JLIPWZ4wB6S3mELVARs
Rm3t/OGs11P92je+n/3/xw16vWmtYN7KOqUFIHgRmiTW5LZYNgMTFStZ1JRNhLQxwRJFzdvoLfh2
bVsI/vyfwbdm0NTcCBOrJW4gqNwVRXF2p+QuE4V8eSBfjy6uZxhbErDhUzp7eD45OA7ravWtTiZl
AUa5fYSnod+VCZvIEP40+wJEnuOxt3/gAtvwv/3DTjplkaVjfA/LrlkidIGM3Zjmr8HEI18JR20r
m2hEf1LQunjMdYpxoPNOhmegspkWzV2Iv9j62ozR+LYHfzoOcT99NvK/4mzOX+Ge5nvDdMU3m6lh
GkSrwlUbtCwZnUxlibJl/RxF6sh2gk8gJ1OzKNjIT3Btmt4nVLbyxw7BoEvTW6cswMvPsuJo1wGs
W9WjA/UzLf2HKBYY2aSKvvHj+BK5hfFkqLGxsyMt3CDRU7+5zjcFu8FvHy70O+3lf3z/DfPfbNkd
3YORoxqA1NyPGX5VrfLCicIGrB+lu27M9GWGi8y9OljBa5ShWVNTyHadGtiXybpV9gdx52xI7Wio
LOXhq6cWQiDfsk9AR6bnDOlIGZYXVr4PQg+ZUzEbD4Ju1cSoe9kuwsXt2Jb3szp8g/0c/8zKk2eZ
NUK/AF7wM3S/ZFlTLnWK8RcT0Stkmqvq0KY9Ukw4l25bdAYfikoLVjqybi9inr71o5/z/GseXWFF
aS8UREHgOIXQqvsi7k++MR/dICnYtGn0Va6J7oAedMdZea6HrjvJKNktm1NXzdBJ1a+yX3bJQXmY
enT/tdayl9c7yM5GTNloWPXh6Y5XjWj+djMXVRtyxc3+t76Mp8+hReXXGirn14eSt7LyTt3qqOVc
P+i1T8YoVl2seivtV7Lzw6euh56MMYCnbd4E1S5AxcFIRyffxKaG9IubUn0S685DXOr9HhFgjM9Q
KUOjVbQLtwiWbaBFaxeNRDzhbSRc4H4vB8+N7hwbHzanC53jbPpn2wxpia4uBSLXtKq1izwre1LH
wNwrZvbzFjFY6k/EoJw19CReT+JK3c6cXQtTZiHn8MREKTkjFFGto4ww0yq5q1hUsohiUPbBc1o3
uRI+XO+UeeiEThOOCSLCQ7kaAj5Q/Bo3Xej4sldv8ItDfNpZX2fAAfHRAMt1mxSpEX75kVlu5awQ
2P0TnpqwmamI4P/ZYklf+hN66Nf7tIFvHsY2e5Hhcp5x5u/YunD2ZdPnuXavaLz0ZFMeqgCSY2rj
BCP+SIEbKHd1yf+J/FSyz9Dz+xy385OMj0xMgQAfhqyi+cdNo/8myosHFwLCua5EEdCkniEOxjyS
mdYMb93aqA3DjWE1HjnIIIrRZnZQqlJEJlzXi7Uem+3W6zeT1aRfYVKlG1Qr4bIoevk5nf07NNvT
r2btNyu7LXSkFfrxovT9N63ysXXPB7Bo0C1PbuAha+HPbO7EQG6PP/vKUR4jv0ggbLTIMoob9Fa2
B030OhX9dHJSpds5vDvW8iap/6lAWOPL2I4p4kGDt20An72CgsM9pfbRsGziDXkw86K0+yGu5mrZ
jTEr5MKKdxrQtid8B/N7JPyo44yRWsElIumqBfmjHNXsCFunSAm2sokonXloivTtOlXNd7gCQnbC
70d90tUJG3Z9LtayCRNIPceRdXeNbYVnXoVcFPBG47uczSmxZvXMwVryEtbQyRjNS0YFUXysaw9V
/mVWhcn1o7pKm9+Tmcf2UYQYKSx4ZJ/me4PV2Bg1f39mRABWyMeGW/k5sIgyQU7nvz7zYLvntkMz
QQ6KrwPsPQv2iJgytar5PCPjLlvyLvJzm/qA/aKI+K/PLAPGRvnHZw6SWoVbUYTnNh83g5JY2672
dmUCYH+N04h9ryjAdxCg5nRKoRYtuxbKcuRYd4C0GHEVlKDSHLHma1tpKV7ElgvAbg64XFw4qG2+
8SP3BVnT8tdkat604UEOX3vZvqpI5JLuVrDgi3gBGLgxNhWpAfT/8RmO0yeAkelTlb24fJ8eZUDn
6KjMuEiiyCa6i/qFi2WgvCRLJxfNzgENDXFxA6SS/DUiKca0K3qE8sVtrkNhm6zsrsq2CHKkT2pg
tedJs7e3iKyaOv6ZyMnLCyh4eeTySDgtK2yxZJy8tA5GZwE2HLEoMXs+qsNhMuMvczV3O9eocC5W
3XhrtqN1ryZ5dgzGGqmNcYXM6s5FIuV5VvEIScNy+iuc0eR3GpR95++Dmumf3WJAhL328xN0MHcH
ttXZanobPI5+OInkV/bG0nifi4tIg2x5IuhfY8sAi9rO2UXeeZwK6z6OQUFAx96Wro3IMKY++zYO
/zIGvVqHmB7e9bZrHVnKBBuzRKNbwUJ2NSWVt1R9131WmnVlmg0I9kFDUkY9obSHVPmoPoQ4eYas
+apNGOnFD6ULvldqb78iO5QszWHyn5ogUMg2J+rZNeZf9w5yvbz/cN+oQ6zNt2YPl22ErbqIxIau
+R/uN1QRKj4Fqqcewg0bm43bpm5JdvsIrsHy0JwVSuPaV6XTFn6vN1+8Jketsp4QXUuK4jPO1/dV
JmbFwWkJQ7g7GmOvnfMosRbXKwVuLaymJ9/TynsHd5O1vCDLt3C/3DeEJNKN1g7NTkDQPs2e/SDH
wS1iC6VVwykkPXhyFBJ91wu94HHG9/wTP7sW7bsw2VR67b/59eZ6oeH2a72b2fuq3fw0hPXr9YPg
S4GlGX+4ZBr6o+5U2rIQHz0alPsi6vLPsxtOd7pLWjFru+4L6aOFDFCM2oX7opGZ8llOey60M3mr
xpI217r1EGAwfLB7RHflgILVkcdT86VjX7p1y3rahmgbvhQm//PinmVVVKs5dNNDEMwxFvA9BG/x
h2bJT6KIZd/FVtxu72u1cZ2yRjtaB8D8pZ3tYIvYXn1nD+70eS70nbwyQceXlWqWAXpQvHOexCgO
8kp6trL8uZoGTCDdKrsrgqS9shkkpcFqsdfFgCq7u9EctMB5UkZX34m3aa3E1qUUBzdlbYf4Hrkl
8frEqYgB93sIdfD6QsVUbMZZJTaW8iIZhSDf08Ry8ihb9th596MrkmJFoW9Z5mr3TtovHCTynoV0
5WOCRZ3m98HL6BT8cZLMXkR6FLzUtTZio0e5RY7aWZCuFOSUSNow2g/mz7R01ZNsiRn1wQ2eczFj
PyPJIIKsivvOWW1RIwGlgdwMqmgHKlHuobN6Vqd9ha3B4HRnXQzUvqtUq9+GET2846Fvg1/FnWah
JRnoMUv/+3QKyd228/gj0N4GM4jvkIPKlgheG6hTOiEeTrwjtxUoTGi/QbrVe5j5jVVkl7lWQ6Dx
6vlXcK4Arhi7DFV6cbGeI/mpV1W7A61Bu8mfAluNH9PISy+DZQV7K/T+6uxUxHZuttbbhq+ZvBHl
8O9d2aI7igjqOuoiMIuFHb+kgWKvM8UjKyaa1YDTqB8m5UE2R0O/i+DvXMzCFxBiCg5TnrwEIflx
o1SRqXHV5MW1cNvEy+DXaIxRJawmf8KEj9Fedb6aiP6e5aVKsJ4NdfxcI5rxAHDkWd4ny80KtR0+
VCbmh8rz7x9Kjma1dv1QCg7zLBYQHfcFRdMXPDeZ65PNfEDC3Wcnc83/yT43FNw3V1LlZGSg+DAr
RJBzZbu9T3QNknOiFIRtbJaJckWwnmaMnTIvfkKPbH4GBrYm2d1dZEsdCpZokfUoW7hf7GB0J9cW
MLmDERTDgxzzKUSmExansgVu8Am4aHFt+Ybx0o2OdpJjeZB900IrOjkoyj2rPnjjJjXRnxC3d9Ua
sVZU5dBhYlQTzi65h7Xm9SZdgUaslrp7OZrznifxbdYoKnOtb1s+v6nUuQdvoT7bVAjgTx9bu052
8O6KT7PtxOhmqGhdimaQqu3Rrf1XB5wf3+IqWQSTr17koNpyq8JovPu8UYpPY9IXmzzGXFeODr6B
Nt/EE+16bbtyEjdFMJJQqhfYrnsBC3dxl7Ab+rUB33MjR72G3CW42LQemlNqmAh6JZm2gkrcnKyq
QLECubTmFIcuuoEx/knXziqE6LWoGu0hzmBw60E+oXci5kCadpGRAoGbt6PoMm/zxM+fNG/ITlUU
nlRFw3S1Tmc2bJrh7OSoFTUthijkcbHNLp5kHwnsN4vi7EF2Rd7g38mNEAVeJsCaDhOvouHpy+wY
X9kbP5y7lWzKK3R0JZJevcgeLWStN1kppF5xgxCd5Ieun67hMmIYHb52pZXcyaYbtj3SpP1ldsa3
3O/bg+xuSeks+IL297IZNJWJOjiaIbIpD0Otf0LMPT3KO3lz2txRGMRgV3xQeVCt1YjrCl+U9AHJ
P3VtqDi/86SpNnmLBLS8sKe0cBn+uv5rGypyqwmI00ZOAJFdPydpvNUBvT3JcCuf86Wuzvqvj+8G
Jnsg6wV+AUY3Mz6+sMSXstYlq14JWDgAGO79rUueJUhkQxgYj7J17Rp6ZeGV47gNq+5XTa1JIgPk
0tQvx4ACcTk669QM0E8TsKFb5dBv3Isa5f4v0EXWQHQYx/xXnOF1wwaB627thWWE10WgHVEkbo9W
EmarZEzD7/5OMoVu46rZ/+e4vJ5XMyYAVlpssh6QWRUVJsVtE3MLUdS5NSUd+9aUaNdCBLc23ju6
IGTfRuW1TecWqxq0zQ49Pu/cGNrPKjSmV9sNw41S1zYaaizDWLUdpzr1Li2rUBnlx87zNGigwrDX
3ABl5Bpde+67qH1EJap6TI30c5gm02sZB+7GKWGCdbw6X0P+WGQOF6GjFgDGqKRUopKC6VJ2CNm2
IGtIGegWglUL8gNjWK3G/6PsvJbrRro0+0SIgDe3ODje0FOkbhBSSYJ3CY+n74Wkqqip+bt75gaB
zARwyGOAzL2/vb54mLYzBmWz73hgmaG+Hi3yetePvqZ0x6s9dQg0PBH3x3oS6lZHIbMfbNXlTQME
iPc7pPcVCA+H13iRo5kDBqV2oa6i/ttN0GM2tTJCLtR0QMNx5m010c33xrqZi2S+R1H4fdZFdpIt
2Y+BwO9TZZ/cqLYyoRhPHNJL2UAZM3XPM5KHZyvr8cdo4nY3rk1T0ZyjneIZJUcrMyULKUxK3xiU
XTXyUs9QtQfZCusYW6qZougUX+E/rkbGL4mE/SDTD0p27fUSidKasxjBWx29sFP/yFnYkVJiZDgS
EPonj4GbWid6nVR5cfs80Z4xD5BNufk80Sgt8u6rBdv6Skm4/H4leUJalOGh0l03v5XME8qRBJZi
Rs5BUUodatRo/197zPAprQhfF7UjekQkjSiFqT7aVIKPzWBdZKufFOsca8Y32ZIbnAjmTarC9TeK
EVOXwY0eB+Kp68nyMmHSKeuvOwmo+FmKzXrFLrasC4Ui8aMNH0/JywsZ5Fdd/kvprNuBGdvuVl3f
PrlJhThj0qFcZYuqiOKCpdSrbAl4RxdRucs+pwDmkkSx9rFBqf57z0q8ft9lzbs8Itea3/2yOef4
Z5p1eqXquQPIDYNrQVDv41Hm3MYm9+7UdaBYByozNH1XJQEcVyNJ60n7fUaaer+WWj8MGOoe8RPo
HuFPmw9mtg8XvX2Eo9o9OtzaqRgnjCIPkH3j1FBhZta/T2qp1H9wcC0Cpm1NGzvTk4vVleZNbkZc
im7Kkka7Qcz80etA7GKl4s/riAkEfTIIqcnj5Kgyts9DGfJpW9l0LT0brJDtnkcbFJKnQRjy5YBs
r6PYs/zlWtHwEMeUXJXeqD997kXKHAf12gcYGfhv5v05+nncVFkXEm3f41WySnB28kc+/punJfpj
U3sPsl8AJSBs1tYHRCTNe8wyqYC2/zr0THjI07HkXvs/Ty/rIaI828nuO528zUJt3hcWEi5TJPbE
2if3ZJ8clceNg4j/PQqo6Pe5FV46mN7G+l7Bjv2KNhPRWiym04wGQXZ99su9yu6iK4ZY7d6zsuXZ
zMOrUjfTj3UnQz4td+Lmd48j8Gnw0mhQnkI+CSjr8UkR2r2E4Cbyk5O7rbc0iIzmkQAJn6m9buSA
sYB69/4+w+U/vdl4wbKkwLDv4DpocvRqgi7vNtozH6WyH3OIxrKZt1Z3sQjb+LLZThnLNGYKkUj0
fmMo+m4cAanKQQ+wLTZAsw771dCe5YVF2hBYXZuxzYW9klh7SIT3WV8oj7co16tjfbrJKkdZ/Kgi
ARpMH0NV2F2m8UVN0+XcZkWNljc3vyh2SbQWle2hCxvji6jb99ky8vuI+OfzfzhJ0WY1wIPKvpZ9
oCDqzJgrURA4sKNgFy53RqwxeHDhQmBbu0LBFwsTKow6VxWFbBotKF358JXNrvOaDW7lzQMuOyZa
N0/ZSNGnqvYVqXergGgwD1807Vqa5vwmj4prkmcCc4I3z52JoK9HGYMij5In/6ejDMxDglKzAdtr
2fDFpLB6vULd9b9fVjb/9bIc1eZjtWuUUcMHU0fH8c8mNfYVMRUkYn93F5hoYg6IhYxAcnyRA5RJ
lDdA2f1FrQcgTAW/ZZ4zL0mX24dibqxdZqrW24CUMgdq/j11UFCBoHEvqePodxOgUh9OX/J9PRPL
1+wF4sfvMzXS1/JMeQAl47/PbPTC+Diz0tz4e5OTEsVMAHpw822VqVhh/AspH9GXerBfrBb3zGoY
E0TvSnYWyqRjZAWNg0gLuS1nALZCSZY8K6vm9z4GhtoRjA9Ka4xvsRnWJ80ifhc6KMPSlqKKSFoo
UytH7D75lYUoA5S6fVsSD/skCwJV1TsDNPPqnUl/ETSTSSwKuSZ2IrP7lQnnIZn75Bfo9kuWCv29
LLS1ksRK0LyE+sF1M/tQGRpJooRYoKWP07tpV1fP49mqKeF7zwOh1yzvFjZa9QyyNdzUc5YfcGSs
nlVSVQeeFsumNuP6eZxH9a5DbMdPtnqWR1iTe4iWOb+XXbbw2k3quvFRHr9EUPWaQssDOUoQH9Th
5DzIl5JdOLIHYPP6B9nqYsPzs0SNTvLaSSKUnV3hoi2bdgSIc4jqr/LYqSqwlUos1XcpeUBblRTP
hK5uQ15WX40EuZlJEe9JuG7zqi3lrm216uscwjbjW8yXoi7Vt1r9Lg9XNDfZTy4Te9l0tZ1TdeN7
ZWCSBVASgcp60XnIg85Miy+lKPRjpcfNVl50UKxTxY+RMtTO26aGeaxFlT1mFS73iYmNa+uAON9U
Q8ijsOFZTTT5se6q/C6eYSxXeGBtqKPpDzhEwXaX7f/Hkz8utb7af7yAFmF1BAz+SMCDkGiH460+
eC+pVrbXXqtxoVr7SySBQR1Bc5ZNUWKF/M9hnZv/eRhWbcYRiI24Yh3JfMMnifgDayzPbx2tv/Td
Yn5BgU9koE1eVdWL72wbb9JlvYkyPxj2XlpCOFib9urDkxEouMhmaLwMkd29xqjablMRAX1bLzbY
FojyPsjqFMOYYu7/alsRqHpJcILp/zmFB/vVNJx05RSqj7XtAOzMOuUcelRZCWJyOyOpFQSdGv5r
fZZ+tQZSwfL8JXP9fkzEj7pE/Ic76fgyGSLZ1qEHfqCe+6OSJKiIwra7K2alD+osDl9JEP0s0iH+
FakHSzf4OxpNf3Fzd3pz1t+egrHe6lWo7Q3T7k9dvMRX+MXWFq/N6FldbxSkMTFLtVv8T4iJmZE3
HDJDDQ8zxt9B1+rGCtd1D3VDEEI2IaPbB8gS6UdT0UPjoHstJmDrwWPEr7QolTxQq9R8wYOebLlR
ljxfaXY4DtG0q4+DHdLVh8ZOm49RW0TdATgp7+l6cFw5zPOw2/0YrW2yJ8A6+49zjXAqDqGJeEpe
ubC67NC7Kjrv9c/wvDo5RJoyf4zmaw10NGjqx+iSp+GeFDsKsPWFhEMiJGkM42OU+nBrD2XL+mjG
iWrs1c62P5o827T90rfux7nlNC573QJGL19XG/QJdicmy/ncHlu37g5IsF60boLR2gxFe5UbPt7f
e6kBIW6ZLv8+Qh4Wx8DNSOTle9ls61bd4OOUB9UUeneFqSMoXnD6GerwjooLxFoxyc1dE8XLR6c8
Tm6iKv3uJBaA7PVUeQZmVYR+i3GXrud/HprmxKJQL7J8WY/93HS6+qyX+XiSp8v+dkmUsxuDqKKO
H4HTekKYll6AuyJE1fXCWsHNB4FPdSuwRD9/vlhYdcm5Uar7jAX5Hy8zZjxUUe2nW3ns54s5enZE
illfPvv7SClOdqi8ylf+vHZS6u6GwJj2cQ3nKXS0mph21n9slMTsL7EXQ9mtoST83Z3nsdX5sq3X
6ueuRSqt4sELQEMpAhVZyOVjVx7a1bmCh0mLvfw68j9crssTSvYiUgvrS87r0XbUsyqSbXNW3E1U
ejBbUgyIzWyhjkjzjgDhB6L9NG0rc1g3xdWVAhKcJyh2lP0aXNpjI1SmseO8vGktoHG7dftrXPfm
S0E0QPZnhTdhAUu9/sfFYVeTI0lwtSU+gb8MqQC5qbvUu4h1I5tdh2pPDcH2yL6xaUhSk+On2hyY
KJGpv7X2Wd4GvWdgzcqkkNjYOmCHzrAl8MVzRQrwpfZejmiUtsujPzX5n5fyQu33afKEj3NFhKNH
ZU45c6MWgyhduSBpwG2xgM3DZjaT8jquG7kn+xISRkHkqEAG/s+BmEfyH6el+HrOal2d/tUvLyJP
JU0e7gTT5Y9X/E8vJs/VhIdOVF0jc4R+cwRmO3Ut3pdcpE9y0gdOKbdd72hH6lZIFNPnMaMRqRvV
U8a93jqpb1GI86TomLQ7dZHvxxiroSTMHgxKqP5asCDia9H9eYQXd//LEaGCj9m8dDA/PUxkvL4j
eNVF5UVXHaCsqXn87HLy1Ebh+88hn2cIPeuxt2yu7noR2f9xsDOrTjAUjYr/c99hJsQTGvElsUZi
Jx7pPuEcKjBQfjNb3f1HZ11Sba9Twin7qnWgFRT/ssZWA3mZjwENj0yKZprtJ0drUmYcD7GV2Hz2
fQC4ZPvflK5/k73+GJfHty3E1H9d7t8Xku3/mekl4V8S8cWvjge7PMUtm2kz7EBDIeIh44I9ZTQD
hpg1bMB4K9VzkwIrN2KacqQPWx3/J9D4vsWnvJOdtrDxSwtnIw0yga+JMbaPDbpUH5ybc3S9jHDJ
KLIH3X2TY7Kn8cIUdINXbj77bCsx/aTMV/GMJR5jtAKP1aM8XG6QXDNtV12sT9fXkH1mjDdXhnXi
Qa/c8aAVKhqYoqDqAe+Oa0vs4xD385cmrLDDtCB1jr4ckcdQZd5tWm0wAm09Wg44lKDsqsGYSUrn
Oo6W2dA+h0VabK1GpWLAjZ6gQE/vWpGxTLOKjjx0I3ZTTnnhXLbzaW4yGxteI7oHmCkAmZnaa8bS
2R+p8fthpOBbPGuM/Bx8qjMZHpolU/OzPOmflZAk3mCI/DY6Kt5NeZYelXXepVZNtTWmeXquW5gw
iY0IU3Oz48eVoA8SXAm7H7h+cE8oylu4FEFldPXZsHTyuM6c12SH/m7LPblpk7Y6mK1xM5soutr/
bAitRVdqKJRLkbj6XnXbdzn42f+vY5epiVdt23+8xuepMZZ+p67Qt/Lan/1y77Nvqd0EV+Gnz57P
Qz/75B+TLVddcSmsW/9YeRQlf8m+sTFinFa7OTf2Kl9xImM3uUW7BZRXBUvx4Dmd9YR7l/tcl/p9
7czZnUoi9bntNRx9nS4/D2Ph4fvctwFxF4f3gFGzHVejcnctRaLpYb13pF4u38grpYPQrl4cf5OD
FlVkjyE/F+bcF5FZ9bGYcS2C5L9uw6SgqiYb0DLIttwt+BKdULR2Z2uavJcidL7yoxzhvtPSe+2p
KNXx7qMVmwS23On+o2U7hwInvwfZ8jIiJHZuPpaG80XVq2WLu+5yJzeUB4OQD/EWkc2yMX8PCBSV
II9dd4tQssf9SY5oAqdL2IOHzys0WYr0LIr3JeDHy2d/P9beFs9a4DRjUwboD81tBxPnvkN0c29W
Do4EpoMdKMbN9826MYiKXIuCRFXIaoRZKX29Ee0NsQB2X1vy2DTBxE3YSXaw+3S47/vAThX8YLC6
DQoiW9/TgLWz/V30XR+oWQHKU6md2zyQVpMDjcWdyWjV9wEHThLI3U+voI5tbrvqVIQDRg5/7KYW
ElzSuu2ySSMd6rhm11sWKOFxRUZ01FLc25aonyEgVWTMSlA+pVk/F0xw9qK1u0COFs5kXcVYvBKM
zrG8pvbO7ZMWVD4p1zGJ8U92RmhFeNXvqwHiro8LoHpqgfZ9bLJy/LP5XVlsrMU1JToTFYrOci9c
qviPphz4V1++nlG7ZVr58hRtwS0IoMpBkIea4piMx1zAiotVgV9Qkj5olhj8uGmb7+1gP3uTajxn
/WTClzLDXY798heo54QFavG9WQpMjYe5u8EXMa4T2c4NtW3l3ZTEarunZnXelqi87u1xDI9aC+jZ
bPXwXl83rJqa24gBZZMS7t+igWWS3o541jEoD+MR/ZPwdXqS15AbaL2IwKMdaSp0abG5vIoFa1HT
mL8adT1uexLpx8npU4ziUISHK/4DL9rkVjUxPultaBOJoPk5EK/NwsRuTDNmpBf/nKHAF7kqCDed
pgTkUbbOmxGFI6se4WDNUddfxv67vXZD1bWP/RocJEvQ+CiYo4OmFsrF7UblUoPoubQor7djBK9E
Dsg+OWppLHOpsOMY5LDNxoNcolAad+d1KMRdx0y+q3P+2DYNgFukXYd2ATCeN6XyBnl1Iw+ANpMF
fZOZF3lmWCLVwecw/q6o5WOhqeR3P7Q2Xoefawvb/C61Lf2OiOS4iwoFI6F/+uSeSONms4YzdrM3
D9k2Y2U0zJPLF5Nz5cYSuX7zqmfZwE7Xsf0C0d9xqpwfjpj7bMu8O9+anVsEn2c16/mRUQ9+O4fO
Xg7IPyVE++CTgU5w/QMHBUQFtWYbv851l+EcCXSShD4BZ7HMe6dpna08zA1JEeAlwHN3Hf3/Pgv4
bfPS962vGPpwjxPMcE81wnAPgufokUm6fPb3SUmieFlcloMcJgeyXAU3SWmqPEn28//Oh7kb1xCX
Y2DGRbghHF37i2qpbwUuhb9Sbw+SzPmpRC3m3ppbvzqtYgeDh77OiOLu2JbucECZZdxZNXbb8mze
0TfUw7+MqP9JR3SFZJeOvrvuOk0RX2NL4FUW5hm2MPR9DnTDdIevhbpSAxEDt+5VYn8k04cal32k
UhUkW7J/7ZJHeUsc7j8Sv3qJ66eEdGBlGT4oxSMi4fhJbiifUYIUOO9ONpGLEhEIm3nfpNQoUs1+
abVuvrOWYnjuybpvXJSARzmYYNGzW2LIOnJUdfLpXJTGmrTgVFH08eOMjksOyi4qLZDamvOdbFkh
MYawvYQsb0oMh0YMfVc2wYCgNIDLTyxibX5SCaD18ZbJ9rQe0zbU2y+hWfqq405HAenqyXUhR+qK
7u6Y8i5Pigq2y/Wml3ltyS5V11/Lpsqv8viWr+weSA9PnfUIFxnRwxCbBPC5mEcxhdADlGIY3E56
crNB5YzFxN2nzh9m1Wb2aCZX8lJqwB80PiwWDh/AT7lvPkxiqBFX6gAVixlcojK8oah+i0DI32cn
m5vNgwNRKJ9nsq154exNous7F+eonVnliAQwv3VsG6db0pMH0rFHxRHJgxdyc8eeYPzqEujG5nQG
0WQaQcVS9ib3FAu5UVPr2k63+VhT4HIbYVA/nJPWJ/7EU5pQLJEzHsmjGlabsQ3NwK10orjZqiQ/
ONPD7K0zIg8IXMTr+yVS3ZOhi2Xzoifh2U3T/MTvn+pQkf21Asoea9WIjmA0370h+hankbcPE82D
xq8Q22I5zFMy4Vu0vFjJnO/tVfDgttMxFTX/q2cHbnJD3m7hz1fH95R4ebu4v9cpL6aQW3vuDe0r
biOur6IIC8w+JNpJkaXAHGajzgh/8B7aDCO/HqIEZRwsXZtiM9Kr956nYuRCntDXF3D+qGu6LaJn
RznVYLsCMh1YQPU8l9U8PU/IFv246q494Xg8DZIfmVVqCAaNbhtVWrODbVr4o4nAFGbURq8ThE7J
u2b3yzfsQPehlRzbxbozaqGePQjmPg+nYeslAqfWZP4V9t9EWSQb1r4/00njvWjfS+xfUq/8MhSI
SfS63xlUHeuo1fxR1BWW6l+iMttYVMb7rLGvoorNb5SS2XW2M3hnSk+Ql3HanyrThMAyX6kGaE5I
jlmdiET1TcrRdqqijBsdW2sEVtZXPdEXBN/MKb2kgqc+zO+wrbZ1yQN2Lob22NTZLbFRVi8ReTsr
a3diqijlDIdvyliWz334q/EyAomifVGIjjJPWG41rJENhWsw7Kach8fiBKqm39Bj8p8sTXqA5Tsj
kRx/5mkkbtpsjMGQP/fDoL0YzmlAQblRwvhZoy4kqEBrgSi114ineaxEeTOX6VRBNH1csuI2wp/e
apTI4FTLh0Gid9jjjSJOSXT0mm7r6LV5DCthUPkyPsAjEEw+u2af4G/uD0N/j/QjMMU8okI2T1rl
Kr4KbxGlXf/kLBUJy7laAuAf4hSn41H0aHNVIPXAijep0quHcaTGrDJLhK/ousLKI9ufOC9RRdl7
iuPjqRisntu5fXOdpXl0zG3cN/a+66lPLhMVkMyEfaNrH5aFOgYTLgvshFI7sSx3NyOFieiDoVZT
sWY23YyKQz2luA6cmEUk+raZGwjumT0JOK3sNtS95f4fY4uu0lFW9rBHrXmsagJdqCM5VF5Fk8Mf
F4gwEk1BRBbTMu4p9ihPozAFbl5QTiaQ1afYS/Sd1at3ql43J4TkC7+wxBV3OevjoAVpt+/1+ScP
MZsymcXD1XxKNwozA5+nX3Sy9V2mlNEmrJ2tG+fuj8dy6t9TlwXc7DSJX+rfQQQ+YVnl6+T0jpEB
NMFJh7/qlo8n9pb72rSTk1pjpEAGHkrLBtmsdydy/F06d4f6NX4uk6XZ5j1CZNH/LDBq9xHqOjDD
6nq7KIl7N4jwWCzumvP343BOzprRv5QWBMS0rt+7Mgd2EeKumRYamodwuKp2PJDCJ1GttdVTmwxf
I2F2O6zF7X1mk1Cpx34XDqLc8Pdm56KY9jgNR0FRF56vF9ZwbSreLC2Pn4uRvL7esHQJ432WFruF
gPLBjttLUVRih43aywi9Kk7D4rS4JNfyyMOBW892XRVeRC2esHNvt6o23Neh9pZg/LwPW3FWWW9s
+mUYtlQuWidFBz4Ra5l5zGN1DETX/Iq1qvJN0Hmq+KVj1APkIZ02TZsHXhg9dKWhHdLiJKLeCkTj
V077pObxa2OqCZTSiaWvW9wSx8azDfdbH/tR7yS84khJfB5kbvbWCQ8gSebOG6e91LhkufZs+7FX
6r5T1O6uIt1z65EsiqjtbiU1zeelqHfhxByKuhvV9xQIWcT0MQwfrDcD12rcufXkLla9w5hvOiL0
p0qZf2K2qGPC9m6NxWNmGeMRrgIi/Jh0MQ/naTNbyPkqPChwxdbwgCn5+jtrRXpeNOd07LgHu5O5
s0Nb93tlGgNAC695Xk9oV0GXz64XpPWQ+2NGcWo8pme5GWIrPZMdPWNGS90R5YTIeIcnN6PAgsgS
FE7F7zvxKzWsV2uc/xJ6Rw4sMS+Isc81VYjAWsFL2hCwjVB8aUENQ3jNn92kt25wkELsEnJxqKO2
uC9mdHgQRR5iCr/Nvsi3BZO6QKcwKwAZhW2XNqKlLfAt09pi2+groqZys4Mo3OiSxmTZ2tFIzotX
WMeQmRosj0w7paNBhWZSLucqzTCdndIZRwzb2GNwOF+HpIiYzFLWijym2Q3jqCOpbrVtnUIRKroo
2UbYVfWU9ZixTTJ17i2Mf5kSl41RHhKoENAXcm/TZSp5cxP1uRXH1rNteONmxGvupW0Pg2Inm7JM
3ZeOpP1GOFb/KtJE8aEqxl+MebD8FEX9l6Vh5aQ1Q/WmNOREvaybjrVlWgE1rq3fcbt8mywqfRLq
Wt4oK+4QJ6N9QKcKT7OHTc0DrPc7SrXeJrvvYSbE6luVWD0sBgSckVWsvujL+EY8nQVb1gxvmhfC
BkIl9eZZLbHFxRVvUcUtYgrz5o0SssnXBlPcR4pxSmZmSNgUegQknDCQzTRe9FupUEU0JW9Ll62g
G2xfojnqdo058ZA1zVNisyYOI3O4dV0y3lr+1/Pkih2CM9bKPICC2isotcwd68pcm4iSd68sQnnu
Mt6y0dwM+F/7dZhmG/yfR79WtGzbR8YaBe0RacYC2W/U8g2ZTG1jIxnfqarS7nC1+uYOOSnmFrBu
owJnVvF1HtKoA0he25uGECkoHyO/a6zR8ec4M7YZIWDfwFhArzLvAWbOuFvq25A186Fv0/C28L9A
27mgWXzJkzC+J5AKgItFBNMNRb3Tol7ws1/ubXPmgV0J4Chqi7ouXifVIStZdUj7DcUM3c5wrU3U
4yVgqkZ2Z499dfQWzT1pyWIEY718rfpq14lq2TftyIyi9l4RBwe9GFMKX/j9hwuK37lxY/4VG22I
O1I0globynSYJZEf5gRacbWcueVTjJWmlAzFISUr+Dfewy256eutO8oJXNlFL1bIb6DUwuLBHVP4
QEBgU/ahtem9wvHVoiIRyeOhw1vncaw9gupWsWt7o/bHiqBG5UVukFWR7bdklrdtUtsBJm/DCbah
fU1j8A91tqBbaAmXaSY31JIpNNjQFGfqBpGucZmVztoOFq4l1HY0ONQ4Fn/ZnTJMzUGbs1ustOG5
46fqO1H9l+ngIW6RZTwMqnFJkpQQ8uxoW9xJq30VxfnGTF9aW2vuo3nSfSJqX7l7k2Ee4/kEvnKY
B8yE2ki5Az3Q3yZ7UvySdP0VbAVQVFw3e0/1TklHPV9FmCfrxD3RbsQNPcKfSnjmobTqcO9oGhwG
bIH8mvJ3VctulDfu+EpMt64l25ihSjxFoVtuisK95iqzwEjJ/cFVYf614daw59nXOuXUedVLHNvO
peyUn2Lig5oszbiadVNu2zn70RrodwSuC0HW31e9SC/5ME6+ks7gi7zxruO571B6DizRLk6Faobb
GR/GIB6olO7D8FSOdQG1S/lpTuZ4httv7Kc62ST9ZG3amO9JX4PJA7tFCahBYHSeqqM7DyNFOlVz
gUh3UwVLKgOpiAEiSldSWH5UF27jwj6LyZtOeBAKXxNDu6fIdptMMEDdJl4OhZW3SCvr566tHhTA
mRu3J+3otO27Fuf6xhCayS8s58fnQZzuJ6rkoOy6UXOz15hoDyppO676JUrnZ2Azw6b2kvhEjZJK
9mr52rYGWjmmBQE/Cuw5Zu7KyzTFgd1773lYmn7nDMQ6ut045eI8tTZM1266TYgMS26wu9yNXh0w
ydvJ0+tNChBzmSKbxfDAG4Qb587GXnIbO/lrVWAt3xAy2+YCRXmeoCaslOi2FHp9Kadk2bYhj6jC
horlhF6+U9LB2XRFCh0vTPbE4PJTtpRHW9XtM3N8zGmt7mCCsjM0TdnX/JD8cL7PEXCMRRo/tKxn
I4tEM4YTPPOpK+malhWrChzS0VnZ1UaES3pta0GKwMaP3Y1jpXcY3VpMb1rAoSgkA8vJHhLc6LFq
EdvO60CjmYW6wwTUOiyO6lHx22CZguWsrw9ZsQM9tV16u9olZJ79SOGdC2d12zqu8ClXzndYQnAn
CeNo26Xdu7byBZu+HZ+0grAQfFFKKfXYVz0v3HSGTewpTKcg18UTH5W7Yv6+Ef7MsUSog2g2AidH
IxMRlEOt74jtmIs0mHTMHw3QZa8J8RnqXDcK2kBE7R0O5Uwpdo0F0bSBBIE6vOoem5wSLoNEoEfO
X0wo6PPJnH2VmbTZa/l6//kOZmE8x2n+oITNshlULcT63Hi3TfLwy1CfUtzpj1DiTd9UkHNVZDNq
5+ywyqT09IyjeaAthMObRlO574WUzoXolLL21MExhRiW+0j3G5/SKHWvwq07DY0lPjbWggrCrIoh
gCHwEHrZgvW6MW0w4i2YyCqs1KciRQjgNUctHfvTNMbDSe59biLb7E84XhKx6fllTg7hdvTt+7nM
3T0fbn0ycrU+2cS7dt2CE+2ULae44cGQFizaPOqSNvJqbkcyoM+nfUOC0XS9M9EL1yfUf4s1T5yy
pnwVbkEApTRHcVgSXI54UH/V3Xw+ARuZT6PRl9sBtxq/srUCiLBV+rwJ5nFQ8oHwwn6al/LEU6Rk
ETSFW6uvXu0EVUCH9yTXJ9TSWvCbzWqjJBU2NLMbnuSG6Svz0CS7WYTdd6GiitPSY6yTj9ZecDs8
Cah+sBaYlvqNqJ4xKfyr7cr+472Se/JtShZLY6YSLq5P4DHeh4DuWNGyzpB77tqcWHHweQeiLif+
aDb2FI4nO3qhqKnmRrfVcLhndUFW1nNS0DZRqW1atcmOXbeQcF8C3MQfNMVLt+XEP0byzdLqlQTB
DL5tw3DDTWr9AxqAcu0tU7hdxCnj2RxCtlJDUNx5cxjbZqXZhq4P1mbsqEtUmKwhg52Mk/wLgHmQ
F3aWF9J29YkHw0rVWXdB2dcsf0MD70ZElKBCKP9+rkqPpdVoEq9pXe2E0EE/xdSYb2qHOrbmu7vk
34m7uLyz4cQ3V7dcVse0S33w8R+MgebwWdX6VJ3EupFNuTGBefA1/++Gwxqn28+jsY1rdzOWyy5K
aK0eN81gv7M46QE05rq9tRUTwEiZHfBm9UjqcEBUd6cFiqGPi60vPIE+M3YaJHdsBhR/u/lHHMKL
AnCoKd0FS6/kmCtF4tt3fQ2Vvk+GhzKsLxn3gVNZGPkmr4tvc4GdgwJrzAfMqJwW/a4tPFxFFsXd
OpmA6GfHpBOidHkE/1dy714KnFCjB4esWFg8Jc7wIlTX2A9rmEC1rOI0RZ4/CaGfZ20JKOH3Ruep
F/yGvcFFL1lUz54sg3QIIUYUUg7jUansjJ8O/NR4ToDSOErLrIk4owe8oRnyE8xu9YCVDNMqirHO
vDVHWDCK5S9knX1lQqTlGrqfeZH5hNleWdfZyauWH3zYzmZGtHo0R2hVrp52QUKKTB877zbGi7En
qFxTNbZJWUIElmirO7WgqHFgGbWJc7jafR5Vd1ZKxrmq8GTsyz2F9gsMTURoQ5WEvjHF2kZtSR0v
2Ruqf3EOS0iyIWyNoFWW5pIBzjA0iH01t9mdMwn3mHfUbngKK+XFWrq/pizeO0u3HxDLPDlOXO35
CZSHkDj6a1ViH1+myrd+hWb+F1/ntSQprrXtKyICb07TZ5Z33TN9QkybwXvP1X8Pi9mbjvpn/ycK
JASVhRHSWq8xXa0HMRqmj4rKuqfx+mOZRuFfAV66RJL2hTOaf/Zohdp+5PzKQuJpfBf0XLGfUp/p
Sx7E1a5Wp0tlNvZ3IvMusQDGKEdtuwvBkldSg3BcugqiFdGSQxE0yVVXyGk6mTlfOt+bzzOpgwMo
TeMwK21zZPp4KMohPqvVEu9AALTJibS2YWc/AvRHGDPsX3F1eDHiIvrTx6cZJjjJBP0tKdViIa8g
iGnY82szqH+2jfZHPrTVnd9DmCTbTx6myKA8xx46QEN+CBKYv2GcZJBbk4lB6thOWXpXZSUqmUv0
bgLqOxh1dfH6WvlQp/gYegYhVRh7B79Lj+iwBh8gBb+HrTs/mDWGk4aK3eHUI9frdhnIRquITmk9
un/WxK9rzwVb3/jTHYHPAFVk5JR6MsgXYyJCnbOgarzB2DuJoz2xAjCudRk15wbu2VtktrDeyYT/
qtWLaXnxz3rigSHEYrx4RVqimJKZFw/LnxcDh/N9q4T5j7T8haxARI40KndzbXtvoI3x4YscCMPV
nDOhTuYnQgw/J729zlPYvg1N6750CFtEOXjmqeezkEY1w5Hkv1N+7E1y3gm5tHS31dfd0lMapS6F
dN+O3tr+9RSy2559Ged9PVOuuFM4sD8ivirrZjFoTKKXumzJ96aPVDpJ/bfNbf/WXdqk+NQm55G2
SWvzg6GW4461XZrugASXfFSXTdVhCkM49T+tRm8yIVj2pwqQ3aO+7Jf6euhahhNpQMVSTkESVjcp
yuUzO5jYSu6kbjbTf+pK6DGL7PFUn/Tg1dJUXgc3M/aAiIJXaSszm9E9NoeztEmhwk1Xo8G/X5sy
O3kOGMa2g9rB866mDsxnOyhv5pr8Dgv+39piBaVdrVevWxsrTmy1bOOpMFPtGLllcLbKAE1rpbIe
1dJUH33MYPn0je1ftat9yQAiv+mqMt5mP8yOdh7aL8U0s3wKph0K48WfEYiLc2yUyYXECKxl2IkD
UnOa7vWHvk6Jpfj5g130zT26z2eXb+xdbY9MkeYkvcIcOycs+e/y2mnOiLt85HXqLN4e6lFh2cWw
EtgPQzvGzPDVh2Rsb4ihZHfewNyzYnFzAUU1o6yHVOakZOjHFfNfoWMEey6090ZA/yFva/VP9Nby
QzjY+VGdNZRYw44lZlfu7SIZsUKt8rNZF2R6VASZNB2iHFPvQ9L36kflDABG22RhUxBJSjMLPLwZ
GH/E5U+j6RpWygAau8D6Mg9mecjgzr2mESIF5Vh8J5aPhdDSVAd69+ih1i81KSAKB6cG6vdB+ktb
2+kfntXX91Lro2ImwzQ+tO3kgVNrw0ORJcNrHvo5NNhoOCo4S7xKW1Qw2QUc9Sg1r6uqu6jKfiFD
80+HebQc5DB6MCjLOaTI9L+jwQpf5DReOUdXFRPg3dah78plel+nV2mreG/vW8V/9PB9LSZcImDv
PmtzhlU2ioonxw2W8ATDtrShT/yS5WRQpckq+hlt4eKHjOvSFA3ztFdLTT9LNZ6a4hXV2n/OkCcn
RQeoJJhXAbkCB32Oy9i5xA3jK5It/wHdrl0aTG9Mzf+6tX/uR4gfDwXV0E9yvq1jr0VvI9k4VjZ4
q6HgVDwgGWhejXHRz6nwCZU2KfpCLR7apQhiBaNWfZpPn3ZsnbVkdpBsVZ+3JtnC97142NrcOPul
ejWznzrydm7dIEGrkzIOx+ifra3NVlpABLV3kx4KGaa1Wx5U6UXRAcO0uo90fmn6i3pL+xEQCDr6
zBlOUtVCxM9Zk8C7dqwGa0F/AfksscKlczSE2SUOkRGW6hB25XWMwJkg1cTaK7Q/DC8F34Yd71o1
Sapf9Abkfjt09seY18MF+77qIJ3Rj08ubV1Oh8CEK9+3tnPzayYldkJ0TlW0EJG01H53+pwlmBd+
kZqVaahckSeQWuT69jtea6gktdmLNBVdwGwiK+d7qYKYMvfJaP1ZofNw0EeckawIUyKli5Sj5Xnu
u8bU6KLmTOqkWiD1gv4akxzpbDBcPMNguJOdPoiO9686j3W/HyaD96osn9XlpEnLdLf1vPxeOlYI
uu79qfN4sex0J20DX55jiJ7+yWN970VlD4mGT9woHzb5Nrm64xPuXJZXbQ9dZG/Y+nxx0uaEP04K
9jOIzjlqIe/B8FKWdXbylCo5pcOieznYbwQJLJK/WncsQGV9KElPdCpVv+Lkwtd9yrMPSxsn5vmM
cp5jp8zFDedujqA7O0u1V3Di6Dz/C7K76QcQYfxKOvMstaoc6nfHuDI6Rkd7rs4OqCCEinUP+lai
XcbcDz+akUhWWpGSgkajXzQkdfchOYElyufse5Auxyg1uxNhrCU25jKdRzOwM3K0V7Pg4ukHe2Gh
2mpfv0ihpxfDVJ6MvP7a6UqEMn81PfGjkeEoRuLVKWsXxYAWGZM83gd2CdVQR0MQ1azirzbvn32/
Ut/jAKVJEDe72vT8t4y4VlIxV1eViuszaaCLlkK2wmWOYRfmQ5AH6dqkjX50U4z+NW7SH6XtGpfG
MKCKW+jDTUxx77Iq+4O5d/PDNcPHfsy0XzX6DYnXWCyWnppp3jEhz8lhty1wCQtXPR31qWDBXyPd
ugtczfow4+YaAeT9oWUIwynPqWdZr7pd3NWamp8KjThtrsT5EQBLSdI7+sqkDxMahGn3YeuFOx9m
17OJRjyBADv6UYd/qcFsn71GW9D5uYvCPDHCHMc9DGtdgrYqyFh8C7B/HPL3oYsXdmEa3qSKB+QD
qRftHua9/ex3E3mobqjgahjjc1SbC78sbk6gguNLU6ERYin5xeiTfB+ndn0h6FcfzYVWzsrceGXq
z5+fyUGSoDgAgjrGCol+klpYhOttRPDG3pn6y6C0r8HMCGQw1J4CXy9Qws1BfeGx8KE7bfOE3v+L
xWrto59d7aVt9JPsQ1zUu+uw092N9s+OwRk7Osd7w8JqZ9u69dFbxvQ2o+ov+0aE4Ig1q3upqegt
vlY9kfvlONw059dcz49SQwe+fG285BT6pYW7XaW8EN8/y77Os9QXByfDtVaa1Us7zFdTTVRkLfRL
UqXzY7YUrTrg0NnqhGuolV3Tn3pXsdEy0u3HUdcc1rxTtiOig2aANGI5Yz/GFt+YacruMh27CnXQ
2OtP7Xw0IwxQ17rskoIEptkU/aNU1lNlVYOIe1MQRs2G8DL0yGIzGBf4DFh1CGEI5TCpFssfIAlg
c/QCeyZrAZyI6tjq9J5ddb6iGf6+VmWPVpf9LbKSxyzt/zCLuLhmRLwe+776p0AB0zmWiV3tP+0Y
VG980PkpW9/WcDQDRWWt2gEgR1pkOUvUEgwa9RjBAIwjn4zEHU9hD5lSS9XgiTcJkoDdz9N9BLxK
2qSfO5XBk1TdynyGcUeUYTl+a5+rBvmi2lbQZQxqpnK+dggnP4RxSpHHbQ7AGIrlkJYkkZe2yGT0
RAgoAM5ht++ZlX+UfhU+Ss3zJn+BVuYsdtk5tLFyVgY7ZiGdd++qnesPdul8BTHSAnqhB9YRgDxN
XGOohDU5pqxO5nupai1QDsh4KVY47C2nPL76gwdyeKki45k9zUO0/mFpsq1pH9VpgJMOHaxsIMQ6
oIki1WjADco2l0C0/C3bKm9wMWwsaeic6o71XEPBlZr8vjbQL6md1c/y27MF5zVasYKjDf2rBVg0
6didSLUM1ZlHM18MbpbfZmfIIMUIQS01OVvk989pSYiXxDKpNUvL1b1SNfXNJllAIHmqGKtNJLBV
m8xQYGvphzMyRsdB4PwFgPiuZiuEYfKMkdP8N3GLLxOR0D9LNKz3JOXDtxxdtx2WqsWuZ73yCIIj
vZSF7d9aYw6xplOiC3nI/FIg4vmkZ/GXFHm2n1j54q8Xjl8ct/yZZ4W9K8xkvGllZD+5MegbYj/R
zyuJ+IYIPgsDLXDjx3TMY5A4QXBHivQcj/O7PefGDjlO4Btlaj+0c1fMu6zSeLx5U/s0e5JCwYbg
iWioAaDqLweFx32fwEB3h4p8WlD1AK6AnsOhU9HY7GCxeO14B1h+vtZN9b1sUuVqadn0bnUVj934
rPm1/sWewx/57OKBmDz0U+mfQjv8VXVZ8hThJHDUUkc5QdNXv5RWrDFpbU+aq9sfoX0mJZZ+NeZ5
OBlKFB9dJb0LFO8H03X1hn3HLzMqvndjaJLeqZyLBmKULJt7jEuExsY6TlFggvzghUbybSBJhJWD
CxSpIlnp8GIn1egd9JD0UgUQ4LUozkTkY1J+eF60efyWtqgTkyXQvlZz4F0sj8wnwPf0WIXIY5oO
YKUBLHzT9P699c2F9f045Nqrgdw5RPQKm6YcxfqCiJiF3CWBl5F4r8rcvHaMp3H8prdMkl6K1nYv
U9YhfzgCUK73xBmVi6aQV4PTVJ3gzuvIg/jG7QdQD/UxJQJ2QF/JPuR2vjNQq7zyeURi0w7+rDK3
fpt1Pto06U8OiXvA3U5IxJRCMcfwfvTiH1OuRA/jgHbuPJd/z9Bgylb3vgVd0Owt3BReSN5qyM1b
4S2wcqLyUekeglw1voD8/I7Fdfm3iQomuaBfUddhD+6EBOuLEnGIoe12KiJ1+OYGw6taaNFzBUpF
alJUFq4zEOcJji09pPBLHaTL6C3OIcMrMioasL/4AjbiGNsDEx7NVN8mUqtHTyfXLVULIcXHLPYe
pNaDLnwbDMjYo93fS5MB++DsRHZ1aNxEe/N6owXlCYBoqUkTJnwIvrVpcpMDlq/P1eDLzNwluhSa
v6h9lt3b5ANpNaPyRWpFpgXH1PXzk1RHVjbkq1u8xujq6Vr3FikpCAGnn9Y2ffK0a+/lNkheukjB
pOTEq5E9ywGBq0zHpMIOTXYyq8ZlRSf7sJxNWYpxIPCnQBq4Sg9C3cPNL1CB2k6JC9QN8dVk/c14
0xX7yJvepphwx2Rp+lvjO2jL1eEtzUK+dEUb/223NrrSzJ1endB+TYefpTcb78Q095Nhja98J4z3
cix/hAlCE7KPEK26R5zSu4AYNd9trQXP1XvDUfrmhh7cKhw197J3UMn0qE1knX3zme99CRimnrKb
FzKDgIoWvUqBOEpxrBK/OCb/bdOnKNsFlYd4t61Hr1MwgvLyPbS/zXMaRsabW3TGWzIrDPpgWq5S
jRWvu2oz8BDpog228cYHbHKyaO2fN6SRR1RaL/ZyeBXUJ+DuPoLocNsqpXNepUjihtGuGcarE8TO
a4s2+uMYK9DMMVYDBRnAjs5m4jzLEUQEwxe05FjT+G2+B/XbHLlA4xFg8z/nq7u/i0zxjzD7AUbp
k/IKl04/KVrTrVVpa836UGt8z6SmBk1xnisAdmtV9zlqzs4+wI0nacILi3ReF6t7fO2DN2mbZv+m
5bwYUqtbpb+0Vl3Qgz8qRW9PTyXgkIe1CRbkdWD+vzOcPHp2XF7zFu0se9LNHbldMsXGELxK4anh
WS2M+VFqo499TlS750JPo2Q/N0sUuK6cnewtIr7yqaUTOmuS+LS1GV7yy1NVPnp92bxoEayyX053
ssZGfZWC5wgFj55s9dbmm8NHjWPEPYo+6msf+PF9rdl/bB0S1ikobzTNeWtzD4T9x/WkTT8gWIGM
0N4a7ekeI63nFuOVR76BGY7m2a2HBHGTmo29FNZNyw4vDV+11myvv7XJYVZTfK9bPzhoZZUB8smd
FyncmiihAyEAhjptpaoA0iUXUw+HBI7qWx375ZuflITXvDg6S1sW5cQqYyDmYV6U+6ny8WKOMv8q
nU3D/RYUqBQbJvCfUrXbY8owi/NeVL/Vc/naEih8QO8VJ64EkVszXIxEoIPi9TDcOZ3ZcwHYGQKf
OpBIBSml2fWbOtXxUxO7V9kpTZpraATvG++qTUP5OJnjnV2H2K7Mg/HRmEN588a6AxU0BdlDHZTH
vDwq6lAemsapDxrGKQCPcAAyF6+XfjFuiXs/uc9M9WjZ1dfG8Av48P29X/YPVh+g2B6Sk4KX8N3v
4pMVIniQWKx0CmYAXqlVlzHCbtnNQbDVV7UPYE4oIZhutdcPLXOQfcPsI/e+NbGe7WZQwnucXiGS
+nzNJdsHPgZ2vQkGXVWGG4iJD612onPAB4EAtwokHZBy3+t36ozWHBZUBskF2Emuck5H/QvrLgYb
0AuH0lAfsy69Toqj3FddCT22H9xr1kOAM4yPuBliln8u62TQnlkfum9zZmmotis34h0twUSj2GX5
1MKZ2qmj0aFJQ7QeOlFz8Mo+2bUz30gWww9q/6KFjfe8iPBNkBjsqTLhPQbGvdngd6oMyAUX0RdU
W9/JCB2iVitPhd26d32GCxiBADa3YhpQgLeN6g7Rsq8gLMarr7b9qXRCfwdSw3/s85+cJrwht2Ls
0H0e9g7GTKepULT7jLlqZo3qi5Fy5qHKZmza1DdsWPRjpszHItHh5OFT02hDfas7vz6qpjscGgfz
y9St54Pa6l+DEf8AEFPdMcCxt1Ln8sUC/vFS6eaHEkfVJUOt8R6ZRHAlfFOOaeO092VRECXRB/hb
s78Pqqm/B0hw6WoEGds62ed1efay0bvmxlThzw0gyu7NEItcuBF1312sakEEBp12NAdczAEIf0eq
6S9GuexikiXfc7X6PXC4bo86GxE8nhu7UYDrJW17p1GikwBcCy0JVuydwdfesGHbqN+rRJ/g1Zn1
3QDQ4KosAQ+jeZEZtbZMq5mi8Bh15EHwpqzQYkUyIhpa9UPP/upt5TFN4fkijrJP4xfQy3/PrlHd
yL+pfAmTGs019TYVlfZqwvAweexJ99r1kIC/caq9kYfRfZdXwS0YmWFkGu/vFBZ76J0lcnvD8vSW
WOUx9UCTwok+JvwBjkZCDNWu6voc2tN3d7GPH13cxQkFtiGh0BXs0EBwq3vbuQZ9iCNEAJlGQ5dT
K+olUvIVIkC+H+LoZ5OVN8LI5oVveZ+AWEHeqj5xQf+uUyxiRsLwZB8w5Wgr65nAiL6LQZcd/Lh5
w28NjpnbGLzERnENa8bBWDHx/OubfdkRE6jzZzRN1fs+irT7dikcc7JI1UPtyHehHvhHswOpF2o6
KxTF6Rh7reYYJIm7B5R1iorgp0LmASWGCEUhQhk/emsov7TImvPRvnS5j++JC6dJD8iBqCP0VI/p
8UPQAOSZX1iRtHvynlVpPtZjmu1UYpBprIb8ecdaINSHCXLx0+gRYK/1biIrHLwirMLns61AKPko
RZcoS92PIC+xkgabRTAWwLgKh8dsCV7PaXCyvUV9tup/Bq6fIVBmAG909RQQg5kDPPTP4eygtw9h
ftdpUJnaXwOkwQjY77HxgPPVtkPU2dnh86XuEZoujmrRgVDuFAxYNFVBPhK9mCDwSSyU7ttUTa9j
aDf3hBqz/dxNiKJl7RPs5Vcizc3OQk/+6k24+EW6b10XK1jF772bkvjuzVpwOrjV/tW43n0ZMcya
jcIwllbVZUZhqdXCbwNA1HPVdd/wPjDgBNvBUSmT6WHAq+jeIXhcLATiINXfUse9A/8wMcsefa7g
8G1k1U50IwC+FOMcZ3SYVRWQKLK4IlDRBiZZt9K6VG5V7KwE6zmg6wWgOM8CdMPH4ASZ+ebkJKX0
As0tpGPfSqtzifIU2iGJ43M5tea5ryvvj9R7h8vUqa3/Y7brA5x3vqXeApFRfkRGv8+tLLjpYzDu
9UptDqzUvUsP8OxsgQMFd0JKSvFZvHUQ7h0sATtfNQ/MAB88DH6f0wGNIocaYjLJsTWD9zxT7Lut
qIbCWas2M/+rXUMRq2fr0fKZO3qDBY7RzQB6Vp538gPf24ce6msaQ9+eJfNOVwNeRd807uY6Jm3K
7ONnmuvHHDfdmzoj34RQ1Av2pb+sxSEKqs49usXyMLI640O8FIt4jpmP2Ambdfsy9O302MbLyE3N
K4P2pY6Y6lZ1ei4DRw33qcNtBBN2VVrWH12fMvOwoi9JqqNzaBbPljHapzGPWH8vhe8+zF4HD63V
4mPTvaROk9xClge31Heig1FAAICNHd1ZtvmiBwbsDW/kicLCfQBxRXwvPg5K/TLrPsE1YjA8/wic
adlFMGD2kpGGKgws0bQWrysQmP8tlI58Eebll8LDLsMIkdTyS5AaY+a1hFnwa3CQPV8SAcqMxbZ/
UyoMt+BIdMfEg2Md9KCxpmCYWHH6HEto5B5B6SsPanHXmNOzGs4j1A7fPoyo0uynpYpMwbTvTW6W
mboAzZwwhVfSIT05a6CLPLO4A5FxGSYYKcCVHjuze1Fa/J9weE4OelfhACiYuXAh8Fvgz47OMOVw
Cmb3cUw1jalglz15pOZucVN9mYEbfeC1Adqw+CvE3P1DzfGC8dqfbuHzcEuUwFlCBfWss9JJeaAc
z9UepJj4hAGw8pSDL73RAA+YVEqpAPb0QQpMdW7e5DTFrL1HdZBfs7hkyB4751BbMfAQUgqA4Ip5
X6CYFjkF7sSKvcffznwYNCi9NUABpQNYlTT8PSRH/IeYAOslmcMvIVJwiI+epsAvD46D0eSCnDsA
0D4kGncX/d9UQX2r/pt1TXvXDtm5Hms+k6ACEyfxzyresoQdoQrWVyf8s8hL4ysS8ihyjq96EliX
dFBeZ4IAC71VPVfmYjwQf1M74xJ7Y0i2/uDFs4fZvPUYk0rbpzrypa2aI/xngBi371xTn+61NH4f
VVapYRUgoxhCGV5MmiofXZuk4e8BBfqyKkAEWd2dbBLeYLlKexWOSKe/u8HR3oDtukhjKxMLAZNx
Wltw9XnaN4citb1nWADOkzq9zyD4ng3ACHYe4HcbJ19LJgbIV0ZAK0uSqVKdUz1jzldmADQV5Zx0
bsj8yUiBv1iHPOiMPfbi/QV2RPHemXVzGWGL7KWq420N3ri2dmGjNJjrVvw/bWcf9DL4OdnKdC7i
dL5D+OO5nwF7m5hqPwVIuTwFjVaTGUYK0+md9GjVdnUuoYEbAewMJUFiLuPnLUwNd0Aq2AlJMhbB
zpnH7Mgq+skgzsEofsiypy4ELIan1TumZe01WzAz5YKrC0FYXE3nKVpwo7UxqVeAEeGCJJVi0qMv
imL4x/i/TdIu3bPltatvZcB19VrodLusSCkF6NnoIKe1ugoO/mlSDSaG4XvcgBTw38YmSE8BdF67
NeAWDeMbQuWoG+J5t+pqCEZIcEOZyYLBjR2UvBftDdnR+SkkyfH75DbBDVyWNR+ZrPJLZFPeaKuC
S3aRzWQmggQLi39vqAvQvm6royBUKudpgRQylwU41AO3Dhq8HvxdomhLHIHWACzWkazKn46SHxI8
Xl+mn2Y/gGJeLlyznFG2NnyirSXqfBSoojSOczZlF+mJpSZXBllEvNllX7ucRLZwc592tpOlB/mV
CVrTJGARPltc/c5Bo55FYcTx9pDchysYzh/dcv9GM3IuOWrUkgOWIpHrL5sxS2RSWhjfSTXLqnNY
Kjr+M8tvysF9BjhsXORPys/wgqcwqgbESfrq6JXlTzkuHQM45sttXO+wNApeCtf7mNUlpNGtbSz1
7ozUCp5MgD5W7K88DdBuyVCPUzoeVb3+S/DAUgzAqLsafh3xVCRHsmqwMSOqnJQx3m2OkvRecV6h
GnzrYS4evSbkjtpIiJ7apHmTe28n7tNA3Oc01wbDuoWL+JVw3JIpK26pw/KvxVkY0OR/bhrYYR0I
dRMc5HbJ3ZAt7DlJ68qmPAVWqPvklbudV/T5DV9HD/SZbC4FRASeDeVcaayi0BdMZoAIwJxTVjTz
8bdNOdrBkQIksmvkt3VzTnvQUHZ0kb83Ng0x6uYQt8nXedRvcuXWqwS1dFdY6XSQay1XJWkL1v+t
hvjKggGQeyJHyJa0rY+D1KUwUhxDmi4Eoono49C9yo1fH025NNvTIHtqIp+7Cgz7QS6F/Ei9r7k+
bVDoeyLozHKt6nu72IYgd7leXzN3+hnglXHKmA3w1L1pVd7CtA1P+QzRudWnV30ZOuSzncW2c56D
GSQwrns7FTonSrgNekJWkhf/zx/+7TfIJrZXkN31UF97rncPNZkcpImhH2QIkO97h9z4xQaQNb6m
cHnXi7vCKX57a34DVXy+ggZpvCKCNTk32Hfn2nyM3fCb0mXqcbvCDII33XGhdG+Di9o/Z5hYnuS3
9H71lNqzekKjsZ/3TRbet4OuAPNYxqHltZYjZet/tnldOSMcECYHeRL6OD0xhWHpsjwI+oi0kwnH
ent8lg52NdPB1PcDEmwXeYLHzhouU26xLKmOuTNgfOQu4Mr/+XftIr36IVhhLzeAKyyAlO3Zm+MH
V18AjEZh14u8DcPbMizLkyTVra0g+rOMSJY+O0ffqQYwK+mzEyiMkdJfiu1t/e0RXTdl/1x5w8Vr
zL08Cesh2AqclS9tQ4JAxkIW7M0Zhe7r9oZvz7K0STVYnkK1708NIL1z6EQn2WfKwy49tuM/P4JS
l7smW+sxUl83P+2X6qe29bEtK7ze16EHWzkS/Kl5DeDK7VLgMUUKyK23QTgvHw7dg2ga6CxUJ/2E
DwV5euYFcscHW8cY1HnK5/bFYW7A+vBeJ2Ixq8WuhTqRA0oZ6u7OWrCq81i+5IPbnUxzZirR6OpB
DQpiNz0CMzsSvCdhFkz5YhdpzkN9CKLyycmq3268/FV5DtbXaatL4/aYbM+KdCmGtL302A/KwyhF
vQzXsqUn0JfMGM6TXH05SQGecQKzwmPX+9Dq9/KWwGqnVTZ/ax1c44/cQkRJ1i0TrsFHSHV/2sKl
CLlgXaykV+LgUEPiBd8wJvpH1AN3R8bkKNdYCrnt8TI9QSiXNfKUfs8n/ebFRnZS5/EuMUsEyrzu
IoOMxqjdwtktUc89hEWwfgGM9iek/OwqJ5Q7L1uM9O3ChrGj4ec8eM/Yy7krZtlP7Dcfz7NTLk/E
NhiomupcOW77fXo7aod+gni/XcUycxhJk+Uzk7mZdfAt6EJCKoEX8Ae4ZIOZuIf8qHQhtwblxEAX
ZdSs46pjJpMt8LrVeXKd6wQwh3zuGXokGsWRvc9wDFtnV+sqKtKCgpybrq2DMFzqx9pIjJOcX36X
b0fjtdWfZiNvT6ppvMhd3W6tbOVd9yM2pmg3FgVK/1DI/1mgbQOHIt9+qa8TO5anJY40LB/A+B+1
zM5h57f58IAgu3kBmlbdhLUzRF1141n4uwyzbL2/cie2MWa7MXygf6XQM83Jqw8WBGlkMbD8jtWC
l8BlBD+gEHgsuWRyZ+SxDlRijxbwYL/AN+S/g7l02Eb07U6uD/Qy3m8XYdsrW9Ll/38q5moj7KUH
eZ9kpiA/RqrrXHyry9baOEfYfjChRZhBJrpKZ19UPBali/zZdcolmzhs8qqtm+S1/4HVrx9K+Z2/
zTLWY8vc3QMLuCchiD0GH3qZv5IcIXQtr8lcIAezDybzG1orxJPDPrkUTRiqR+m+bvrLFzQCDIJ3
+DqPkydVZnRbsbVNc0bKQUMpUgMmtkzC5N/ZihUlKfXf5rLrry/nESbOw1ig69az3QBPP9lkqeY9
er0FSajvrvwQs77prq5e5WLLpE62tmu/tZEIQvM6gACydZa/vlW3Y2Vru43bju18n46N8o8OoQ7G
MMZMGTiRcANbJHV587jiCcv4Zf/64+dSK3aRMqi/TSPlFq5P3vxXANH+Ko9rpKsOoOnlHoRdh+SG
PCn/vilHr0MVoJzm4pbp4TMVJIApsi3hPnFChOAhe7cd2xpQdkix9ZPq4P8YtDq/rr9+eZJXssf2
zqzzmfVhllZPzzvyJ/9972Rr7SWbn+ty0HrW33p9/gOfj1I0Ehut/a7NSM3KuLLNHuTYf2vbusje
dZ4tm1sh92OrypYc9z/P+ttyRnpLx09/6t/aPp31018KlgEfo7m6C2H0La84Hs7kKqp5XavKCy8F
oRTImdCIWLwvYbat2NrmDE9Q6Hf0qVqDzbWTDLdy8q3rb3tk0zcDEEKk4NcnWl6W7Y3/9FJtL9D2
oknbdpgc8T/bPh32b6dfX9c5X8j9RQzabzy4OLQxrV3mwvLh2op1JbvVf4tV/Fv3T23remI57foX
5Dyf+qx/YUi8e00Z/lY7L9zL0CBrUNnavtEyhmxV2domZFvnT22fqtLP7xEM6H9oNZIISWFD5OPl
JPfO9FYe4XVTWqU+E8pmWZ1V2Un3irdteAdMBW18qyvzQiOXuoz8zIUCIkpWZrlr6MgPrHbey/BA
9B9J1gZl4H/oauugYavEEGR0KcoZEibibwe5k1Jsw61U5VFwZNG/9dkeg63t0yO0nWYMmpSQhQvT
a1Bn89A5ejrvZf2bADAgXJSM70E7RKf1jZeLshXrsLrV5XL9z6rs2F5dqQYEUv4ZvqX+6QzSNmcJ
2Akt4TXaBvt1Yr3ul/uzHdngVcLiLbtaBEaMJULy28px6ybHSiETg60qW5/6ySC6tf32j8ueT4cM
XqUcZ+MBVOBzDZUC1wDpQaTc0EByLB+uEke89k2GLj9LsuwiV6ZM+jy7zKqzazLHusgd3u7o+u7/
Fsz8baqwdZUtuflR0RPRWzutQa7cQfTEiCNkUnS0sofZK0nHoOaiTY/yiq5xSnkCxlmPmz/kRf4n
qlWrwRHrbFInDcnBPM+uCRLBsMQhrUlRN2Qrd1vdtwIF/bPQ2pWL7rAzWxiQMSBvkQ9L14Kzqft3
wtm2SABEKto1clXlvtQZVCa9Kt7LGJ6J8Mn15QbPLaI77RrP/HT55aL+dovWpet61WXNIpvrax6R
nJw9czrKVZY/uxXyA7aqXNhPbeuqTvZ8JnNuPWX39i/pYajvbaz1dtgYYhUX5P6XrojHs4EQ4FGH
MUsV6hkCpMUVn0n2Wjq5M8NBpmfZ63nAPPUkwbupDt4iLTtryznUpM4eyqBud9Jr7rLxosyleVD7
DJDeMBS7JuJVl8LLXHNvewA8NTBF92nintQotPIjkkEYLrOyPxKVBDU8OddGD5onOFnkmhGNhXie
OfukiNX71B/fF0T7awAp5RX+TX1ANW5ElYOqtGUIHmXJ/zF2XkuuItsW/SIi8OYVIW9K2uXrhajt
8N7z9XeQ1d3ap+OciPtCQGaCVBSCZK01xyQ9UY9QIGKzSr/FjgVZUO/OUwwLwaJsYaOS2986hj9f
06r5gd5x1+tK+TLmOq5aqf+Rl0zJa3zgD34gUymeNU+9MxufDtF6Mrt+QMJBaaHjDIMbNHX9Ws/U
9PJKXj6rcmquIOpQXhWB7ZKLxRZAJ5Q850YFv0mWQRnFJJmakjpujBiry7j0EErCTGDAUSBMlG1T
mOVlnpLqItbEIisKC+5ZngMWJghvFHHglRX4IX8a3nWSZ9tWXlB+mVxp2JFA4vCWALBr+7y5xUUM
9VpG8Kn5GInKEAy9NiuoCXLagffhprAPVGqQXnMItrdQv6Z+iq7DskDoEl19OfkAqyntRVOZYdIN
dxEqVwH4TDPI1ljBtYGGfZXJhF5TSVFW0zgGvEHQEZsOpVWpybnMsRTFQ9adhqG7KEnnPMzLos4o
2zO5tlBXM+LeEapZulJKC1e0geyMPmE2N44qXBj/15RE8+Vri2oOyL8W19x9/yoynAcoM9GqClsX
7qm2thRD96apyWG8UUxfaIp+MC1KnSlrVTzVVJPWxQoeDAYO4KUTlqcKqd2pWRb3Ta7PbVIQQx1A
G5lo00r1kM96qq0UXVMOYlFMwd+NRV9Jq8lB5e6EKcFmoAZPvU/BqG2O/Xsy5G8aqXTqwpH789vS
0TNTmUi1QlFBiennX6Q7X8M8Ud+nJqFaASDOUzBmlF3DwXqYFXLJxpQYx8rO+4Pax+0uTePiwr9A
QfLfyt+aUeLiylL9LGv9Uw016GxHycNgVg3SV6n+Fvckjixgj2uxKTpIhT6DX8/X9ej2GHe40zI8
VlJM+WJquZb9yGDTZEnIbrlneH/sbOQfVjrrR3GoutGVi+WEO8RhOHVmYNE2PHAq7/4N2iD5HYZz
8nXcWpvbh6Zr17kM1mblY7HcB9kjRoUzQfui4V3Z1I8ILZpvaM/7C6HjvdjCaLf9hmkdYqhsBNa0
jBBtllb+e6fEfpJteFy4BlKojeyHiMWyKqGgO8FP60/1QFi5TKGdiA4LksUeDGZCNRunQtWldgts
U1mJTXF6slReHlUWNWHL+THHkUKXapnoxVtz/P3156RJ7m/NokZztpw/gNNU5GWTgz8918w46JBT
xKpYVMGMwv2+La62sQUh+Uej6BY9HeIOb3igcIYKvADONbH6T/ih3JTU+q2ug3DXm0MA4z2sPspy
I/rjIaw3qQq1qZoli4C1ZOMWTjxw3wRRcOqWxZDAPbE1f/tHR9+n2Mm8BL4Zr5EwxMdyzPAwXBZi
TbTpvGVj2WBCVIuVqMFv8H8MFLt8jb7v3Y2YA/5/dkntgfoKWdn++zBtVwC5vY2XUiYauPrXtxOj
xYdMRak2p7RddBSkHXWjRQELkfIcLYscwMRZbE6+D7Ew8gfE63JMcH3pLmXI5e59kFjDQe/Ig68j
j8zOsU1UJSwrB0+MSZIO1otBKT5kKdH7r13FpvjgFurozgIE/rWr+LQ/9shUfd2VFGj8u2P5VlMZ
I3a8zYX5lmJPSuXSbKfHdqrSoz1GFJwokDe7jDyjTLZinRSh8iiX4XCy1fp7Hiry42AW8qMa1peO
G+yF3DRKF6CDPP16Df6XVbfq0aS05MXOOBTJnPKcQjN4iSrpFT1y8CA69TI4+0VsXkUflcLrFEHd
t3wZOdYvyaDoT4ofFc9KshdDeOZkj3LTIL+8hHU6nfpASc/jsgDupw6untSsms3scs+mGm/ZFGMQ
mpLI8e1fcjLgXmoTu0S5lL5kTg1HW9HaldjU+mbYabimeqVuQMR3TaPrv2F6BbrIGNV1hKDypemx
RZDR620XfeULpWClZ2a+vhuxzLyW5vhECU33bpSfs93Yr4Zkt4esjEAnmWr33swUUsiWkV+B6MDS
DfvfgWW275Rsqd4c4yJuNv6TQvEZDNt2oN6TtThs1zPWsOiF/25CFvlX57/aVMOiKjabT+Xg1Gv8
2koIc1bxlEmGeWjSboK53RdPKorpb1i/u6JTooztiQqMV5S88lk0mX5DfsEeyq3YHKFJ7BVnSlZi
s45t/TqTpRNb4ojdIJ9lWG8qiuhjMM3UJRRGqB1rWDHIomsfCpuZnwm6x51HLR5YT9Cy68ofrIPo
6VvfWevKYHDd4XYy+9x5AMZEL71c9Ss0PtFBbFqRbFKmEPVHsWliRIQPpOqfxOYsTZ82z/yL2Jr6
7Mr9Or9qMfU9/hjswmiQbmnWyufIR0Yc+thVDXl1pdBnDXaiv5VO+5zErXykWGG4qWrLTyWGKl8l
9kkMEO1wETelVGcX0SQWOpSjyETAUHcqhqsF7rGZGdzE8Bg52jXXb01TbOzOrjAsrNdgzMujOVnF
MeoQyy2w4PIoySyarrLBzMqTFzu4aKlm1DyEioUV+GQ8QQhL32WjctZwM8ud2ESjQ0m9WryU+giS
UuupJViGKf3kuzD9qKrJR9yV5ZZC8Sp9p4o62yLHtzYquY9309COuS0Zj3qYWecyMSiwWIa1k/xr
olpyz6NNOTOtU3AjYs1eFrOS+isieA31u3+33YeINUNqf1W9qmz/2/5qSwFMZ8YP9Tg3l1GqKJcu
bNB3VHXpPIl+5bL/rI+D+dJYI3ygXC1OWaiZkI2rlIq4YX7tK/smho5aeqojzXmrm1z27Do2zmnp
YMBS19BS4MI+I0f6IQG/WsfFyqZs6CSX/KjsMf7sFArEDM1uHhy9Cw6SaSXbKA3lR6gqtSsOb81v
cuk0PzryRpQR6TEcxknbEbMtoe6Wxs0xYY7zc7cAWyq5m2R1ARkXRtWp5J56MsvQ6301PtTAyf/q
+Bojust7KzoSip/B+HvyHMixJ/pD6h5P4mixZdNoVsgJK0vff22KbtVRknHDTzv6Ghko6s3QE2Mr
mwPa7fshDEs/mpSXH6zQkNapUqjYUg3WzqDed4/XTXNSNN3amEk2XSd8XLy+lZtnfo0ypT+29cHc
+QabR/rdOE/2kDAlHQtjc3s020L/gSYRWKTOfZ6rjx9tlliIVIJ5XVdVfYnVtt7pWjUcIrs1cPf1
S2wJOgs+FsWq3PhQZqolWCy/99/jYHxOIl36JVFp+fVBWa6AiiuMn1M6fIaSZL0pZpNBO1bmx9CE
Dc4UJXhAQm1vswUqLkt+euzT2NgSDkgfbKRA1Dg3BvEzbmSmP4fv3IA/EB9KP9UAH2Sqk5hhMwlP
Alv/lUFGVrv+KcCao2m/9R01y3CKmyen5Z2w6yvlgbqNjvIcHJbQXVkewTXf36mqhgfVaC1IAznN
jrPSZUexZlk1KUAQCOcuAeuCf803xRqcpzx13pQpls567zicA/C9dZjWB7HZaZDncivu9mrcA6ZS
mJftu5JSt6KxnecAQbpbDaF87qvSf47q+V01AvUitualAtxSjQcx1FGsY6QY/lVshX2wbdMy/aYX
qv/sz+QSC6N5LDXLeva3o59Z7zGPym07yu3Waofgo1C39VCbHyUVWVjmVPVuCIbiDZu7VW9E9jfe
I0+YPBSX2peA5weIN7o+VNyvtqUjKsg446y7KFnGLbCjiR8R4DUt0n4Ju0MDmFpoBd3zfUCj1ZpX
mZ2xGbAUvHTLggtj8hq8kT2xKTpI2BaXZsZtC8vqI8VOfHLQVVQ3YDjqErsrLtqyMEHxHm1JO+dW
NX8jCvDWldH0MUVLoUeLngMOFMi9VH2L52H6GOvIWI1Le7S0/+d4G+TSfbxv+xyH8rRVE9gA3/4+
/r39fx3/P8eLz1WrAeW2o6/13IhXAy/st3KY6ptq6erWXNrAZdQ30ZHz8vvVJoYAimxu5dL2r315
coKzkpxtrPJMFAtjUVs6VSNvuDKyv9pk7KOdXN/ch4nOMXYct67RGwTlg5S1BoJJNF+jUg/B2uK3
7vVwbLxsVIoHsRh1/l9F/6K6SlOt1TCRT0GFEI+blNiA0C6f2mUhNk1NQnT/tZ1VXs/rGqzHv3tF
+31T7CHaYNsd84iCtnvT15Hu2yk3vXm0H0pO12eP/QdEMuc9Qc/ERVXme8dHS6qO1rfJ7J1PDQAd
0UJneDBsG8PRBN5KkcoR2VfUxAiP900pbTTVmV8hMgzbjqMK4OkLsqy9+Iwwo5yvr1rjjMW1c/E7
hUTXcmzMKx5UztozdSMGrgOatlGbdjyodQiz+x+HnS9zHSMsEOfy8iU6xKKH1b22KbJCid5bez3V
S+A6rX/LrES6AYjuPHXnYCOWzDNMFw12DBByS3eZgqCLicd6K1VZv+XlDyy+9rvS2w8QI8NrFOME
n3Rt/xA1vbKT4zbb+2OqX8JAxRNDKueXNEx/U3SY/WbnEDv4g6Tr0LGw/r3hJ7PVxi64VEXT3Ipl
oclMD8MCXOIyQFMXKVJDyYbRlhclRRcPMlleD07RXcR4MQyDpzWmkRMGaMBpksWTnZJ5vGT75BYA
61jjS5legQ5hEGFgjKZ18rjBB62+GEGXbCukNeckQ1Shjfp8smwqi1HHm0crG6J9Acr46OiRsSfs
URycaR4OWTWOe0mOymOmFRj7+H10ShofxNNg2aeknPB6rQmSRF3ib+K2lXFgkOuN7RQjQlegywCg
+iv5iXKdxlZ386E9wQ2mdpA7DtVAVd8/zh1WP5g7j0+RAR65092+CwlKBYX83JCDXoWjrL2Mtg3L
G+7pK94zvVtF03j28aECQZ2nXjWFESQs+HE8mxB8+On8PWnstY8f2RvZ6wauTbRo7efokVrS35Ep
z9+lRPtO4Bd5uREQKA9sdZO1PJz9Qd/2yxHsGP8O6sBKLB5GXqjMCUgnJSbfC+oS1U7/dKg14BUw
G46wUcdrnVjqQuOfga7VZ8eYOlDI/AJ4Myp3WaMAkgHeN15iaC1MysddrkvRky851sVSUNMK5/dQ
75HcGf6w69NhetNN3p0UJXiyC34pypQXYAPk8S2iAHAdlEO/E3upcbKvtUE55JYyeMQSiwOKoJhX
1aUy2HAw5PBb96tJnwAiiiFi7Y9Gc+kRjf/uuQ8fM8En5APuxxFtVWWjQyOBt8pwDLwYZYuVYyt1
Lx0GlofRlzPwFZySDN42ccsBpceyCdHOWU9tgc/lsqnqE6Il3Sj2YtNPa8VFnRi7mDwgkjMtXgqW
hZqH+D2V+lQeRyepcLBgTSzuY8SaaMNpnNGNSonSkFON9f/YbwYYVSJQ/49ji80/PtrCR2DPTMj9
o+2+i/j8MSrnQ5a+NVMYPnHP9d0itoy96qOt6HPtUXYsf6sNobSac/7NllPEV7MqdmJL7KRrzmPb
Zc7ZMKQd6KL54nQNksI2b1/70apcbbCCzzaQnhAUOT91RdnkNrcDOOCrQMnViAFAebss/k0w4wE6
SPy9iuqYx07Tvi1296vE6Mozce6jDMT9jFCgOudKFW7Amc5uosvV+d4heplg/TVOx5KnaK2V3L1Q
IoNz83IEsYsYeN/szdFyraEmZ/nPh/zr0NKYoBdS/ZeUGlWAmcuH3A8gNtNB3pH8ig+ePUjWqRsD
DIiwDsXxRepDJCSqddUhOV5Tc7n7KgUVBnpof7Wh9MVSKbV3FqGCsyVjXBLLoP6/Npc2nLqHc7Qs
RBslmMoaXzSyIEvvvUOME21VLWcbfcAVQGy2ppavI7AwXhdPhPer+nuEcMEp5PpdCSbkb305vVgl
L+311PiP+Zz3HqVi/U3tYmiY1pg92BpQlRiI23ky+mFXUFULwTGiZh/bqr2ROjBBlrv4YMnRJU/l
apPxrnuVYe0SMSB6nRq1RGC9yJ75duGKmLf9mpgQUIxZ1z/wFH3zm9T8URr+QSaQGUDCQdeU1AlT
6eeibE3wfQQZSGh0v8fJOfl5XvzQmvhT0olSc7ekgJ6qIcPoccPSQS0YID2zORue/XpoYJrzAiF6
Ryssj2GGFFD05lh4nvx+blzRG6dhhuclTDnRO7Vmeqkl/SNZjkTGI39I6+pR9MW6TcwJ0BJz8uih
bGXpEuMkxHpgzNGDWBMLOQveZ1Wu9vcmsYYbaujF+Ph87XXvla3M2sYkolzRZjUhuEm7QXcKHHR1
H3f/HHnIzo1emAd/Vhk7x7hSoUR6HBOnJEXkkzxRUuXo2J1ylNFRoVmPlG06g4oRHWIx2lCDVtIy
ppakqdrc91F86Uc5l5Dt/jnMH0MMK0ZDJg5+P1qPTceqt6bS+zqu6PbTmI/4Y+RsStIKOyzd00wH
IdhyeGmokQiiYP1jR9Hx9ZHiC4aZ7G8cXX/5atPEN7h/+OQkXIK+1cn7Jmy9//o33Uf/dVzlZxbA
bfj6DstZEGt/fNnly319J9Hz9aFdmT3EgF2Rim+N1paPxTJMDPD1mjCPWBU9YjGJ0y9WdbsD3TB8
d8gInaVu2DDbwE5tbM5NElWrGgOLIEJqFjT5p1E0Eww9ahp7eW+G/ry1nO4XZbmTlwJWlKMfvZpg
Hamb+FE48MGcoduHafuzznxnw5zpaIMwjSo18hRzWlC2zg9TwiI77lyp5kYOaFYHh287xBgb3K3s
OnnhPXOHCO9Zb3rH7fnZwfWYnmq/ori4e1aCkYMh84OInVx6uTlZMfrLiqonAjrrlOhWoaufYTGc
JLKeU4El4gSCoVwSfoVE0iFB77tDR8xrqpMcI0m51W0iXeWYV94SP6Nr5R915iLYyy1Nw9gjk0qT
81ebgomLOxdDtr/vFRDJ87Ia5BK+qdJVdKBB+2xnFFdV2yPlnB+b6rFJ9eE6MBFqrRoWes4r+TBT
MgK8LOaLBM9SickKDjnYHlSdBdmhHd0RqanuUG9opJdeGXEAWxZT6t/qAR1/VhytYDCo+mdREC1e
oTEbN2oBa0y05RAYtjMuawRM/27rZiYSIE3VbYWLXmEb/kO2LMBROKVVXVsTXFPawsUZmcNc52UR
pVq5sydrcsUmdxDtGkOjQDDUfDXd2xtTf42MVjuIJluqVLhk44xdaFOsRZtYaKqvkiaC2SiG/NEB
MU+bmq8PFs2GWpDfnYp8Lz5YtPnh4JpOq3ntVJOxXr6k6IwSOT8aJgDCpckgrH6xLMkbgjC+FeW6
QBB8bRUlupEz/z1Glb8fFO0MiDw9jZhVXcXCnmH9g7UyNve2dOpzTNwg8yeyFEtIGn0Nz+vukBiJ
cSXYb3zt20Xmei583I/Ctlnluc1Lm5/iMTQbpb392sYhqdrURaqvqPOlPywN9bhMnuPGfpgdZgf9
XJErqjr96jiJ9GBEx2DZ0KL4r8Vo1O8dUcvDpKfLayF6H9z/KMy4jxsTKEfpzK1XHMiSCxPviuiK
4V13KYvJ+7qi5jIKqDVuXajIzUNRZ8FNJ0h2U+PisfSD8SiGiQVTMtXFFqjciU0xVoGy7hkVleNi
L9GGoiJFkpCceYcbV44cONc015wrXO75oGndR+DXUEKWdtXKepykYtePbZT/YhgEzD2Z+/AsRjDz
u8qRoh2jmeuvmKJ2JwWOeUUsal1xEKvWSmjjZTDO1lV0KC1wT7kkOSM2RQfAFP1SpUwYcd6QIMeG
LalkTVv1EfffpDdO97EhsVPMzBprm6pVvLEnKibAWYa3EjWEhz1LstYsyGgrq638jeZokMPht9xA
PUc3vW3QhmoJ8YOReKitpZgKLV4mYsHcZcYtCzdPdR6ZbZQBdngSZiH+QurzAQ//tbZswtd7zVu8
/PDWcKi/W6xVfMyhD2INu+aM/PWhXVRC3VLCKNbEYhCFksuCl1oKJ0Uj6Npu66hkvMcY4EsxPYVf
hVdLnbfMtLt+k9WZMEvLW+wifLgvmCMjdRDbmVA99Hr2qi/Co25R0tTLV8CbCOWRKfRHRgXYDRok
QQG4uwexUKt2nDE4qhf+xj+raur8iBIVBkaTg30U3X0/oxAVqzHYGZD/SUyaA3A+STsoe19nzJ6w
IEngjMS2SQpRnMWvbmAvxyUqs4V9gt0BCjPkC/pamjQJiV33a+r0nz60iLSotiP2X56hPAb4Oh6K
rn+zOK3HCDuwTavoH+GkO+txqapNOEzhHLnjZGvx997PtlgT/wFyWOFaDzhXEi5pR7lTvToJ9F2L
UdvB1Ipyb/KSkFRx7Upytx108znlrzaMEYU+og6Z/zCXgFIzJ7cB0s+S4cU1IuZFlJYvFdfW8s8S
axnQhnUFFoTnbq8cGsgWQWWS6NJKSHxJOp7+ODFIlDlvptOAULSUlSRlPvF+Am5VaPzQs1Baa8ap
GOrx0ITm8LXQ9Gg8+Opy5rLpI1PU6oDktzo4eQV0XKzmttMra7EqrFfFmlgkll9R7eRAw1hq54vF
jqXUKgQ6TDr+64VVOla+jzJAAItGdPkzxUL8wffNLtMgyyj4ZvqLhmleahTF6SiE5lSstjMBrzyz
Ju/+nxHX6X1TrDnKgL0VAl5u3gWcQBbaUvZ3XxidHm473TgmS+29uA7EIlo2B1IcmzlqTqKp9A3M
HQKb2YiwNeiFo4Ep9fx/+6L4lipNjfuolqMBW1RjX6tWpw77BMgXInnO6cKHqHRsDMRCbMYRFGIl
kn7XTCmHI8aQrTs3Vo8rihSPR8suPA2brrYYJzfIsNYN8af2ZLviLUaV/S2xn59OOj4p5QLWZT6C
b2yB4RxS+onU+VrNenSjyTkrqtCFUUaidC7Dk0ktzDnwuxX59sYdpuySKTwicqcyPAfK6lGu2hW3
jJIUOpHFsur24AaWV9tZvqG+V3fzgIOQaeNJa722dZtvdJIwVLF3PV4sTbCJWowocQKX+oz8CGWC
Hg9cbhrxg64q5mpSJmntSy22ML26gf0Pnm5+1vR0n5cl8TssiaJGf6+GCs/CKd2AX4rWBkK/ou1O
YVDLLg9HlMlhUXgNgoywOwF+pZ4kJqUryaReg5igClqqFVC2aDNUi0d0q1GFS4iC5PRqLtUBf2O7
8UoQFY1NrLEffzcWJ8buHaxS2H/unVMwJfEqwmDLz2MZrikWpZFCuLqXAd9q+J9PmGZW/e/YR5Et
U0m1GmfD3vqwbqSy3bVqyEmAQxfpJmdaD9GKN4NOXczw4thL6BIjSOZjzU+LR/dyb1EU2DGWuc+T
rSZNCIEl6v27Qdoyo5hX5B8/mDyHa3tCv19KZgKbiDIde2buqaPNscGjUb7JHx7kzrRL7NsIAmlH
xlM+UUyLe4aNA4Oc848uUemime8CgMF2YMt4bXU6zClUT6H0u/XxlqnH83IFqbHZntNw/mXQucob
HpQVL9mS5V8KtftRZdCRVH6iK2XoMWuaBvKNoYVjjhzrHgHRU5E0OOCa6MRQcHsp4QRNRxQ+J3K6
MtsFKQJr2R3V9tXneeFBeXXxZcYfNCOFY/NZZuVEMCHmfkVVzgTRyzh3lbTJgsa/TRDX58r+Xqa4
6gVy8Dn10qa1eREclN5bJoC9qYVHauU2hhP+lOCwusWIN7Eyzm9ORcCCAKQi/bKwSIRrpEV7TSGS
58TyDeKCvdKm1PPD/mlS7A1GuJSPhJRiSbpMtpU3JCn5kVRKt5mrsfOmMC03kv0SSnnuGnHmr+s0
Jz7T5xvDlIrTHHLAoSUyGCnKQzDGLWjKad/Jn7z5hytnsvp1Vz82CVatNX5dxPPXplO+K20PngVA
kq1hetz2L1TkasCO4nCFi2fmMhtUVjP8VdfBMNVtpzFzYyvcGbokuz3ILjPWXwCJVTpFkmC+UuZH
lezlMe4rNsRQWel2ihYY9E2vgdN/+kFVA3Uqfsbz26wmwNfS8AfFuZnXqM9YKD731EuSdYGWOhwd
kKlLbqMdO9sj1jZOnUXIjCJg01d/E74BYWK+x4NxKUaS9qlz0lWGZcpw1mRm/9zT43WP63BbNid/
7jCQzact9rwm7rJ5uJu+45xNvPopybsPpcNQXm6nqx4z8+/mBddbEAjEGp1En84dOgcy2VEzDNgw
4JpY1UUHECz+7DlJbl1iCixp0r4cmWSFulKt2i3nXvZSi4A/lgJHrdzUmeHf8DZs16R24tVYWc/m
mHla3nEjkMDQpukbHveppzgkvJu6jdymyV6pF0Xk2PIOPSYRfklUb5o1RsKLTyyV0eO6kdIXYP43
0Gm227z2JgS6KkrQ3Q97O1J/FlLyM4vUH02lYRZYQ+aXeYciwr3Nh27a2BnJgkihlt1OqSMKp+BN
IQo6ZsD+hql4lOPqUi2BqnxaErG/tMbCemHgC4eUyja97sK9q9ejZC5y5/KhD2M3KkyiJUuhbhWM
+0LhoZBRI2QC74P1wl3TDFaxsq+z6MGiEMMt0+KSJcXvTLP2VWV+NhEvXqN+De0083Q53VGoQjzI
b/FrGXx09fZwaHEzC0BVexUV6OtOiyHyDH3imRJu9KrUTq5k5KPna9IPG7JR6PcUokfaWsdUSm0t
czuN9RM2b6ShM31LFGBrzEQyw/w5H+WNjqv3xg5N6oepWYkMLjOpeHPkIj70qyC0F4bYt14LoY2n
L9Pcph78GXDh849iNF/VYrr15krNzGpjBuN5Bs2ZmJDnGvwnFdM8F2Cs7aKBM1ioZNT0Zp/4PmXa
5naIJM+O8Lp/n6LywwnSJ7PsTqNJTaM8vIRtumuowUlGrom4bTYg2UDT9KcQcCAFbYDR6tTwkpI3
cKn2tJrfJ1R5I91VTTEQxJ1gxsGHBhqAd0VgfEzt+IE3deZaqfTc2IBs2kh9b7LkxwBOT6vGd/Rl
vyjbpS5W2859tO/07GlCRr5K5eJb2QEvj+Aw9QkV1ZyPRx0TsW1BGoCaP43YUTNvSUACU2v2Qdfd
8DTCQ9AmPj601q9Gb0BT8ITFYxur91wH+QtA2ZX0ActLOQfblJ7UNr8loHlcZR6Mte4429F09u9Z
A6AP2tC+GI0W3n5CsfxEeUSIjyZu7EdMMYoLumFK+Cyw6Sq/yNInskNUuDV+yFl7SuThreNL8er3
GlGEAekzfXFq6cid75HistLtOotTH1wUnOkLQ9228bAbC3/T7Joh3zScFm4SvPmTOxxdcnsR8/8B
FLBVXiKiVLsWPzW5wVhsdE5JAeuz0xLyKflmiPj1Drb/K02xUE6oT8vH+tXs2pPqtNfOTlf4OdzK
NvgwMt4bkZBh3TCk7xaaevikRb8iNYPLg47158y1QUYAbHzOtKFWBmY049rWZAqMu63Oe8be4W25
yC5Yj9bMAyKZWBU/l+7VbAkqz6k9unB4HtJ4bNzKgggo6xQcaVnwVJjpr7Idazdr08GrnA7HSESH
dSjve9n5ZmlMIqcQcnYe9EetYZZddv5H1/K7mzt1YwLztpr+rBG9g5ySeCDuTCklG1r5oESpnQK5
+wqDkEKngBCaRuyw7jVOssVpxPJk5oauZF6nWg6Cf9t2+3jIvOyxyWBE9Ykkb1QNZkNTR98wgG99
2PY84JhJ3pyf8th1JwUQGW9jxs722ydJn8BuOt2H3kIan6SIupfuo26cTdCDFG0iPIqdxPFSQgQ1
CY6UwngvlyV+PEzCKj1eVQERgU6WMyLWyS6be3uPyeSrFQHv4Qne9eVPpWVuPA38PAv4OnF00qUC
h7kBhmLM5VJF3xRuPx7qJKqa8O+Zo+oURMVvTEZDV1c60kras9/YGJXk3xXIdfZco5JQcATzIxt/
zvzcBdXRZLIYtPmld0ga4i8C6uqMgOiFufaLTdJiZQSLV4Q6/pgM3gASux8vtsOjxpy8xO4Wh0Ge
5iYGUnEDR7V6TdSKX8ewMutZfjD6bGQyniaubjMHM1PqNoLod088uz0axULIMkZ4b+PwbBTDWlGN
kYkVphmRBdvB7K7SMJb7SEquWsCEHE/aXDXyrUZkqqrmgQlt2G8RaWuNmXkEhJ7NMPgO3wp2akLN
XqhU/AK4aKTfBP0+oyLZ+6Y24gzckq28ZCUYMxD3uptSbbubjaD2GoiYzhCv4tk4151DbWr3y5AO
WC2fIoxZc4LQAB+pvUvKNVLGa9zr+kbOq3cgC4cunyE+Fwui+aPSMa4eHQWxfhE+l7rFTIgaKJsg
gVvJAfPOIgIzSQl6bm8pWjKwhrSGVWwi7jEnVCHGZ9yBgOyHCc92U93o2vSkyuapivkFhpzhRMdU
gqzkL8Pyey9tIQ5n61Axt5E5fszjgcqZ55SKVBdfkGqdKZwnrMQvKDEoG5l5XzfRKrXTEoI3XiXI
fEtt2wp6yJvaHCVlY2J45DqG9KgX+qYHcLvcpAoXDipSqIkC6u1Cl8P9I+HGJmlH0IHvfah9V01p
2vhqDywZCSlEQ15P0xS8HTNCw+HqLyS0A0xMsE0M0a8wx2+jEEZSov3WzDZ3zZFwvwE1ifsmIUQD
vKAq3yJbVqHKWV6Cy6krOVwllqF+EnD5hYdyeewTstYqifsJq6JEVb4B7Ms8SmUQUGqKJyeFseyw
jogRe6pKYt9OtroBl1YZx52l9DbzgLhcgZproKe0b7FSgaNuj1LE1VbUutuk5XOc5siRzANgTG8u
mD8PrYOrL0EK10zD7YDj+P/RdV5Ljirbun4iIjCJuxVCpuTKdVV13xDlGp94+/T7g5579drzxLlR
CJRCpRIkI8fvcO2crxYU9lJ8TZr7WeZzsoXIVnKadg+2HH7azfCJk+hhnibP0rVfxRibuCUPWPQi
vgjG2sSfZJAeOIhaiqc+tR+6xkGWkeSX3ukAUCoVINv9mZgtifa58Ry0j51QserGQ5QEMRJ3VDvY
jpG8ZKY4C83i0g1b8pzAMWrVvpWsOvpCDtsoVu8JHPmh96Riup3chdH0GAVmDxfQfgBQIcAlCfBs
nt8c99GxFEgi+uLFl7ej17YJBTYFJvZ14TbRi+2Eiy0x55u+7sAbor1SyovMfmCb5wJ2BgfOSa8u
I8MfE42VWK8xVI+lr+iW4Tl3TYhhJ00/uAtkg7sdnBNp+0OlvilZBtTS6ftgxHNvDAjDy7BBq+zO
C/v2M6qg3pvGkfqikRkFxmBvTKpKVl/DTU2PVNImrsMZKVWx62lFb/Ex5CFkruIFcHNlZWie4yRf
kx29ReCU09TlntLjDZi4+nS0p9dCxJkf6PtMAEhLdKhoUEPfIgemEN1bKsOlQ83KP0j41Vyr9rgh
gJXUGp1W8uqUfYKIdLLSH+PI3dsk1XtXDpQcvdUCEzbAwxEh0a7t4qH8VQZkZKRReW3DaGcQJLJz
p/FUpvpHpiDYjRKc3xe/oar9hJH0A0C82ClwVDYVV7zvKjZrQ5dLaRiaq5x2Li7A00S7HT5XtQ3S
EHe2AllghRIhA9VKGrR/WUAvJI6/iiA7q7aCqXlSkiwUmEBPcXOIMNjYQFqyN3Whfw0GtlPZD82y
JYlb2i9bUw72PNI/cWHzGOVXUWB1il/3F34z71TUw67So+uM5TDOvmnqkQaLC8F8qyMiXO9H7qZc
iggO5TuUGKjf/W/yLa+BS8RyzBylEXSe9/aLq42nqcaMBJ85suSN+tbX4l3yY2GJ8hCnrr5Xlsjl
qJzOmani+h7LbhfHrNNUav+yHF64RqGBQKpfpkPLr8Npz/tAwbsQ49voSKzQj1TTlS0JWPsXhKTB
ZqgC2ENf7vhaOcYrve1nO++oNiGmmjOMM6KrkU6cstRlmcoUFRgUvFybkGzp9VY19JqfqqX/qjS4
VDmcCRq2jwX/vI0cjAclS2kZCuOtB7fUwqHfkv6z+Km44TkyxXM4Wwcto0AXIaF8zE5UADjtsYZ1
dLxbq86AaIyTMA2rezcKH8pvJt4A5GdAWTlG/UMmWKlZNXqaZCAWRahvUU1Qw6QX5EENzxiQZjs4
XPeJ3Z+BFRD6KdlVZGG7ZRF4Hhbn1sl40t5D6bzbXfPSqJyYqflC9sWTbsmtCMkpJAIYF3CCZKe7
puZqQdYFQ/zQGOpb15ofit3TV4bp1hhk1yUqzZiE+789xwaKif5Ydde0wgecCQAa3GLerP0MlsWr
o4TnGadCLLXPqW7NNO6az7Iad5WtvGREEm/syBi8oaDwVk3YDAFnC1VMJwsXqbhQN6bI7oqg/ZAC
CUXUzZhSQn+quyc7EycjtxpPVzpqKgn9XsWgekwUZSuWfN7O1Xyk4ETRJ8VnlEcHjCvu6jjaqan5
FTk1faoaFJAkVaIU470+ldfUIlC0rrJj2ROZ2qmlDyv8PdUa6KI6Cd1m7CcpwHPSwn8LJMbBps+f
cOqimx1LSMLDWSoa/k6WFm0QPQaD8Ri0SCiC4PcslWedKKHRKqJnJf2FZ6I0Z91TQhU21qBfJ7zH
tkarfdpde9Td+KkYQNZRAH61wfLPjrJfk9a/phJdNWkLuF8VfOd4uE7pcCkS6HlB+E4J8U6warSx
i35nltOvrlx0eSo3ciV3YQTOBd7jOmw7avOlUznuQfGirTHRmlVjnQB4nW5C9Ms1SaRIG3nOM+KU
CvMxdwYBgq78nMPhrFZYSLvyojOFC9vZt0XhePmAyZ1s/XiI3+KsFt7vyiw/TSP7CMoSrqVePOS4
NbZ2zuRi1aQtmS32eKdZDn5AfjwsJ7TaWnlCZ/SkKz3kdJS/qCwO04AtYUQ2aJKoNPU62XM2wjmf
hbFVwVTx4ArRgsjBU712HhOSEuN0N4f2CQXluyWqX9k833p8voDVrAtXyKuV4tamdFtXFnAwnXCv
14lnDx2EY4W0qGS+Il66w7V23lem4ZvYG3D/0cijzDxH5+rqZ7U/kOmAiz408NHpMFnnS5WG+zja
NG9s+ikbg4qOs1hejOylE+mWANX7Omrfoh4IfDkF54mIKYgl6i60OFHQT1znLNjTEX8L7PZK5/YW
YJTPKgEdWlZpPilEp0zkT22k/8xHS7DQiyhr0VM5Li5PouXGKOOnlSoQqjRlaB6XB1ZjT4Rqv5Vt
8snq9xkVaHvENp9M5TnYont5M8tzXQY/KQ/gY0SUKAGN+rMCkFNrhK10k5n6Tq4fYBnR1ksmg5Kh
CsmHVM6FXSpX1pqvY05vd+7sHXnZcluY1sCafnR3+YwVzSyy9CDriywUAAIO4Dup8sm6dzOhhRBx
4BzGWUE3mWNZSUhWODrhXR8PLBpxTgDbV7wyMYktnsz91OTanZKBYFUoEUAibBZqTqQiz9D20+RW
R+Rx8aaeyGAaNSN/VKYG03g7bfbr5p992NAnXJdNFmxtJBwY8Zc696qWsHE7L8gyWNKfxjdHxJhx
E2Bh2ePkVe50LGwk6Yicfln0kTUB/9Q2OuXA99nNGoVqJwI6fZjYs7R5mbO62fdU6PXAPayvaUDG
7RP5wu9dmy3KLu4+szIchda7ezv4bZPZ6U2Z9g6PjHtNA90tUUVIznH2U+kwVC0MSntr0L4D6XDR
UGHnQfBhJKLzaBE5W2wDhGtg4qxKvpPFtORUd/GwlGyRcopsOHyB/Rm5+mffQN+emISDLjjixIxB
Oh2r1tVf3RTTb3NXTsqlWj4uXhAYw4I+NeB87zov+OdheyhJlpil10/JeVatx7y8lYnoN0k2PMkQ
9DlznGNdClqa9i3VUZPbzlc9mpj4h9X9ZGYPyQIduEpO23CsT0INB6+pDa4IlxR4VGV35GPIbRVW
Ixh+u6W4HrisjaPsBYE6Jqu3gxFGArMJmB2qhSOBZpd4oqaGjUNjWPuJWd7qpH8b8yVocUz6fWDk
v4d4bi4tThsh7W3VZKVshC432MkAHzAM343Ut3iyL274W28MMNmaPDSHBWcZO5LpMXnKh5fAiHEX
clijRaERbpBYb8YWL4exGD3HTVg72+awAVPdJ7GqvaYuszXesaxuabGMOflQWnwSHd0XqxdX1tjP
lpq/NrmT+UotYogW4RseI0jYHX2Pmkn1IHowDS6kQ5vYITqHNKk6b2l7+r2OWF3nN9YXtHVWCIY0
03RPkCnv0k8GWNhOdaz3GSV/PtCqDHrAFSxUkLiDuA/tyBpOIXfJkZnjpZaloWjqn7UMQ0DVwPKl
L0poVTSszPIrTSq8X+RwyCb6zFpmukddHNu87TZTCDDVzDSfbDt972jycbcplI2E9NBkRXQMk34p
oPWfJhKXDd3KELuTsb5X8xxgRTc/igV6Cn5VdFg8LVWoXdtzQ88Smmx9FyIN7ChGHgKLs1IWNDs7
Fd1Jf+3R13lwVErflSYu6ROwh7Uk1nQVHb947gbwMk4YnBHSfR3hUkF5txnrtHuoyEzfNsQbLYb8
J/ryl9CsvKyjbzPiqKENtDWppcpj0lc4fnBHiCoReFUXq5d2UHc5NeVmslFOxzOJ5UK9uaUw9kLt
qh0Okce5SuyNlUo/0glsmUNuDmEomtNAvz11ILgn6fhiSUimavsD1IzfX85Qf+jIBnGT3GUFbXXW
rfjUJhbRK/0OLwZcJCoZn1sb/LSqadqXxqggisUPMnNzf24NbsZD84ZFjy/Npf4skMbN/dFMmUmz
uHiR1mwcbL2AzSyK6U40CyZUQ6chfgMOn53W1LUZeeJoN3wRcVoog0CA3dAI5EJjmWWZL3lW556t
ycDDckXC5UT1WiYekW0SA6jlkrxlIx+RTlzCRlabnhBiyVOozqZIXluL/22gtdYhiVMITFz2yHxe
aotvXJl8JHoiOjGhxbQGJGM5/avpmhCL0/yM1ed4CosHlRYKZ5TcBPwqfpQ22H03Ncs9Plsrpx1B
Iz2oM1WWDdbjW05ZeEnYHwQLd+KFcyJWOyH3gMUGHjE7t78UEeEtaGXfVUu0j7ke+H0yvRoDqsve
7n80AVpPaED1XhJEwxTd3sZ4ZpDyW5ASRFsn/CgNq9vaTncXgqHSOHR1jFHCiba5VX7h38y/aEru
e7VTCJ92UMD0DrEbEmFCVcKn1enQ6YSNdCRsSs5kM8BujQsJ1X95EVPLdDNK/YhRSTFTVpicc6LU
vsbQfFf13/04f2E9Q7gFRuFmdT83loozTkAfOnjHfIt3C93aqRkKCiBD3GsaRCb0PZShvw5gzBYp
PknU+02k/HRr4fidVhO4FqfFBeTP9rPZIR1PgOkAe3mqRqXDOgdxLxUr69o9xj7CwxMj3XLbPiZG
MN1ZgQq2wdJHSCg5dliMOwUveHjIT62SqbvaucfjgsJQnV76UTvMjUpXeKx/tD2IiDW0nh7KxhsH
V6NQzGb++vASNe3PzAIiM37rfXzvsNpnEcxdse9HqEYsB7oRADpyFWr2Q41u/BaSR6IUhFkT7rQd
GuWrLvqfRkiuVxZc0g5upei+BoeGfpnQgodd+dzSFCDvzcX3V1o0P4wffcDyMMG9wUeg864s6rXI
nk6jTXRBniQPiihxzzcnTrm5LDYFVJSt1rPmsxdP/KaU36oxfLS9SsViDQeNuWe/mG4PRfYBd4P0
StxPwXtZGet2/cg3SjirooT2i5ntIyxwIRtuUyU55CqBznVg3FeNm9wVDee2UW1D/smbqXShBwKC
a5Vr+lE7DNfS8Q3Ys1tnFKRtdO/TVNy4wyZUwcZGlMjn6kLCAyl3U7IIdlvWHYS2QZCfy68EkRVL
heRJV93Aiypar1FhxjyjcZKFRXeTFspc5ZNe+/BLCQ+gryrWTuLaN8Bs8yg/bXvxZhEsjeoGYl3P
r6Kp8z505+YWLw8m3bccJu3dusvKKqKM6DyUqcW3bZYImmA85NAf4eTqzKUEqzuKi4t/3U/bsmIe
DkrtOenihPNAfW2wl9hqum57oXFwLMvcitl9DeNIoHKjp100+eDXAQuZfEAHkWzqsaiO1dg893Y5
7/XEiP2+zq4jlDGwY9A5o86qPRcPwcZOl+IjPILVgsRRwjHHotLHpoLusG/UTXftS+cxk/xD5Zxt
8lKrr63blmR47xxu+k6JJ0sLvIHr2K0OJpr8tBnbaPwYOg0XcRtYPum0F8OCWVg2v8oKJxcUXZRC
ue/W9i0HEduWs2g8ilY/QDrYA7HimbMEbQzfST1tA6tviS+8S+tu3GH8DXMxuLpzeAkt1iosy3ap
XkbeoKT0Y7ThTiN/gCJn/GbKxTzKdu41o36oupQ2jBW+ZBP4p+C+FOIgXSvT75H84CQwtGtsGv22
lXm4UzKSESrN+W2bcDTz9mVs+2AjsEH27En17GZifjbmLzE6h9ogJjv5bVucoHOefVYj2lrVbqn9
FEKM5BSeBqP8UaeQKVpOLr15RsdxcmsYPmEQ+UFc4+LR6RvbFZ+L4oRCHHeSxtUNL9Dtsw7zOgN/
8fvQOrpQfu4QKv7QlpjxsFRA2wv+Abb4ajLEluiICpqvuzFwMLVJMvKSwal1m4wivEDurGK69Qbo
gSmCn9E9DBRmFS8YZr/Toe739WXq0mwPLeM49cGNuBCkL/QiUm2EqmNzzHCaXnNpftfzeBGiu1Gl
YlscndKAEZydCoSgZpeKjrN7qc7AUW5WEgnK2Sanc2IcKrM9aiM56Pn4pEyzdungAunwgHdFfMhr
StzWNb711Og20mpelaKd6XOl3Az4v+koMytIT7UTnVqwNHpu77po27NGWGwSOdNOaVt328yF54qI
syV+yHBm8ELm+qLeY6t0hDPJrTxVdfT95a/MIk4sGA0Sp5Xv0OzeU5F+tHU0c/br+6HidxEx4YXk
re+sufkVGjQhk2SR0ycgaAYZT3rhhJ7AoowOA4ityb+5r/sdxCdm2LukTX7w+z/aH3VZu9uQfgFt
Wpr+jatulIFllRl+j8342Oj2d5m1r87UPIFCBJ6eKPjk2wRnuThKVQHLAaEt7B1wVIXUYEtAySby
wNl0+Vyx5FdBne3AOGGU9qEFg+NVEp7YgmbJFnk+K7VsS+zOsR8tzB/uJmPa21xBMiz2ORN3YClv
Rhf/xtxM0nmuxn2hQmtD/h7V39JuXsmZohsti1sldlrAnZM5HXdl95CLHvdj+aGnDtz00e+cGEqd
KkpyGdCdlkv8jDJBsAu0L1v/BtB0/Gh2LyOUtK3UsEaAeh1XKpxeN7obzVnbJHF0KQuF1EojP1uo
1VJZ5ft2MlUf2pxJdTF4nbT22jCGuI2VFREs1aPOgXFY4/JPxV3NojRE0Um6Y4Tw2q1aZvj9VCbf
UVEtplPt0ZAK35tUTmHRxaG8ZRG2ZKBNw4s2R+6JzoY3NmSPO2as+aMtn6Oyvjc6giCwqebPiLdD
DtfVoVuO3tu8WClLoQq43IsnleAqIz3jqfcA/RvTv7EEsRoBMUbCnWBO7atWKf2hvLWzqp1k3u8G
qYTbKqUoK5tDITXqVnrCsYz59UbpO9F8iXMmoCCqpK+W7V3oENweqsQuwDjSXKXx3UxBrty/ZWPt
131DCdCG94pG0T/I4isE0KsSwijdUIm3yqS/W211E2p7yN1s8luNejdrU4t+kIFYKMORJRju29D4
KMUpNJg1yQm0gcN+u3AcCmEic+/dbzJS3ml+icp5AUHZj8TAoWk5GSxKo5AyYgz1G4KVWzSot3jo
YHtoxzLM8p1Ge8DKrftRdxcqD+VoWRGkOMF1LWv9tRnjZxiWlKP4UJltj1BDWlc5G0+BkTwK5pSd
Y3f7tJ73bqndBdzJEYt6XQFARjSlnyR0I0nsTOJ6o1ejsYVGyZYTUuyU8GKanK45Wu64iPZTr+3s
tqUqodnoklmwKZXsLMb6K0j6r7QBq0jmjVY9ZlXXcdEg+QuKNz2yvuLR/O76Ar9+fWuoWbnH/B68
bMJYoWLVbkUftGQB7EtZ0zxTbkYxP0em/ZLY40HVjWMVUaoqrX7Gfge5h4Cj03FDNBun25x/a0Lx
K7XkhoE1RO+KnVlxh1WHj1piG5h+CEOQw5Yeaeo+WDaduKwtXufA3dbTLPZRq/1wyWGtKvdn1C2M
+Dg6KwNECoh2pEDk49nMyT0tdBrcufNDxcWtC4obhkc9zKv+qerpxbQhYtjCti4Ixwi0C8rHHCHD
xp2ns+zcbTybpCgxBMTkbOCTAszq7EynfjTM/L1uyCpTVBuvfQhpav/sCtrLhouswHSehlajYDO3
TLkg0HgkQMMVP1ICOpGbYC9mGvW7VLutAku1IjV0jPWbpdlkhuIbmNBz78rgsNzywAVeZ5maGxFJ
tOlIfYLKfKiM5mrWo+OBNbLsJrRuo1TGfdZZjS/h9AwOzMexPekdaHAInFIrnzg5EPVIb3Uz1DhI
wkvVbX7aAbw8yzTWpfaRFjxzY6yV3Nfmfad1L7lKCwxXpEWRvlcQdjeuRVFCoTigVllgQPykYmwn
1HCiOUD1GzS/KkfbdbU4d7aNH0pJMmTKnI2hhV3Q0Ozay1CK9qIVcXehATED6w3KAfrIsGmUcjzm
jSgfE6Gkjyyrl+frjqJB/4hPEbdNK8ALMohCzatNtdn/8zIDlbH3iTWsbusu6ADgEKb4+fcgyRAm
zOPO6JtzUz7Sh6keoYs9lSrmHesug3jXa+Wqhz8DllEZAaY7/tpo+/dANNJR6Q+6clzHQbYeH8aK
+PrlqOsD2pJDhKAS2Jq/bN3XWE3rwbAzsXH5331Z7Hgapj63dQTeXRNsl4SGtpkONzH2/zywtntw
hBzu/rVfUBtgpTMAaP3veK2ycLEQZ3BS/fp3d0a02jWEYbQedN2fFRPRU5F5z1pkV+pVcJ+Q6flc
BRCninJo79ZNyy3SJQNu9uMx6Z7dOsxOekUvUYZDx52jdR7IQPAy5DetJ+3xMqhMvutbp9ptvBCy
3nHdTDI32SNsENs/Bw6D4UxWIU2z5WPrDNe5VPszdP0oxy1fQV3EZf2kISaycQ6ckIYEw4euyg8s
pxVv3YxRnl4GV/+RVwp/h6rejEprntbjaLyTVkZdndcDmRJSXyXdYLe+2iamN8HpRVWTFQ/rg5lV
9S6tubSwyooir7MKvC6GvPHWl2E0Fw98YHyoyWBmFl/G5PEcwboC1Pp7nLSZRtYDck+TQt+1rRHf
aLFHu2IYs3sg+IU5UJYPWNTZ2yKM+8cUS81tg6vC01RXlhegvnmm9qq9cLCyl5buG9edObxGM352
dmbab3I05SZTuuKXqMtvQmWRS9by1emT/HMsJbLBxPiSM0T2zCl+tyMVRQ6mAsJReL1aMnHM6n0w
UtFs6jPdKii5OS40wkqgHxBNTLnTM3ou9hFYyDdAxMlo5+orq+0HG4b/RzwkPx0Z1e8qawKqt8b9
qYPdbtIkm3ZxGRKN4mrVA2Hy+GpmNlPQEri87gvTEknlrFD89FX1sL6ghZrNJBGU/rq5vlDHNIeS
MFModzjUn3FlOPoWFLPtutkuByhs3fH70cFR7z+fQdZzAX0aHM0cqiLy5tpWd4qh4UK8jFmP74IJ
7sfK7P/8qesLsgm6vWzAtNYh6/FHRYXn30fg/UUFnw1F+mHuU+IigUBvpAXlh64yEyJBy+jCZab4
rTImT5gYxF6tme2vPFOuulkOIRjxw+wE0e8qN98heLuvg6U7RCC3yGYHO6Or4lYnRRbGydYHZ8fi
tef6z3VwcaN/G4L+zSywcolMH/UAP9Cczg/SLq2fo6UXXhgO86OrxcXOtXLsdvKmv4Pd7+xJbQ5u
xJo2W6NK1RcYhQmGSdF9paaPctb1q1HmGC0Y1gA0ARbYpVF15cQBKAqL9JqydNobeC1c0lRk+67C
JSWTAFx5OkyX1DTavSFhFUgB+N8JLb9o3aTvcbYJL5qrW3suFPucpggBCiZcrrI7CelkXyLtPxhm
Ej1QjVDSabb1GWZ3+EpYXy3r8E3ThtPjOjQ2Z4WuzP8OHfvmX0MNZM6PKhnf+741mX279An2VHIm
+2w/BHib4rZMO2PdR8Nz31flEPkDcaHbslZB/YLhIdcbkpWTYPb1eB4e1gfiZW3PwE5it25qyzit
R4kbGqW5L5naCO5O6GXj6hMe9bga/7wvSmgqO3pQ3wGCf82k+WFURacfrv99W7rY3qBTYjXoHApS
VOBYDoiB0SU8GLgKbyHtjP66byic4IHqHo4+jptgQoxb99mDsR0m7JnWrSEK8isWZYd1az0Q+jT3
kJCeB52ZY6wPpjADgpu5hv7ug89ZA+Va+rH7zzjwj62Otd1t3VW6jsTSrT4UNRHqY5a1W1UfYFfQ
QGl3SiL47YiDjHzUiOgxlTmll6U3N5vbAkSAZSe9ydT7s91UNQZ89HH/jFw3Mc6n1bQ8/D3E+kJh
hu3NAlLHc9rBBmZoblowqYe1cS+VjD+CE/P/szM0LfWgaLT41zeuA9eH9QV0qMDBy5vnuYQ+nrrW
MVwWoFVUG9ee/s8tzCtoLbgG/qJr2ADymMW9XmJUYc7ocYoOwNGw5bfUC/chDhHeuBX99HV/brtP
2H2oT+5S7lYVshgl6hgvi1NR4gplTqRNB5Os/HV/F7EiGrryFRTHxpxoJF41AbrMTSJntWhQTo3N
2bRZn7YTyaVy7LEyN5XTuqtOUl5dt/88Xff+fb13Ea5lufL7X/vXzX/tM3VHO+ZV6g8OPVRyr6ZT
pE//PKhq8xB3fNdZwBfPI9t80xLEB2qZlr8A7b5MUVrvii1fWk1rj8IyxN7Rksh3cwPXDzzgX0Sh
AZ+h8JC6w3waavgy1Vn8SuIlocZMmLAyFL8xppODy1YwJcYWVjjznxyvU1Xl31OJqWfX6G+h2agw
SAuHFfug3A2vB13rsRVVge436mCEhyCXLK1bpF2Onr+XrvaTfHLlEcPs4iR1bAZje4aQMHa7Ki+z
114FRJuUTNspSLh+WYHHAXK/e+3rsLzTqjrbqQjEjkUX5i/ONB1pRsp3bTAKVE9BcMqjPnkMRPh7
/bhZd/gFq7G42UXeX4MQlGFc3rD8HTAowbQSuIHSCsUeO8mPBEvSy/pgyLG7VKKDXms6WBworNIr
CJIXQ4/FuFnHoOVcnkLTRgMnTv9s/ucQ6/C8LF/zPCsOfw+dGdCChdK3flchDRjH+Yhvi3tdt2SK
AM3usb1fN5MaFgv01OPgNFcbQLA9NnRAYIepsVdUSv069eCqiRTVT3sGt47HrHkvsvwVmsfwSUTz
paMe/W56C0mWDEmwL+ZN4SAT2Cgs5Jd2tBuib8lHGDJOKBa5fY5OvEWnvJjLFXaFw5yulZuYaOn9
uvn3hTRTcnKQ4Vn2tLtv8YvSEyNuYEh9dqyocndNCcV3GK3mGBnd3bq1PqxDzGXculkt6iIxhPTL
WvshHlXlKB10XTkqdVbpPSYKOuKrbby8vI6plUD1soyeaG2ajOG2+smSXrn78xZdy7xaD83bn8H8
TleNZAmzNu0HBEMc5D+f8ef9Q5DXnFl8RgOl4DSW7bDzWnjYj2Gay8dgWXLEag1X5z/7nKZrtykt
MKg7WMKhXNHva9VxzpWe1Ge0LK+sic1nFVkVfmPWfdnYWMom8MltTsTz+qKJq/0WHkh5UEt4gm1v
lHtpw3fNWiP8EQeF7Zc95gh6MqKjQt5JeE6P1G3Mrec5g2XjFqHyvQNfC75lT0lq1K35nHMsH4Js
eh5NI9qWSYaACKbAE91Mf+RY94ZpmE9zHdA4tXVWmIjsWJtj6m6INtmsr9oGSOfU2sEZeB6D0TjO
rmVj1VcbxhoQeh1/VHZ+V8vEfKmN0kZTEWIHMufxa6nQQFgG2P/3nWCpDU11J/qAL/LnnRYzlldO
jX4PtkTH3a6y5yFDoYSBZ/yQBAG+UVpbAJFk9n6YLP2UcI+ADpN3INpJcWZ+a/dTrtpXwf/Ht9PU
eCgy4u9iVbGfx8WyCD/eTVUJZ990wTxt8iWDobMn7QLUmdG4xHVr2SVh8F/K5eHPuLYWBdkWyj/v
WF9pp4mE5EEERBAibgfj9mEkdo+W0UVPpYVnRYzRm79urg8MELbVPVLZLyogjIf+Dlj3MUATtAPp
gAzHwO0EybR9eLJkVl+GaMj9NM/aFz1OPtefWjN+x+YQfSWcqzTTJ4Iulvc4WBWdxPKezKanUCei
eZmNBT4Ygm8h/7xHupm20Z38n/dUFryUNJMnJFXuSWsn9wTkCb416AASVSLDXcq9oSYNm5fk+tK/
n1IEG1uli3fZWOUdIQUCHR+pupuGb4/LMznqU4gJw8ZUHR7lsuPvQ5vFBADDen2eEdL63UjiehOP
xrmQeurHZqK8IpK/DZyFX2bc34tmMF7RLUhg8eb/GRrk3W0tXUU03pdu/M/Qfx1VzCoZ60WV0kZ8
12tp/FCDunwO+//aiPt3rbf0P69o7n+98u/3lG457Js6gIQyVz3J4o06co9F8Q8gqgp/fZpqGALE
y0PpJjhMOjcV365TnS7rtfWpxINWIVP1/+5dt3GGr+9mg5a1Oyl30gxPSEbEPgMqvgOVV+7W/Qjf
aZ6uO7V8dPBFXkYD+rlys47qLK0zD+uAZt27Pl0fKscEK7O7ZFPinPHP+PWVSQt/dW4dnSbm+fuQ
S+OQjTTmtLyS94HU5P36jCr0pQVMvfu7fwxC7eAYAPfrW//vWNim/4xt8e7d4HHQYTvshJf1wcTo
k/MoF75d5XiXtB3a7/Xp3zHNBNzx7zHry5ZqYtbSEywTQzMMnxXM309Stir96eWprsD4Wp+tD03I
vQt6UrT5u6/Xnam6/N1OrTndJTk+ZuubkTji1PSv49CuBKRpGovpygEj+69jUDjZnpxGFX5NiVYL
u77eje8xMpD3oRrJ+yqbbDTigbF1Jz3/7xcObY+B39+9pWHYW5BWY7u+cX3AWlneN4d6GbnuaAb4
YRYlxx6dRk7SzOsM3HghDKHarJtImYp9Y+C0tG7qAsmoglbzvG7GVrzlBqk/l66u36e5eF53DzHe
ra0gQy6Z5PTaaEC9LCHs4/qqYqo3kjTnB4KyxVMj5z+HdjPRnf6HsPNqjpvJtuxfudHPgxh4c2Pu
PLC8ZbHo9YIQJQre28Svn4WkWtSnr6f7QQikQZEsVQGZ55y99hB3JTwlLiLjIVZwhdiPzr+WlkIT
LCzFOA/4Kj3rPs4kf/9tzfm3ZRkWrskkjc+fv618yYTfNmsANFeo9DeShJ7xuFi3RUBd9AxL/6Cj
zzz1z2bVhCjRPEpo5KgcmMaUO7tsp2r+mmppvpUtkVUHbpVIfFJt5cWsdZEFRtEFttu4bIhnr8bG
EZQyhdnCB1RwLlgKYZ3kW6QfavBZcvbHhY4RUjtdubOvR3SxlCa6UG8WsLUY7hL8L44A5A+dMrrP
qs6PF96I6sjzLlWfPDZzd+6hs6kT0ultl7jPY2vECwLx0VGOtnaMJ4ZIngKN6unWxGJnHBT3uUY0
ts7reFzLq3R9IBzZxfHZU1LvaYqP8ke6Sq8eIb2SAZx/lB/HJHLrXNnIpkjE64TvLAyrpnxoAn8l
f6TXkhvTJpyvuz7Vn0xUY0nkntrUIOOhqoiLMbI64ZTtnIbKIvcSa7ZPXah5L0Rqghv6NTwq1DB8
XjJNk+AmCmLf4tFqWKhOwv4+CLv+HqMlQocpxaF+QBPkDQYyg/j6OUPr/MchNtKTnI/rSbMxeoSW
slnPLzhncefXktcMdWYtYIp4G8+wNm0n6tsxR2/PAoBS+1rh26oCyewMO/ge3nVhX3zHwymjTjCY
vQZM1LZT6yL0H+JHy27ePEPJvye+TvmLXb0YulWtWsiER6KR9qmctAoPJM/5EivVUk6tXPJ8+qC6
1ynFG06oEU8Sqx6uU+n1N/Ln2YgU096uvvolpYpKNbIYUxLr0CCqXBWR7T5TOHCSU9tYf+1dFQ2i
bmv8UkR05N9Q+EO1cNhH/fNvSNhDffwNRcaaSv4NNaqhxyiv3ijf7dd+lZjrVE2mLcUB2VIH7PEo
m32d5Es9VPVHs21+jk5eYPzWVBO92pI0ytaoncmTGEr8pOKTvlSFWp8phh92lZY0W7DJcESVKF06
cPNehOifKYE2f7jNoUmV6b2tuE0AIY8RlHP15Pn1uSGeWXQAFwYj/zpkVbiBl5WBv0uH8khkDsuo
+eyPZgfkGZths12wD2B2VQ0CdQQ20H6b2edUM1b+qERH0kbuIiXuupL9latTC4TQOT8aVrEq2gHL
iKDjCsOLMH7xRvfjBYad4Zi4ammzvZ7jqEfTpBZ0blVxQBVPUYuPwb4OtVVd9xAJ5gE5RY56vV4c
SCBA0Y9JUEECW6d1YJ1M4psnez7IZpgO9mHCXFK2ZL+coWXkj0j6OJCp8xjp+3ztUOBxFFrZOsT1
ZiEB7ChdH0tA//dRQMFko1FnIUHoztQ82p6b3JNODz/6y9RZdJrefIG2gdq8/w5tnGcY5S93QWn6
2wB00MYN0/w+GUhytIrafzcGdQEAuvuqQm1agnHUzqBTcUDr0mg9VkrzVKvaY1AnA0gdjLJE7j1b
MR4qseYkx66sBjxADAG1XwQX9hiIsfPgDln5cDT01r6z5oOpU7doFXcijuyZKNadKME8oP+j1rI2
k3qnTywrPud3TROt1ZYtm+yTl/UhVfgi6rKNbMoBNarfwdZb+89pDpVUTlNkt4g37bu08ptbt1cW
nxMgy7A0i8W3z5dpDKfatBOiPnmRHOi6aFwmaegjueCFZJ/W5iNm11G2k82+8O11HpVUQ6h443iB
9eyypTsMHkUAstkIEa4g1ahb2XSS4rEl3XVBTOXfo1BfN21nPZciQMDmXbUxNk+kLkDwB+oPyrDU
TVyXbGlknzxEUd4c0VwhW2auOhXG2p/qctf2+Su1wEjPPV9faqobXweRWxdTf+uILSCcwa5iB8YM
yes8WNRFclXNSF2qZIdWsu9jwC9fDaFrB9kCpWhdvPxNTpc9kaWpOxatv79OnBYqVRGtsqqdvkdI
2javARqqj9dgc0G5djW9In5xF7VHZjom9a/NN6AI3uv9Z8v3P1ryXjVCufgc6//S+nWdvMn9mimv
I+c03OsDuer5Bvhr5sfPm8dm4M6/uM4bA6ofg2EXDCI5oWxMTlbiX7tM9FtwLMnps1+effRVIwmz
gcoGpn925zV3+hvZbqb+WxpQmI8/w8nPrOIkz+ShqQRMFT3tMBD754CvqdH4W9t0om2hBtk+HvCh
/HiZz1foG0WstHhm982vLw/ytVgU9Df/+K///X//z7fxv4P34lKkIijy/0KteCngaTX/8w9b+8d/
lR/du+//8w+H6kbP9kxXN1QVEaml2Yx/+3qN8oDZ2v/K1Tb047H0vqmxbtlfRn9ErzBvvfplXbXq
o0Vd96NAgMa53KwRF/PGW91OUIpTevHqz0vmcF5GZ/OCGpnZg0fob5/ItXau9z0PGMpr5RR5cLPK
XeQ19b7VjRINHgsVTALSdRAn5rmeLOPjkE3a2eTWuic3zHsNLck8U5VfbhQt6G4+58kBcm4YaBYR
yOQyIihq5dsqd4eTlWfjSZ4Zv87mGZBTcpZx1J2GbE1Ovq7t2qgr7sqIUlrfFL+1vFzdWaEn1v/+
nfeMP995x9ZU3n7HdDWUSKb513e+c3OXdVSQv7NRH8CYjNh16FlxDjKP/ZcFYQG9GRA3gSnZzefw
UEDrbPJ8/zEvbDoErOAt96E51UeiDcg0E96HzBYdXo5zZ+/OZa3y1PfN+dTRf84qLfu9r1gOVEHp
7UApGavebaevbXsjGsK0E74lazXTu12Xme6D5WsXOZ6x+CaQq5cIDH37XEPdXTS9O331m+RhJPT5
wEfzjxdMyYpfVc+g/m0xpuA0J2u89I4THruhPMkW7Dpx+dnfX7AfBgzXl7l/0xsACam+MJa++TmF
S1sz/7hUV8x6OfHY3BYxxQchRAvI6tF4Vf3qQYyahu9YT4jDbee/JVBeHGclOkt9VYHSb6lhsT+a
toDCjbTy3nDxrokKK8PHk6v/1avOl9cGEv1//9GwvL99NEzDtk3XswzX0Q3X/etHI7IEJZ5B5Hyv
cfg9yU/F0KnpGeOT+ROCsL8h9TX3VCtLfj7a+eMjPyQ/u+PagyhZNf5JIe+9zEzVgoU0Nnde5NTQ
Negbfdui0ljtQwSf/2yXXf2tSusOY6LwqULJcRtRKPGk6k9p0naPBnq6a0KZv+x1uzY+aT7qU9lM
NfJto6HgqzBfYyFLWQVpU8N16KwnynDSxeTk6UGO5kXy2+uP5W+vrxjqbuhqNLi+hiGu77dwXJr+
RGLi37/Ruq3+5Z02HcOxbd5LW7d0VTdd44/bHzll2Grkip/wPM2mJ1NzzXUTxpSFBOmy6zv/oNiG
fwj76i5EILORLdnfZp0D/XIele2YdDVl06WxHQaTxQQUspucOhikKJTHEXGemp3RW+O1quzygnxm
AfZGXGUXCd5+3SvwZ2VTDpi6d2/XnX6UXY4z9McGby/ZkofR10o09rG6Jt/rrWLdD9asH51NQZAV
SUBpPBfuDE1TiSxY3D2fR6TRipuJx6jHi7WKHbauPbLyjYnjCTWxjksuiH1iGabsE+U2MmqLjWnW
h6ADlmFlQbaJ5yQy8fKfByozKalNkQB8DiDdJo05X+HMV8jJeWm/aYZvs4YqCUr1QVcd1NmOof11
VssR2cZ9yHXhJziUcuCcKycqo3qGrXaR1jCJyMOTPPs8yD5YOROb4aPsLnzKyj+nthhfHRCEIxKg
cAOuhKs8QST9YhKav5Wtrr3FLcV9RF+T3alOeIvZgIIxVjgeVFZWlF11ypMmumiDHGXVDJrdXyvW
8NeJ+uG7hv8QfH+se2yOrfsqxPUTuUt1kH1Z6W2KNhMbH2Ptg+IrHZoP0R+8VHfLm8+2PPuc486z
ZTNI7HPoJSsdZDF+4gqRrJC6533ol4+fz195ZoYdRZoFniQfT+HAa36bZxXEzREMThswPuatxrMQ
uk6rr4y5KQ9qS+YmN8u7gqTFXtRW5Ny0PR4XNXXzf0yLK5hmKsCZ/qpOvnlImjq8lQfYUcnZFRfZ
mJDI+UvXDJ+KTp92+TRk5o0ccSI3XGokmTGF5lKPD9PB5caCWiK+EtohY0bJgGyVWLUdgyR6lC15
yFKvWiMtq2Z1RXyVB7OknK8rkX8nfXjKa/G98XvjEdCbK1vyKR8r02+t8J+tBtz2Ix7Xv431PoaV
LISyZVDa0x7Ri7qXZ+0wTh9nsi+ZBtgDQ8puuUurvWO5IAcLzVdXttOhGfs4R9mWbDK4L8jne33n
VuRQYTgAFIMFtakU4Z+7IZtwu/CCK/r7aGnmYfuYWywI/aGOX8c+eo9dJf5m5Rof5xHlFQIdaKyR
AM2H5NNJgoxKmxRSaKW4b3bY/IBA5b7kXgGWstSyx4IH7dJHcrP69zdUyoX+ekN1DQNsjj7fVLmZ
MjzfcH9bTya2H+ZD1TiP0JfVG7liHMqONC/qhb1cTI4KgAvCTOlerjPlaBY1P0dVDZKVHP28Vo6C
ctoh1y/v/tX1nxeEehsQXah1ccgrGJF5i/gzc8zgFGvUoMszu8N2CRxrj7V6NWok2WOPgjw9ahZK
1A2PJWm5BWTu4dGMwZd1Yqko+q1pRuXz5EbTHo9RFc0gTR809soNqLyXTTtwWPZXbXWaWq14tqxi
QY0r9UIWab+gDe2t4TaYVfe6/YiW+WqIOvsmWoz43DZq7qFGWtsmQKwWtLHziLriGil2uw2s0Nwi
ed6rTZG/WgoAR9bv2sk04NcimrZWXmH3T4Rhn5xGt7//mprNDpFyKjJD7WOqC3SkGEplabW6czLJ
OE9LoILo54vuQL3+fOcH/3vS9Tg7Ge3gvunZdLX5Ur4hun13wtF+pViqu/Eyf3r2WQguStvuHwEM
oK/z9O4+jVFMVl093qkKMk0ImuZtnhPMGpw6PJPrUTdjZ7ZHezCdra6M3t5zyUYaSoH3yDComCXi
mCNs+LReVESbbiydMzp7hXiDmC5QyoJVUeA6lcdFSkWl2z40hKYXFDMMT9y4DAQUo/YSOQCzmnJQ
KF2ZXvhL6m8sAE4k6Z13a8DlpSvCfcB6eFsN/Dk9ybtbUYjqLi+rNxR1Gg4vpop0Xav2ZNjncPlA
sIr+bGwdGLXZsB4pA3gNA2uLFDV8GLpbXOAStuQi3hLeme6wUkGM1vTJN7NCngq4/F1UFCF2dleS
XE6DtU74/YCsntxLYGUr7F8CfIPtp8Gbunclidddh0LYLmJ9K/B9g1CTdNes8I210an9wYlFwg0x
KKk7Dkv4c8h6U8R4b1Y1rbWSwAVYMJhlFFATQ1ecj4NsIj2jRrW2QgwHGdAcjaC0PFWzmFM56ePU
my+n+jE/JNFvLyMnu1ELMVUt0p2u4Ow8Dmwm/Jna0UFXRjDiZg+4qCDAVsz83QhfhymcvuU8mNk+
5OqdXk35lgIqd2sqgX5RgKDMFKbqrQlqQqNck7vuj05Xi8cyM5N1x0fvYBnlcFK03Fki8xyXhV+r
PBbjjPqG8V5WuUmtnjGvUmR/3U33n12f/c2k3cvWR4FcGjUfr/H/7ZMvIn/C2KcvmUFy245ca+mo
RvDQ9VVzbjNUo0ocPsgu22r3TaKJW6wWwgfXq7OlBehwIwdjy832ZgzxQDZRilb3hb0xHTVuFg0l
3WgZzkY6Uf/VKi14DcwTQPu8UOEDOFMDAdK7o3hhIxiT7/Ka2wpLgnu9C36b1ome2jvv2UgcsS0J
yOOawr5Qr1w2i5b4eZDNLBH8/7ExXgrbNi6+VoCji/aq5aNNk10oc78Yqtf+7MOnGTkfRCJk11zA
KqM8/Pvnia7/dStkuqblEpwg9GDx5dQIR/31eVKxbZ+KOAfE24ZGRQjUEOV+mNyN3Vn6XTVv1yfQ
m57b/mzNY5+teUzObOfH+viXmX+/Ts4kO2s8/voJv66LEqXeDHU+3UC1K2FzdTj32d5RbXrrNLq2
wPiQHnkQaSk2CiG0mz8GGjtlFyDqaHpy3UxdUiJNsafln5DDxle+4ACUan8rW/JgNjAZuFHUC80K
Cfn1rduhGnEFVclQkG3Hxdio824dEfn7yIjvojz2bmWXPFMwOFx2wQR86teAZlFpgyySCkyvWVHD
puNnwYKVPBv23omC0YqTW/chtUkH1g8JBEX9rZ6G9CHS3PcJketjrcHfEui/9pqfWGfk8+FST4Nm
VxaDB2w62DlGa12huZT3SZlvkswunu18iI9WhxWObFKurHPXgrdTj3n5LCY9WmClahdld1bSnGQH
KbslOAWbr/lgERipMe9qzHPaKKgPiFwhHdOGYiOm6aulo0MXCSVdgRW5j12pX6XHatbbs2lvXN9j
zW5vSYrxcP37jBSKLsBXjfKZodTWEw44B7ba2SmGE7OC65g98Sz7Los5dP21a7vmQuGrY259B7qz
bpYWopLUugxpoe3jOnIAHDTWi4oANhyt7JumUMsjZ/Dbq/tOUFfk2A6sxBJpUJglLMHLUrwMbLLJ
GjjWQS+j6EUYi0hxh4Mvlyl+2AVHrBKPoxpUoJipYW+VZuYxQ/BMxKD/CDTzPKhO8lYDXwPX7/nP
LhrdBYvS5EH0kbb0+WMuaeS169xT+pMVZmI7tqq+F9hQH/zRKraFSzUhhbDpOq6D6I7/sW7ZG4LC
4CCzmzVr8OlkVGJaFnph7AJVES9AnxdOOXqPne/Xp5FsHnRy+k0fkK4Rjkybb1xjheD21zQ1qRD+
zXcwEhC8WgtvT05LErDOifeDR3vybPIWasZUvwbpkK5S2yXmE2OwnGqJvwjSTn+D45UGqv0tUuHL
T1iM3NqBp++bto74ZfXqGU/Hc2Yn9rcsTd9zZagfnKoq/9PS1/prQG++VXmaYeoa+HcwL5r5x62q
HRPNAe4rHlUr86g3enKNjhtvjgLO6mfD0TSpXrMoLm9spe1ue2hqd6OuPcv+ZErQXMFPLGtQe+WY
7ORGRDajxvq9KUftoj1UUXnnTW569LVoWIf1iGSHmOZiJNrxamQTVaolai/P3ZWWU/1o7PIrMkX3
WXE1Uv2Dlu1Qpf9o20Y9KGqTL8sOOFfo5NfG9PT7eu4Pieki3TfElx5QKEKyQSX5Inf0VBtgegos
ZSH3+3L7D2Z+PEWof3c2NrQt9QAqGkzLiDdO2rOytKglP2FkVW/6EoHS1hnwiG79HvurnKAuxpzD
Ubb9oBiOwWh169aHnfXHgJxilzaXyIktitpV5o4kYuwLXLHmrs7N+q4DykCA0L4ocd/chehWjwWI
0WWp6urJdVpEtuq8GVLV2RoyGr+3WE5HFC3+cNzqGvuu8pJRRbBI4lq7TM5c/wZ4av95OeWBPy/n
nfu43LYC80eNomUyRHALdWnYOhHmrWArqLUADP5S1xGqRCoWNwoO7i+hY792PpZaUYWdqYcTluwW
Xu5u0wRHUnlRLtj9mXrtH8G3t89RsTUNP3vxKKQ+CDusoZvQHBVxr0zlrcwl5rV/dmKreghg6xwG
DTG87A/y4NbXmurBAN6ee4hz0TiuzbZlCc5K/tiI4ffDZx8i+GFlFrVxI6d8Dshm52LjUuINscyH
htShnqV3HmKjFcsNlQflzA7HKhVTZPAz2LNm+wyrlYPBF3RrxF13CmsUGGrQowiLAc+KLB6vcGP8
RenmzSOUIv+GOGz3oobQVDK4SF91v7m2YVkgzmnWAlI5ujxyoVYAQdUQPhGsAKIt4O4DdKn2WxdE
90Y/5fEPEI8sV+dk1dgke5QyyZ06two3AkBgJ3dyLKMlx4w56fRrzJiT7n+/zktqjO+HXMfHlVpO
mIPImArC0eZc6TlnYPZFGeKpKstAoUpTbpuWrX/DJ7K7xyBqxzI++OFwEvpF9EosBE04Hprn1EuN
vWpQCJDFunPv1uRjZwHXO6xsvv1EiTXYaJOeK1dXo1YH/k60HwPfPQcV681KT8VrUQWHyEvbU6Mm
xsYhkndD4DP4Qc19NlsjY+DxWiSt9ux0Sbms3G66NZxSbCdDL3eGT4FjoqRgAWISyGnYaAej1qIT
erd0peIv8YwnKaIafqdJdIhnzPCrSByNnaEIMS8YudNUVOEGdW/cOWECYxbo8ZszfGHJDMkEsyzs
OGGzQM0Yy+HgYGo05OGIxoYBQn0/z0xNjDetRQG1Kiz70g/ta11640tPHfrayU1ijUEtXlrNXEKx
8R5EOsD0cYtoobZm9NIV2CgYfDy2sulNNbXZwXAFytuiDknusWeP+E4Z6TZrqeqQswjeEflUwm+5
NXRnkxzVOimBUpXzis2e0uQ6geWiIi/SSQjTJw/w45awaodb2UL2gWQOnK9bIGxKk9Ha54Hjbcyy
4c6gou+inKt7oPjKvkGxO3xpg/Iu5tMRIFpeIRsqwhvgqQdh9MFbO2n4DgaR+ahO54+FAb4c3Kif
fJifz2WrTdsuyyFRzE3PA8elwA08fIzyZw15YJ///Trd/tuzzzYMAsQ4Njuap+rOH3F0DVSJLexK
eaD2DdCrjyGZqKb+Vh2yZN8M9ezEFRYPPn5y3MYy53uJN1/Q8iX+nCss0kwCsVVlMZ1yN7TiYXpT
Fob9OT1TsSSWL50q0GU+5s4vbUFmxH2x1RdQ/p0UVTlA1TRNDy0R33cy1/uxK5IvbdObC2ra8wsl
Cvq2YN+xhTdL6Z47h0GBNn7JRHwIWJTLiwD/JkRBbRUPq/AjxVxaWfSAvPBGpqZDnF0fElxPZTJa
jv1qgcX+c2y+rvUa5z+kjIy/b5SQkRgWTy7b4J+p/pFOJHzjm3Y5Og+GrsC07kRSPqcW2J5wSjZD
BYKbiqSphOHKad0pzaGdDx8jOZ61C9k5pA2IoEm4iyCzRrxOppNOnupQZrl9kGf1r7N/1RwGCyDh
1OIz0/Jt2pndbJNT9O49mmsWnW7fHTSlco5QCYA52Zr5GGXQWOdd0HtWAm4srO/yokyJuMiBTAwz
4udFuJ/ztQxd49FJS5b66a0OK+Z7NwwrV2/4llRY31LfkL9HwAwdFHQv8KQpljdU60pdnrUqksg+
tYist1OZqLtETcKTJaxibU7IZ7zQfAqxVFul0KWOhOgwSpuDMEo2DQ95hvWCio33O+ijuDX5gBRE
dcnMgASB1LvCfejnRQTCo4+L2LZWvy4SWuG/OzVQ25rSy4+LwOnUx3nb9PGTfF0ZHlTfJkXiRumm
NwGnIWwPo6epDb5qlqsdByOJ91MZeyx2iTI2PmvZZhyDrYxBVtQw3FiV8D5ikBmeKfN+87HEf2NQ
ExXSiQZKvP/RpL34QjnOuK6Jp2xdK3bm7sqIi0tgJi8g5PwzGcB61zT6c96O/ll2yYNselm6JvAe
H//oNxtdX3TZUK9ycU06VEwy90wGpD7Ks8+D7EuCvtwm+ZE7lNuzb1PvczjdGED41lGbC8Qdu8fb
xc1tzKgoTZCjolOtY+3dB/XY7PQsMZ6TyVuTpLPvVYyK7+pwuE/1kSQYytytRmUr9ce6sVK6MVoX
ZZ1vB+LvS/mt1VyRbz2Bp6xsytHMRniliY1Vtj+seWuG5zmpcCW26aKpxNqpQrB59YvvhnCUY4Oj
0UkucENtHTlqdfpY8+oudhZE5/V+SXCa5Qz07dUAvJxMSfgol2TsMgOwZGF4LOMwu7em+Pd+ONLH
Mbey+3m+hXX4q6kfU2G4p6xV88ekw6pP/kZRVu5Y+rvLwejVrT1Z/AdkIRK1tqUgNAmLR6WFMD7P
FXlX7jLiw4sh0bt7MYblpnSNeC0ThX6SGZQqm7iD8JY95/GlVDUxZ2gfPtbtU1Uay8nA54K1sbPP
/E7BS6xlexm31YvVJpdgjnX2cbm3wQu9DgkqU4Qm0W2F3d0OsEmziQLPvKZ5ClaqVKbvLY4ESfMj
91XrNS+uBINB9P06QbD2R8/vQ1SZ5MipfpuTV63zCmz0SaYcqKaec0TULMqkQt6QMtIjGMtytK93
bVWINxd6tmCv7vPfuaAurj2n4FmPHUXIqxRO+WuX1dQgQ0POCpQWnka5dcoiacf/MGWCVLI8Zm3/
IGdgIcSGNUof2xI4F7UeERjwrrp2c/BNznAArZVWL04l97QldlLNbT0fBtUecHvLtKWrhYg7Ezum
07EN6I9O/JiN0dnQ0+oiHz6A/tnvk0+Wn9t57LOFfum31q/roPb2/+Hh46nO35//jm0ZZH40EnWa
5+h/DdMZlkIprjqKh8nDRVPDQDnKxmDheWa/pDDePmSigVI0nwWdzwbI1NNoGTe+cjNQHL/uct/a
Y6JSLTViE4cKEhfZc/UhcRIIkNyqNghb4rXt4879qZeNp6C5xcAFlGdJDYI6NQebO+sTVTdPuZtA
FplbagDmMY8fEgSTF83O/T33bciHuWO9CiqJnczK7kqvUc7J1I+z3hTwtaeApkrGu7Dtm7cs7L5b
EMFeayJr2Ib04jkGrYQFRXpJRDCcC5iu6Irc4lx7jr+NtaHZ1exOoTsrlJVU/f2oq9MxjfD0mnCy
EFWuL2L8Pta2R1ah5Fn33YNiafDebRMtxtrFb98EEL1rZmaoZ82Agg/Nq79qfNtzvXSeTWHCZDbt
fGNXZXcX2uUppRbrNc3A4sx5JbUdwoUYivDixNXdoITxbhwj++DnlvVx4PEZlF9BeLDODHiEFkXU
/xh0nrdkaKLKewmpWF61hlofUMC2t6TEeJR2kVghoMT3N/HN25q7E3UalbvGiYTkg+uFACW6xLm6
PigKrZu+agHCo2L2HvQdoNssLtaF6j4DtuzfXDcqbqqhblbx1MUb9GnagjvA8OzZyD1qM+y/BZbY
1EE1hDed8dDnpvfD6pU7dtLbluz8UjgeNjSJvmhbDSRLFrobJIfeoQDCtbVdBV/3AuNJBFRTin+D
iiQCrgzouT4y7HXhd+zA8/ZWL13iaLmI3rpkuLgkW99JORGzcbwFWDcMbiCR7alC33u9FZ6ZkMGj
LvoQO4Spp9oN2+XZmlkeqgoAlJIY137uShSlBkKI8kwq2AYpfBvKl9EtL/jLlg99UT9otZfeUimm
PhaK9lQEmnPW47I5Cau+DLGZH0sgjmzh3mO1y49qFFzB+Ypd4GQYltdRYR4VYs/easIb7HWwiRpj
ilavZVMR9q1bsj209X44dzZ+3AGmfa+mEs/uHV140L3upLWdu6M8RDv6uaceQ4+zKjS+J2UYbCh9
/NkvBxOCmIRr5imy7YXNF8WB09j74pHMSH5bpfEjq5PmLBBcLlg+aXvQr/2T6nKnttU02xAk+c5z
d7jL3N44jaOztVIzhCVg1wT0zPBODuL5Mtz1o+Psyyl5I8fIjEGzxM6LElCWsh3peLWhYEwhv4Er
LYksP7GM6VaG4/FYm5u2YYP08LRulwdTuY68UiyGtlEKUnFGfvg4pXacbRIrLnwL514cb6+pqyuL
EPX9EHr7vBGXSsTWrZu1G3afuH4Z37F5Y4UXt2+DafWXqcXQE4lKva6j16nmexiz0xFd3PwYzHvk
5MNjk4TesfIn0JvwJpdjgitNF3NLj5TO36pDlN2UfJ0vWAWVl3w+c0ztknHTP8guOdjDidwM6LsX
sklxU3ZWtPqN2qxDMetc60TtdwNyUYiSNJ0omIi8JV9jJbcfok4M1wzYXTq3ygJbxSjoIRuoowI2
m0Ph5D/P0sTAkTC0v352fU77nOsZZUVqg5/+60oHGwIRpT+Amrj7sWrindv53oH4ZbaNTC04DVHU
bMLaSM6kEqHilkZ1O7m1g1JeRbc0BBePJ/O2yIrskLtTuw/5+m+7qHCPRiFw9RAYfoxVC6uLuo8r
WEFwPOagPpTpHfg2qg7cKQN1Esfb3qzrXRx47S3l5lDqvLR+1f38pOKR/Q4Qe9dpefMlrjFosR0j
AwrHxpBCKnXbl12ywC88XWlEUXcaNvfbwVLmRwZyDhe641eKYVe6Wtvvbpnda6whFg1BxcuAT/MA
HP+HadTnkHvha9DzGw5hUlywMui2tWjPLl+lTaK7wwafRHFRHZfYgh3qz6rVvOl2Fv/I7ZMKuQTW
SWhfbHLPr04Iia3qteY6Qd5YVyDCji6wcnw8UFAESnOBs9ThXkomoAL9DSsxfVehXgBCY01iA1Ra
9zACD9NkWCfkjNoy9AbtxQRmQgzEJVHpadyy142K4CUKrQkQglrtCVM617wZ3jVqcN6AP2TsiBv7
Lmu6+GBEIKbcrBfnzJu3L5b1Fmtl8OAhWd3iudtt7IAlkhaJu07kwTePMjkAppm4igwpSpoCIanz
vnsmPEGChBnRvHB2qyK7g3qBBm1stqoTpDtnAlShTWiP+b9MNkJt7VvPRJoSDVWAiJUqRKFHsMzK
AZFp5PkPlmk2Fwf9Z1LGSFagelUzl2Ns01M0VfqGDHK7ksVdUESLpT1E1U6WfnXxXJxByetZjjYd
2izHMh9Utc+pLMVouQRhbdV9ujDMfth1HQ6jk6vlr17qvJN1GS+VF5uXwgi/R/M918IZpuwVTH91
4rCoKO1dH/0/2s5rOXJj6dZPhAh4c9uW7KYfw9HcIEYjCd57PP35kE0RVG9p//rjnHNTgcrMKoDN
bgCVtXKtfjqOfZK/BPrgka/smp+2B8stJBO/o1P0e6VGzpdKNWc4b5Jf3AmFkGJRoc+WZtKoztRj
vqgQPuoKPCZQuMy1U+7DRZteAj3PhoIiNr3NaisVaCNrixvLMouEpdZoP7mXuS+TpbZ2DEA19MP8
ClsHWrxFmYMoJQFI6ov3595I77zY++4khncfGayvw+bTbKDoqc/63dx4ZzOr/ZPjuVR2l4mxnZHl
A3rSjjde2uiQ5qfTY7k00U0+ZfmBxXF0U7JS2IH91l9tmAiNehz/YH9uphibFxVW27WSopbUesV+
IPfN7TINZrQXuFGbivU8ch+5UScl3qWVrX2x48C58RMUNPjK83vV0m9gZtLd7Da8cKno+sw+6JHM
sJxDjJrbbkBAm3ruCS3fquv6DVtynyzq5W/EtjZa4/4Z0rg6eTUIaWB9bSDDbppXt0EaOHfM6Gtf
I93cZ5bxlHghS1SwEMD5j7Exz3ej0efge9LgZtCrARkfOOJqgyUgGapPGftMmwrqhFuxIfhgb/oZ
IhzAf0/wADu/sxe1g86+9QP3JTB4S4509YeqKBNo8GI+mQovghCAcXefltREpQy8CCbfKHtMfxnU
UAdAAEgQfg6XBHh4Uh29P3ezYW+T0a33NmICVhixIRlkCDGUI7rmaNSyXlMViHhn6BFDz3+ZnOEl
sIN7z7IDeKZihQRL0h3hHSueyacVz7xLwxiotcputnlrCtqg/gJ1bXyP3B4veWlbf0nKwn3wEvMz
3x+IFaYtHNL5k9sFyaPTkeyZ8qc+drNLU7GK21U9G8DTEiWOGKjzQ1v+lI4dhuq+cIZkITGYn5LA
RydAa8djFxrz08WmWvZRT12wF0uIOFgtmI+WcieWcoCQSbXQgWmVDpiE51R3XZe+HaVGmeyLnn1X
KhiahfqMmMshdyK+V6naH1KehPe1hegEXK5wRWmefy8NXwPvtmudR8gF53urtnkAZPEz5KYoGxTc
FoU0Q5tHuKP5ZG6thTVDbK1bnPSEgr8idnWkHxs0bFKbXfgRxUYVXueiovTN9I0ndZqsrQFZ4HPI
VR8nZ0pvFJaWlR7MTy5UoaQQHkGw7npLNXlMg9z0Sh1O1thEda9P7sP+t8ko2GjtKGjxXBK3ZZQ4
p8ZveBdbjqgdbJBmXA7XpnUe2OWdDn0XtXvSpmxRlI67GZT0Fz8Jk++WQpIfUr/2K/d7bdvGfvAJ
LEq0h6HSf7RVvhRR8oPFFRvwHZyjemfxaFm60kB0B6rW8sgObMSlj459QndOGVL9yWheIrMJ4q1q
pyrpJOcx9mIoylUU/lBqRK4mnzU4ycqZfICZWClUl4rxLE0VarwWhHZ3gJf/zVa3HZUmo17djmlt
XuIGDWbpkVQU7DXeoYSdDQYPzTxBxDlvPH8qPmuh3bwMDeIfY1Z8NpG59hJVeV5e1P2u0V4NEKt3
JAj8S9cqM0i1pyE+ZHoZQ9HQj8q+LEKI6NU0ZS+2+AnXenGOcwr8+a1FrJjN8dmilgxxtHQ+Wp7v
npNa+RrGFIANyFKYXd18htG0/lyARiqhEnwoA6X+7BkouvZI0XGHpeuyD3zUelIzfus/wLM73Pcl
8NM8tn/T5jl+DbK4vo1U6HYrL0jQJ2K7xxya6Ea8iTnCfRyaJegVvL5i7ci4KJA+meoLzw9gLJhH
p8/v0pCSDJuF5tlRZgCDvWXcWEZDHa2v2l8s9jlvMgBMaI8X9peMVMINSHx1R14fL8y7x7Lg8a4k
jkWKJazRsdDSvYzVvT44llrZ7S9jO0BnPO3J8y3BvOE1yBGAjBcvuvfRwaSK9dIFpsUDC2KAgwTn
Q8r+5ohQjgSrAfIYNVzDx8vYcUSThw3towQbfatDcur6F29qN2groCuLlh7XrEbIwVY9W0LyJyQz
RN7ssCZHSMFvLMfrH/tgcg5QJ5Z3bnIGfRJ9Rrm619Ths6I5/eesHr+G1CjfF2Y+3lS9CXLfGIdH
9HluIeLwzo6hRPbF1mo/4BIsHy6mnuqQB5PNZh9CG7TBWDEDNA9PkDMMjzJHXlPqy/o5Orr5uM0Q
kOQVL3Lga4nTcxCM2kumjT9zklM/yjLUN6A8rMfMt+KbaHRPbTtnT52VfOnUJHi1vZxSLxNNwpha
u9c6gXGXXPt0EC/gAZgjq9Q7ibcw609ZU/RPQeQaX7sfTZUFN3pIoWE5QGIOwwN6qUoFr3fMJidk
SPN08kpYdZDMcf48hPtxOpkQXejbDwEfDs1Mg0F9In0QWC/+NARfbf48NmSB8Y5e8NXg2/bsp8VJ
eoo1mI8xJHvSi+e8eECz66f0av7oO8OJ0BoaIe2a66o7uyN7dDJr3M4UaoJM2cWoWD5OvvrWmMqt
owzB42rmhb88pX7wRYJWO+wM2j6c2Cm+chRBrEIRTrXAGiwh5CNY69guInp/ns7vWTBataZ9SRLn
EA3t9Is72/5ubgE1T1qu3qs66S6w0zs3Zo0cTnUInXVYPEhTpaj2yRG0WC4/75xnuFO/2ZBJ/NNb
ZFAX9RSUSPDqkOB08Q6dEnzwplSlsYU9NGQlyL1eZm0aGKkbiLLiDvp8EizTnEN2G701VOTnp3Rp
5Gh1rHGr4yruX4Ss088A4hMoajnxOk66a8x6pn8RcjXVOvYfr/Ifz7ZewRpyNX0DQerb5f/jmdZp
1pCradaQ/93n8Y/T/PczyTD5PLR+qg5dGL2Iab2MtfuPp/jHkNVx9ZH/76da/4yrqf7uSq9C/u5s
V7b/h1f6j1P99yt1AzBDhm8U23Ja9F+i5WcozX/pf3CxFcUodLneRl36yAkWl1ku/cuAD8P+9gxi
lKk+jvrnK1rPusao7DvPCMj+9Xr+35yfxQxL78GMeTtfz3iZ+/pz+Gj9v/27L2f8j8+kpQbCqgYU
t97/2vWqrmxr9/pC/3GIOD5c+jqFeNLlpFc2cfwL278I+d9PBaa+g80F0jwznpqHbgydfQ0iHgkP
umhYNQ+jmTcgd+iC0YIbs3L9neI2BdrLcDlSMuXxRrm4JXCcAjBxgFegIWnrk160o7kTd4DmGCK6
92B+qaATUz976bnyeAss9VJHsBV+KJNNJZSaqi3bDEAvSU6fLRKu52GE9WwDQz374cjcvB1a45yg
MrdYpdGdt4Gr6TJ6ifDRSVC2dZP+QIVNuYVD3NrmWZYc2ZMiH6VmxQuozBuzytsHw7XzF4Xsy53l
tU/ik6iKXy70yPW405YICdPhDtmEJFtOEgLVI69IOa+mzCoBaVmA4TJjwILLScTxL88Ow+mTY+k+
SdS/ObM3BXe97v8a5AYZuKVkfwaJBQ5sKdeXPiJ2IfXi3pt7dZjvIbapEFKMhMAwfhkmY6WROO99
FgthxkNhUryLZDMAxDpmF0AOpSFL6MSUzuBam0tQ4rpotbfT8cMYkKd/hn+wUrKPUNxoqCj8NWHO
WtO0HxAnhyNxOUqbdNP3cJle2Xkhina8n/IduhowtuFdnwSHdQ6JkKZkebvpkFU6rjY5ClOnv6EM
8vcru0xSNu65Lmf7JE4xOelwyNRpoQUaLDCT7BNaS2PU8KfZtXexi1PscrQ2wOvss3TnPsqpJVpm
cdlM8ev4bawMaxBW3UVGjVJRlo0HIACQW8az7m1sJNafGEeSBGJEhW8tEGrSdvZ4iL2ifRoCtX2q
tdI5Ob37WUyrvZ3nz5AKuaw1CJUmA458sM0A8dJlpNgu55CZVqOcx3WC6XIecajl/A1OoAZuTsp0
5Sicwue3et2r0l0brH25ufgux1KzK9W7YTuBdmh3XoWqNXu4J7U1jBQuuCprTkqFiny18RW1/stx
i8iVupVwv6378dxqcDZQBQ8/amy81U4nSoearLqUUa+NUTbjwSKbL6YPIdeV1+IPYpdy7A+hhuIP
MlwKsSsP6mi/i76TvSsBGVMo3aSufQ4XUATk+Or3rFDQHqkocXiPCG1NQ4tnQCnu9gr0k2SAzw9i
dOawuKP+1SIBskPJ8w0b1FjQBdoBO0dLbo9fykvELup5zf45WpHd2Gnbb8RWzjC+sqRIX1p2wy5x
QC0GpGHbZmc1ZfOMBHl2iNo63oVWDNsBSMEcOAiqPYPv1c/lMNVwyGPTFltHUXe4bcjRXvrivppn
VONHOEqD295uhrue2uc7b1iIeKQf+6FxdnVkX1BE3F0cJJ/AA4xO92totBEb93q/VZWg3K0zdHn8
NteVDUEu4+zrD1dmW42Uo6KjTfP+8PjwXLk8bagmmrfkELQPTxh5sPyXJ9LlITP4kboNAD2h5906
W19hxzSDohpOhgI9ozphe4UmfT+agNs3m7Uv7n5ILiOu7NJlBd0fQf5/a4bOhRTZZL2Lch6S62ak
3K9N7jdvXTNoNx0wkTtxiv0ytqcaZxvM9bxfh5FV93d9WWlbUzgy0P6BlBZ0+k43jSgCBKxBPe40
vxgThCCnNneQSo9zFqZRU93Gc1rdJkbqqi+DRe5AhdRzKzH1EphIqcK0UL927Lqd9fFBTG6IDAEv
o4PibxtNzbYeVDmbeXTmGx5z2iPFrPqjHCGVt9NnpGBWu27xK8h06ygmTwVUu9HG0jqi5D5Q4sf4
tSGtx18C6nsXKd6yM7C4IxNNIO39bGJrllOOBZLvy9nWCwhreKfQW76c7YM9T5FrRLeGClb9dk6j
6kieGh73LkMsWkGaQIfNKOyy4VcXVr1tTVH/E6Jzb7GR4cxXsYPzreY0aRU+2IHGFkDXqCG49oZ0
Uh7cGJDYDxd3ZUdkJEE6vNkKCquKsUoPMuIyWOaB7p+kXhXCBbnMVRfgKHcyoz2GNxJyPWSZm9La
6CwjxAsB+S7VHWe04ale+Ocb1D/419m/2ag0llpS/QjtGF4Pq0kfqzppTqMeItlEnctniY3H/jpW
7WeLbRqgD4oOsaej8UiSmoFG7xWKYRK6S0GBilrZxSvVBuJ1XIAO4pWxRcc+5Btjjs88W5N9cpTY
XJ3iYZMMfAV+au2Kt4KC5OLNivIc1SaApkY7xkA84HSB6x+iEip4lqPVsdrCxQuCQzsi84fw6BIn
zdA6bw5qN36b2eGbh4FN1HWAnOJqJjnFtIgFi0OC13Ony0WBvmruK2BNhmMifjIBx4vsMf6FOiiv
ndRfAj4ANgsjcw8AX/ulsjRAVuX0aSoG6vOUJGUnPIDdJ1cdNj9V/z5IZ/VFi/jCLsNl1rzN69uR
fO+/m9VH10kbFcVxkIbNbq3BRRjb76nMBp+FTJbS30V6FLzCXncbVGT7WzeePxdVsR1bTflK/Vzx
oEPviTorURQt8u5so84iXg9aRv4UphSvTElV3nAn3shUP0yZI5UqZ3Lb4je2FBAm95FTNnWne1GV
pL3t3NA+ZCTsvypz9CDP4TUiBfh5W0aOdQgbC85Fs1dgMIM5qzrKe/KMgNDZRKf+6l2ZokrewGdV
Nc5W/OZ9s4knauoPnmnk8bO5vKqz4XODDglqRnAtoNQGi47ZnFA3U4aH9y6bosG9NHPu3FIcXd7b
igdWbXSLm0ZzoxdpPAAeZQIWT3pwW+jIAbRnozcbFK+nbDxm3dBzk2XAzO//xYGne9tGkXYsYmqE
tlOrnsq2c+4lZNL94cF25+M6QIdX+IY7KFX1MoBSZtQqrSq6xFzOOyePZVGEl0kMrW4ew4mNT7kK
Bxj+jVf51kZipQE1ne7ANg0Hc5l+VlyIsswk+KSkOzVW+09F1wyf0IHXt9FghTdiG0Hc3oGK+g2K
8eGTmKrChCooU++dxTSATkeYyeYtcumWLPoQY/smPgk3IRzfehklO63qm6cp83+BO2Q4e0jinCd/
BIUuh9Jwe1eU9rwGXEehBPE2VGKk6xdtUG2kr/LN3esWAvQycI3JinhChfx9tLitenqb7DKF9MvM
+awOdXC8CrEblSdq4H0Jrdo8eZ1nntxeicAOziqH0qx98UukuJ0UMtFLpPTtNfLiklA2JCbEt+EZ
kSCZQ47WU9pzoBjbvz2bRLJGDTchPF1HNO3GR8dWkh2iDMleur0XYuuN8RFGNFTn4KA4XDn8IYXB
Nk5vr+3FeArLTENiu0ZFWiYZ3U/6VA4PgR60gJMy5+Cxsny21aze+PU83EpXmqRzYYDs4zvpVein
PHfWuMuTMHwslp5nBsEzhZnrkAoWjvsOanJ/giV263UtLANe9kOj/DvawvEy8xPRoV+V4cuJRzMc
Dk2UgVOqaljc2uG5dtTwE4UA4Cr9T9IYsd2CILL8U7rY3Aag6jxDDSZeduu7xzzQT5XpvQ3QeyAM
SMLwI8dEKVq2d+a+PEg82Nv8ri+cP9Z4SgOBd9nNswRUfTVtgz6cbqQ7t2UHGM2OttJV3NR4ycuv
WZK+nQ0e8Ir0pe3cGuhjgropDJI27sK3qEcgR0p4YXdKkxb3YotQ4RlZyv/ZN28NCuXuxeAvgyRK
utIYkR2DoymC3ZVj7cLCbB5CC+mh+quhueX9iErmM1XFbDZBoLe1AD7u2qGZD+zCh598NFif1cjd
wGGe/YdXxpqdt5HY1HCDTzKe4v7r8RIRmvy/rs7wfn5xrnMACj6wL988elZEfUAIh1cC+bC/sSne
uXeVdk9lRgCRgDX8rNs4OMULxnoj0Z0doS4aGuOTNK1Rm/el3+z1up2ecpsijyz2IX9d/sJk6n/x
G6u+u/RcttEaBaGWRD6Od69cXfY33pSU2Iex3TIWVZrwUw7d/Q171Ui6dsiF1klZn4ALwi0FAPZl
DLdptGz4L5ZCjb2TPeZ/iOsStCg+pZUb7dcxAaLom6kP3uYRh5r+/5xnPff4P19P18/qFlWxal+l
FloOjX7sYfe8bX2D96207427qWIaXr1S4y61jfg0UgKcLw4xDeK9xEh4RVHOXms9akmWIRIpc0tX
GWcViEAA4VObVNNejOK+nFHCR4qQ9hRfIePlRijzyn20nMD5bErTmG66ud2rJhqJW5Ia5ilCIA7o
Nvf8NuCRdyd9T+7v4ieXM7n7smrbm7f3Gn+MbsnyKQ/8QIJHt0tddAVaSFrfberisKOaypxav9hz
mHfMy2FWzN963SpvZbyMkgEaX58d3xRoUZbx4hj6zL2z9UlBlmCkngOqa7AS1d38znx91RWH2KbZ
QgB5prT2f46VidMo+OHYMKLV9qcSEu+tHJmAVi5H+WIrU8X6JEf/Is51XHTFYZYM3XR/xY0lXR0Y
r5JHAGbfObPEXod98IFHKwVakKKakEBxfq85QflKrfHGNDMwzqNpAGCOPxmLGWGQBJkXUqLStSpK
7+FIUgAwz8WrrpGEJwvk3IuXN/rLHEgymk+xE34KKFZ6pUn42SIb63kk9ZCqUo9F6bw0vl3ffuii
rXbbo+oITqPxLt4AsrLn2DatO6EWRcvj2ZqM7ixso/7CJ9pESrRXq0jfXehGx9hO7tCKuQyQUdK4
RnoZKj0ZP1pJvHeA0uxKt0Kdte6mY6FFxnNJodW+K8mTmZaFJM5i8xW4z8vCbi4h4piYABUhLz+V
+vR7FyA4TmrYeFbr/KTGoXqvda2L1tTrRK3Yc7u4pq5V7jV7vGkNx4u23EKnU6Lof1wiTYq1QKeb
xVbOuV5MGnQAQoDFlGDYz2JPW29RZp2b42Wq9WLELRcYO+nlQtbpilfNS5zbPEZmOFpWjKIi50ZK
fwPUn7qtVZdOjNo0g7uV9aKEg/kmctJROloWmOsUq2O1rXPPyzQzv1MEb8avpNBeKahUPrfFhLJs
Z5Y3bVanKI7AWQbw8edfA8bIffLrgLSMUAFNKnUyBkReQgaohraxs6vsY9dcuhIsXgleu+K9GlvY
wNNbMNZbIfbOEvBAo+9+A9+q+adAa0tqFyjoTOsSBnCh+ya3a9xLdDMiZlUbw7lo/0gLyzyFUDyd
qSTlX1UpJQQ7ylDAo7xYXYNNJVJC4p2WEDmSpm4okrp4rvt21Bonu/9ZIrtNXfQSJ9NJnyRSRyk0
fMtTYBebIOkzyqBpjFkLlZuxImE/8xzZ9haEyn+kqZmh45eXpD6jLDs3IKK2KMkg67AMatzU20dd
F/FulTuKeV+VKlXrw0QF4MI4u3RhjZoevdDvwq2DnIx4LbWvn+dWTe8pwHtl1Vl867JFqLuI/Neu
A46k9cX06leRtYGSPX/1ndTdFEXgfe3CBh0Vi5rdzqCiiW0D76Q5i8D1wthgxrF/6WpC9VDCOyde
6a5eCf63Y9M0iLbOwJK8Xao/jQ54jFEjJhVFnnNvL2wnbJ+BYp/YMzwPQbUX2wjkcka9ZXEvQ7K+
QI5gmcGkoGvvaXq9d2ulvIE+xd0nlO3+oifx14YSg2e1r/RHFBfSjdiRmTd3GXJ/t94C6qX8mVcz
7Zs/V+2JD6DZAddKfqG6rdk0gec/gAWcX0qlfRZ7oGcVMsqmRWKMk0RNe+hM4EQtPJuv0XcjjMff
hjnwNwW3tee+bOebCGblG9XMgheWg2Do7RzF9O96C/+JREJvNj3bMbQwb2/W8E1S+ZRP4Q4Ki5Qa
qJSsUb1IYIqRUoN0P01Oeg8az3nMKzQSlMDiafZ+FOSkSsUWvR+t3stRPBb3XQ45VhTYzyFvr7d8
F40HaShiNx+s2FePdmoUi9zRR4d00Tx9LsvMvZXYNSI0yJ3ZFphT9PVeIPfLP2l1Gu99Fdh/0VA4
FitlubV6J/3ZjvF2Nqfxe4Bo4H6uEQdZI5pli+S/RghPVIqYahaF03czUCj4yKHaPMJuk/ErUtTw
0V9WIE3oOTsL2mqUfNuQTKwsTpxlGSJ+H8F70IHW2YMztEPYCId4vdTlR4NE2aSUNUUhy5rmw7Bl
bvaAx3NT37dRkv3UexK+RuWVLxPARBQQFf0wzqXylQzWJcKg6GeTTRAP2TElUTn7w5qhNC+wVP9g
61k7w6zbvsCjOD0Eznhj5Fz2Vi2m4gDF9bCTWGkMNf0BhR3yAsvwqotmairh6GdR+sTictvPiLMB
iDN37eSM39qGPFxhkB2Zm3b6goLeTkqgoUdlOdyF5k6qnF3d0TaubUPwDuU8Mtu98inyp2kfuEph
UykDLa40oa2qJ8VaGrDmGXcRDsHWmjolBd2vGfdGdgoWj4QvNe3/dJgHEyQvlMNS91pN43O03K8h
+7LYw0E3mVtu0+a/z36bo80YTBC40szgbs8zghWpOzk3YjKMgM/2KiSPjfGcTqG5mWHh2K1j1zg5
CpLmGL9PdRWWuI+Kp2Xoc0G5ose7NrN2iA3nT1aZstA0EyQddTRuGj1ipammFM536nxrmfWvQ5l5
B71X563QiCdj1jyLrfX6ebvyi/+jTV3GUuFHaeoaI3OldTNsO6jWd7LxuBJEX7YtP+xjhl1uH/xh
+CK7lhf3hTv6P48v25umYVAkLFN2RWcf+qL74kY7yC83lj6m98PU9+E+USj1hJ/8upssVcbobWR3
0Ogfpfce2i73MbmZvdtlRumJXSLe48WOrmrz+B4vp5RQ77tdQcBULqzV0hSlb++bvp4RhvvTJkcL
f+a9XnjQ2EqM5cJLSL3+27jWHSgKksghqYL7cUicPYp7H2PWGVuI147sRv1m95V9qirr4fJ5SBfW
K8qi+QDWv4hdtkuYmFyROH4feumK58pGxveHH6CBpiG0tG9a7mzCLlA2xm8A6vvHAGgxGFa0Dxay
8iaoMvR74AmVKBnkBD3sC4v3Pwe1TXL/tlWiRRrq82ZOuVuZTPe1GRTTJintES0N+sHMPn8/sZUo
NmWxfQyk6nrP3WqR38AjbnLCGjuL5N/AXhsQD8W/m+y83Sr5ZDxJM7e9s3MGxMhWW015HVuIarDJ
cqQIM/TKdwMSBY/SkK0GI1GT885HHwZHrfAeQzsxHurxuwR8MHe9doDONtuKbZ2DnBy4p8ZxLnOI
w841714PeNVcTtW9nw8UUHqYZxNa/b86eOf4ydZrj54y1yHOyuNnUJodXz5Pv4FBCUqYhVYNUsP6
2dAL6qwd87HJIVmrlmYJEJMESBM7H00SugwErGxdBv51rnX6v841Fe03L4q1k6uHG8e2mhdpYq0w
j4Hmd4iv8bK4bQtIkfTZM287NW1f+j7znvosXHJUc7odgsE8+irRlz6JK/bic+0t2qEc56lgKXMd
vZ5PRqjL/GKbzNF7Gplfel2pvUZZ+Cq6tuPA616VGOGtdKV0x5sdVFNhe5Qaniz2EFPSztKRoBBm
emoZzc8Rgn6XQh+i/WPSg5qqLYrBtp0LWFpr+OXICBlLBfLbqdapllM5JHHvJQwlvvDZr6nzW+ZQ
qby6GzhN5i07W8g4oygVArIAp/8UZj26K+l0FpM0JaxOR2dOdMgcCbuoJ8bEqVY3nRPFqU7VaMZO
ddCK3r6RpUQijzg5lAYOR3/XIrC1kWWK2GRZIkerbR1xZZMJTHb9NqpbdPuQAlAgQ9CCfSANo1jU
ua3VFCWGhU6Mctc3wrBiqveWpUOR2Yd6dlConzzUywbpnJTZgTKD5FAtu6mrdwr0n6MGgoYtvWhL
nZKzv4LJS1e8JVuOF++Khhc4Pbu04WXsleMy1eJNZr7JnsfDzqOKqCysr0iwd1tfg9Hf7TXrq9/p
331Ylx7F2bX6BpI8/XOVIaIy6eFRzGHm6vfGQB3uqEf217FQm9scHfKdeK2gUfaBF7OPtpzAd6q3
E1ymHJ2rE7CZ+OEEkdu4B6hMQb1S5tLeWWGypUvaRbqZBaBv0vRtmvQnZcrdu86fol1jRcgSU8gx
6/CfdpZiHga9sCG1KJIvo1I/SwAASgeyi8B4XEfOFBr9Wmksgj3f/JbOmXVorYCvlQVrPaqn8MNE
fO36BeyyNmLLR7K8sZcfV7sX1cOhAihJniui+OavQ6WrCJhyGUudbvFh7PQSR3yZrC6oy0236FNI
YxcdiSo5rGMgWO3SrG6xTXOAnPRAIkgc11Nc5kGUcjuShd4Zem2jqPZnM3R9c+pLoEvvpgA00p0x
QrS3+/OQksN+bj7EFG00HpPW+1X0X+BK1u9r5SIodNEIshfRGLFX2VGCxCJHIhyDnox+z7vNag40
I4XTjk3Wv0z6Yb7V/pdJA0Te+ryJXGerUzm1rClkAWL5rn0cx+T7ZYmy2OXoav1BofC33p7B0y4R
4Mv0QxSPZIuX7hrrLLNVYfT9sgIS72U901fDDoCTe46NrCKlk9efmpQCPlWZKUbJKgce4cr5PNlU
pkNY80fSlu4XjfsnOTzNv5vjuj7rBkDIpHeMT3zmwyZUWvU3pX1Ejd3/fRljVfrbGF9T/DukROvz
nBSIdg3TdsoKVsVktL+33J83PSQuj3XTQ+ehBqy+wmz+3jhwP8AXOW3TBi5HZ5iKHTsq8SPQ4/HW
diflqCN39+xqXsXKhzosw4NueTn9FA1PY9/o364GaW2twLZqFs9tDe+BO+nOrTl4U4bqBC+Q1AfV
ziGxcuNrUo8P6eSmPxMjoZKSt7cX+DVrakyJCBXV+FoP/YPkz/4u4n2Of4ygiA15L6qAd26XfIGX
AuHiBQbR7VV2t75aU1NTABZ+FkBFEar2aYRj6wJzyEoDqCdqGAdjhL2qg2/3WBp5j5qhqZ8ECRHn
0WVSGd/uZNIJtKRMKhgKCjudy6SdhixYjGgJ0GJeU1RnQKK3yu/QNmAFgizRpUsNffMsvLEaJnIn
MKwsJrEvpjpW8zuZ4n0eMcUWvMexovExQ99vA3qk8AqSj+ButvXksbHcZtuFYf6zW9bpred9n1C/
3qUstC4RVqv2mxCQjgfS7mA3MQVU7/lU6ACax6JMNRyOspkkf7oaLXiwN72msHSR0WzaVBsdzofl
gRzYu2KcSa9NWfaINrJGnTV8b10VjwCq/tNR2wpricURkFG7jEh6j2/x4gji0rzTDXiI70dSVVnR
qM2nt/zOYDjZYWSD+m4sNRjA+kn90SavcRDDQdSH6jbyJiQ2wTfdUcC+BuR9tK9TBTyfErvHqe0O
lto6Z3vyLWdHuiQ55BApgjLSoos7UnTnHPH3QD+UJIeU0rvbVKeIXf4yYNZ7A/T/azfC9LHa4cbZ
m2kSvv5NvL3Y9cgrQDY2cJEV0HukSc2vdMlJSl91g3rDtrF1szwTtl6pjRvTzlrELivjtWHnpW5J
QpIceAjrrtwIy+bkJlBaKfAdSte0zf8+qNJMwHn5dE+SqoD+dmkUeCqBF6Kf0c5/2hZHHJo2ijAD
sCcVyTLYjUvNre5iZCmfw6XJR2vflAXs7ktPGgD/ZtTw0rlYPGTiHzv2iqUHhyN8HCD77lU/OK+m
eKyz89Crv4hJGrvziltX1dvLyCaqw9u8tn5Hoqc7w/2JjFE3Jv3ZCopuCxG6xR7TUJJvX4zikUg5
uoRL3wyy3/NUVcHLJOMdSyZtX839sBGspTZQfcN7OR7pS4wcSQNLGrwFyd1qhr4XAGfZdW8D6qak
fnZWHxPdQcpIaT2He7Ki88l1tb+fqsDdxYkxfW76kDyq5T3rKliucCxhD7U15SzOeVBVCiqL6ihe
17Wqm8wP/a14XR419/bk/KCyePpswQX9CTmAoq7rblvUymM1wC0mkYVFdXY1oSgo8+g1P53GGqa9
ePWmQ5adelfYMLkicBzxU6yXJ5lWIkBCQtinVC/Si3KIKFlyVncyGzmrDhL7aoJGyy7uIhMhaUvr
WYbNof7Fp5iVDY8ImqhoUG8Gvsi3BjS691Rlc2uug/JzBTnGRh2q6NeCD80n4RMgF9Ts1CAeb7og
B3CxpE5ZTqOOGoUVrHh0M70IjQ1ohuSehxJ8LaVJsY1iOru4jbVt6md/CQwdRAD8KjuoeRVtwkXw
T1m24PxFDTAlB+T1Y/sgJnHaDQQ2qmcOiKISIQ67g8hJxottnUSzOjC6WfcgdrVRBiRp0MyiXl+7
q7sqvylD/9mfFRPqL6G0CjIdIisNjtTZj39mPMshV1k8YeNxiBZMcrDrHODTYoS7mXA5vIRCXYmm
YMe2lFf7O897DYt2elxTAJNiUhbgR8qNJA7EETXmuIdEud5xgzWexJHqDXvehfYKQUZ6cooi58bn
6Ucz67yHskXXILMiBBX8ed6qtRO/toNbbJw5839UbvUwDCTkN+P8vWTBx6datFSQ9NXviZl9tYYk
/94p/GupX56+sB7IEL1Mm+euL0gImBbC7OE430yB050q1RvOERtk12cuRvPjma3lzEpYPpRTQZ6l
SL+zaf/xzH2XfI3LTN3G/4e1K1uOW1eSX8QIEuD62qt61dLarBeG7WMT3BdwAfn1kyjKatnHd25M
xLwwiEIBbMvdBFCVlVnY/e0UFxuQmIGNe7KNrV2Oxlc+4HsedCm7gA7EX4PiPzii5r/fI49ubfmQ
mHcpCM2WnqyrV0d2Lxq0jfE/QW2ETOeUfjUsw3yJei9dMfzo76IsNLao3072cZrIk2qhnu4EU/no
iRCE0cK2vkFI4/1jWPgYRhhF3zqOIOAfH2Ocgn99jNj2y98+RoONzYljn7zsFH7P9QD5CiQh8kdQ
wZb3vMVrRbfswMQFWL4CEvVnMmG3JVeB5N2WmjRcTMAqUbPlah6Oum5PLvVQFAagxhykyN5kx6ue
C+cSllZ+j6MWgAmtc4GegHPpIx2EgQjSgWxNFGnUr+a6AsnxBQij/N4N34dDEgz5xNhBNMHuzGPX
2u8Xqe9SwN9dowe6VLfcuJ8QW8k4Aqe6B+Q8UO2BYrAJlsoVCTbYFqILSIFMR7DBQlPP/E5mCenB
PXmRTg15FdM4HqvavMe+JVzGVQU+zHGwm2OvGVTowtoeGqVQktrFoH/cXTsgjQBv88N7VM26bMOb
tsTJmSN+tqPkXZaC+woMEz7IUIGzpl5wXgc7yvTlbOqWkCBYoEY+XM/AgWkQYgEZYX9bxlbDV6jz
Kc+WNkJTwd+aHorgR32hO+plYHFbtLq3boGd6Ya23BUgCbudBH9kxFKrW6NrPhKFLfXp1rVPe5of
nr+PU79mqXjDUUgGWFg4OOM6bcGhRFvAeTdIRhVX0AnRm0VKldNl9rZbjipfZNivl2CEuvBYYfc7
CPcmsQ0OkEI8vgHYtaqyIH0Z46ZCqR/sxE2bxgGYLOpstvujZhjzw/FN26/+FrN/YPs24B2G2IvS
jO10aVOGapGhixFug+3aG2m/3GsngB3otFhkuThHFhauth1QaaHTPEEQRivFc7an7I5X3k3TKF/+
8Bq8ROcW9xlO//cG/tM67iJx4ceevfILgQRnrc/4XKr7esR/KaU1eoYzG6XXIFjq3We2yS9g2Vkb
WG+gmeJ0RyPDeY2UalhmYTvHBIqItI4NZF8KQNOFPFBvC6nyEbQVD1EkbJqDzD2kRY8ixxw0JUcc
DHikNF/kokyhYNWJSzXWNeh3AFSqeSwuJYj7QdbiLycF9tllzXtoGoaht6lt9703xbGahpLpb+O1
B3V6KLBbO9Ckgdpu47WV/qfImcDcK+36iH+KnDnLTUc0R+qddGacepEdh7POm1976ddETeGxz2P/
5ky/NbzV0uNwKGJPLQs3MB6NaPzX3ajYu234uPvDz0giY6Fko7aySPlBKB+kO/pLCxzEw1ip8eL0
LT9U3QhVcv3lbED3zXF6+WSnL3P4y39IwAU69eXgmuvK9RAgAonJYZKCHUbWutDLTfiCbNeOvzUR
S4CKNY27dvNicletgGj1Hx2Wnj/DirtqfQ6JL8MSt3TJy+wR9aseEI+/THQHXrdgCU75bF2SXiYZ
q0SCNsX1QYH2u3csAHbP3G9XMx+j+PqE3Cvfn+A5wG5p1rhgySKRrWnE1dk18ks05DvDAMsmqpeS
RZ2rZAO5ahyBPJ/t2smsz6ZO1RoiDw5mB4iBzvRipZUPEvrVkFmooduqPagjl/bOQg3ZPAjlxd1K
QtxstKbwDDnSdmFkQfWlrZCOdFguDnnYVy/QI5vtzQiVIggS2es6beovFfaqllWWD7wIwVaUj0Aa
a3uvh6MCKroOryG5eonc7hkiF+UK2nvpZTARbqE7sg3aNmob3f3/+BklwguFCepypYS1DPgEun39
RnO2Uz+2rzYT42E0gVkma5rl1lINeKNUgkO/Yt1NIMEOIMJjgCBv08jE2pLQxeTxs2OV5kOaq/Qu
luwfMpOXH/vmtrDt8VV7mYG35TnwMKVhX7DXRDWzg5cA8vHOhWylECuFIsd77kCfJHFABesBdb0l
Dxpgjwh3agHYC9n0gN4Fe+scB/BZFAPEl67B2i1eAJdudmHfsLXQoS8Pdqd1PttLHIvetP/f7MOU
QX22DhdCie6cFoO/SVlfrstC5E+gMeQ30KUMliJs86dBNCha9iJvYQRoJlOIoITWOSJni4PPp8+H
M3WmVTI9pCAhi7B1GqCztcqjkj2ybojvB68dbvrU9U2E4dx2X2GxzBaDFYU7m28tR8r+H+owStBd
HXKm2v3sDtk+6M1AhAroqRosLFOlznZcdi/tylX28GIasoXglMqgZoJmVHWaYdKADKxuQpW0grgC
SlmomSsomEXOcEFmOrj3O/dEZvx1wVAUAeRepQ2m9KGClkMI5oZ6PWt8g0p9u0kznO+uyy2iI9m4
iBEhgRbAp2WYVtvr4huqtS7q/eRAfYIUWNA5QeZlXqtpIEMMOgYZ0tEGuzvOkBbk6nWWLe9U+xBP
4abtRHRLps70oXcsmn+oj0zXQVfb74NaNdUHqxv+If//66CYEoD0lE76iJN66jZIIkA9Kjnw+tvY
RAcjwW7zUoRt+Vik4U9L77pqr4kXPjaTJ9AJ8rnp/t6k3qszIlbydG0OKSrOrCyqV4GxC21dWay4
P92hFVGdcf/XFveKYjFkbv0ASAhbOrlg9z6zxg1kpZsjiOD6/SAhlhN4vrxFfJmvDAAmnqYaQhpj
WTff/FrspAW87aIEnBskBRAKzfk3KO+IV5d5bJki3TZP2Rua9tEr3qccJgCWusF5nxIl5ccI3924
lcOrUbIe1Iy4G1GDt4DOwfBaSDyT7gZt+6tfySfQxAYgLF2qNhcb0gYLEVY5uR4oLmoQJ6+p2XQN
hMKhyElKYaQZVuXMO33YSVrMRQADi3GaYC948gvIBi9wY4dYfxaQ6phvPnf9Lz4mAD/7for5Jup4
txKTF+7iIBhfPchZd0NZPUurTE4ZGKIXCroer+QWQ+lxB45g6Gza3qJifXCTpCzcChQrrlCYbK/j
ocL/dZVN3YqXGXQ/qD22dgdaEdteK4gKQRfUndbc9LbAMv0TOmO0I956gK7aW7r7sF9NZJ8ca/bn
GiZCJkffKdixqkY7spOJOv+r/Y/58R3/9Hl+n58+Z0CIjo+5B+ZsAlS1bSzDhVr4x6UHke3Iutuu
SMH7Xg8+UhdF8q3hXpiugW1H/KfpQDKiB8w+fEog9JJ4UIVJ8Jb+91RXy8d08/AElL6uyqEQrtUQ
7NLR3yJZLQPLzzZkI+2EDsyn5yEzF7xn4MXGUsrtyNohNWrOuLHBz+yFI/3u5IFl/imu+fsCnFTv
bjOMTLsFbdmdwBriPqW/3KZW/Wu2391oeBlG+H9z8e3nEw7GUGC6bSsHmvS89u5jGdv3QHsOqB/G
F700j1kLZgvylDZvb1yX++BKZDiUaP9mikF1KBpw3ZLPaDjuopFA0zHkWGYf/QSwLzufnmCuZvds
CKcjaCPuyJumVQHeW3xODplS7ZUH1IodGvlNBh3MZ7NCSiL0wuhETVD9bZu8jS8GFOku+chXo65x
TTPOTn4lywU1p8niNyBjNufeTAkAYVRR3FAvTSkguHGipp5yzMDJR1MWoNfJuqg9OVEIWhQjQLBC
LBnFTfRFNjlg4pCDO1IspYuqCZp4cbShppWK4cBMaBb1tSgeI+SNLnY2h1LIoalB+XwdLmVtLgOv
W1sth0phlAT3qkapGovG/Hs19KCd8FoAjbse7A//9hj89tAoLPV/eAA5hbC4Tnn8ZQ4P5/eVijn0
4bFnydkaSByEVFxu4zpp2v0+MTZEpD/b5n6Q6oNkv27AAusUhrV1ahtZCQZWU6TT6qNHTaRM5iYh
bAhTIwZnNl0xNR+DCK1DXh8mapHrx0CGcoSjiFBKnbDytsvSA+QHvQugwd7FY+wZZVzNCSSxHiTL
a3+N+LZaU2frGcFpRMiq1Z1kKorsXHoZAystRqexk6xRUt9saLhvSgsn0ebbPFoPgpTGFvD++I5M
pt9jUwXi5y19AtX73UFAD3hBvTQHQw6uMFl/T6ahMlBBNHjpDX0EqGvXe4e5JgAgvz4RmH2g+mU8
kKU1c6g+Td/CJO53FICTIMjdTnVXzQG8IebtGQvtPXXSlwzZWIi+J+KevmAibVH28ftwmVfVSrgM
9M1F6u9irAPA7vq7NqjzR4clxWOOfRJXqbqNao7vuMPspcOEvKFOIKSnGw6ihCUN+BiO91UOEtfR
W/tumZw5vxBogmERWgHSO4F9B3z3aY2kcjOo+BtocL+6HfR9QDQS7HIBNUYvy6w3DKR+GjhWhr9y
EoBmipVhJmznaAi+ZdTjDdLiloZeyHvkhZ1FWDXZxgdrwQAZpNcujTnYTjNkMHRmsdVSLtoOZC37
ZP/dHznDEwsa0e1QuqwAYU2BVNCRvz9igJUXV0seI6Fx7fgULGwoEugNYNUsYrzD+74El8YQ3kPF
K7x3LWRZsD0Otj1kbO/BEYCYv4vSr8EPjuTBwsS6U93XaXScZJkFwtX04T9Cb3CTpaPZgRs9JfnS
HDSlUzfQ7NNPqHuG4G0H9e6wR9GbPtnhveRCxi9qd9RsmLkSYIV9inHywLbl3260VPQOFLSDvP2r
W61nIyDzh5s+x8yzkZ0eanS2vD6UZut6MCr36QDgBITJtu2UpgfogmWH3DLs7QgUwq0YSsDYS8u/
dCFC1zVzyi8sFl9iMVQ/6gR6d6mnxIIrQKAbUf7ogvrLaIjiS14XCaRxUu8yMvyYK0NktxCoeH9K
banPT3HtOFkjD9aA/vit5uY7awyUpocDMFvEEfPJDG3ImVbmbzYapCk4/MiCxEbgrzPE3i4QiSn3
DrIzEOZx7AvZIvnaDnb/MFhYDgIHssPNBC6sqz+krwBplCZ2qY3V3M+Xl76dIFpa2nfOqNw915tV
F9iNjZWOCdLYk7xFsl05iz+Ms3g8Gbn2TNb2Xknf/6dMzaMJlpPrjedasyX4dfObT5kE43Pc1m+0
R6bdMm2Uxx5i8zI0d2QfAv9WcB/Yh2z60kWQHbiGdykMrO02g9i57UYbqjwYh+cqglIFpCKsVYw8
IyTnkunMQ2kuycEJntO2tpeiQLF6I6NsKScz2kyxY58NIG7nixUwcQykve7zEOEt6iCXAXJLywI/
sg3ZetT/rUwnjiBM18nbfgBdSOukalMWEn+/ujQQgJTjHpvG8RXsuR4kKh1j3+kmY5s6UN5LBfKa
g+NDvU9o7Wgrn7xlJ0HhP3lGASas6kc1cuNN3/hp9X5jgR83lRAEcSxkFwsrs55rv21XopP27WBB
WyBt4nyPhAEYHcIpWFcMqgiJFRbLrAL5TmRPDb6BuOt8oL0B5EHbtJD0S5Rprf+zDznSJUnAdiK0
93UyuhP516JoAxy3+JGOnH0ppjtmTEeSIUsTNt7pPjphUl/D8G3Rh9OPvv9tHPhQwHKv7LcGsgwL
EB+Ji+Chvxl9YGwG0BieWBLE666W1nNpdF/zUoU/WAwePOzqvoPumS+UHmSwX4MAvlUnFPQkYNY0
zOdJqXkQZFXnQU2JgBbgJkbYp4e4doxlNg3JEjGn9BCFCiTt1NOGyfh+S11TaiKA4uTTnisk0Apd
VlkaKASPLQivQwssPgYhGDSMXDYPhp1Uy7KS4m3Mh1vPQa3Xoh++9tJvf6Bk6qfwHf/Zyzh4mH1l
36aemUL3SYo9/rLVKR05W0vb9y4skS9xGG0nnT+iy1COAbA1AnXj1M440sWpo/YWZaA++Xx0C1+M
e2q1JhTn2zGYtgQJKhV0yvsGEb0ZIaThQ6Bk+btNumCgIFFqciY/9TGWUEc0H/n9x/nA7RWd/LQ9
gn8D5SmmZ6yuEZbeNh/Bkg7MjQ7SFDZAgaXjgqpMo6P1hQaF0HZaX21TEpwt463GsXsf+0GFU7Jp
KPwNo9XcVEPu3o5DnqByNw4QLgBxUqwv1AEmu3DBnUJsP3ljt7xqxqw/XZ0dTxN7p9XlkxuE3OO1
cvIGXOAvIIgJTrKsHL5oEQ/YBTx8qRgLz6PEuWUF+P3G5SAfm11QczUtkjg08HYZ8xXwRBA1uL6f
FMsqEFyv6cXUkt0eO/tcZG2+GrQz9YQZMnALUwIgmMjZ+Y+XH82eM26BbBFl6Zrt0NX0iBErUJdJ
tyYRH167yDhYiQ1UH7AZeghp4H3yE71VihU5OrGF8iBeeXzH7GG2zTPwsbppINNmi0Ve5ZCbsCz7
Lk6n+saJ22xXcGe8nSAECY24pP6iIPfoGZHxwx/qG7dk3lvr5WpJg3I3qW+GzALzSNCNtxxTzoNy
0z3RG8Eu2hvEiNx5UAhc212QjGsGhb5FrisEXF2pQJdK1UsErYITtwcLuBp9tAfXhgD9FUoPQMj4
7odTE5hLZFUDb46Qz+JjsFnGwxb6aJA3RjrnFphhdZunQ31iLhTqJctdiO+AR8WMm3FfBuY9tVxt
ojvwlmQ3navLE/RQmoQ6CiNKN2YF+J0XNsX7LEGWtSvWIZIaW34YrwsbB02VMhASXh+F3BI+DRA0
NzSbGpObMEnkWYJUYe37Q7ymX1Spf1ZmXFzMoWJHajVh0J6KugPvH/roEtTmsHaBuFgnZfBuQ+Xq
fVga/vxbRFVtcaomfkv+9FMEebxcR2Ko19eJhlDeccgWn2geBIdBvzF6CYJMoFSpNP+VlcY/5ZB4
d04P8W4ZgrWe7NJ1vKXVWOzQRIV6YonYtqNvfckGC0rWRTNuyS1FCj2zcLBvpp7t/9O0EzOqhTuA
houmzcOh2HOCBTZGx29QNRiuc2dqN8RCRs0EsfVPTaGbRFlmNnW4vvaGA4ISZvEzwrLw1ENTaC9T
/CupaQtEy0vXRyGC7k0czREpKuASddNMgD2UmqafmkgZxKe0atO5GY2DeYoq48c8EzIe5yQqvlIr
ko5z7lvz2Zum6aktZHtrQEeM+oTFxV2TBWfqU0Au3jUjB2cAnghGjfoeG6ybEAQrT7ExGcAUjRvq
y3tmPbggDKRxndM1l7GNl9RXTVH86OY/K3zztkMCrHsXFv1lyIsUtFxZf3A1uRNgw/wmYXYFLR3w
Rc0uqKapuePcUyspMgYMYGxtqNlbqjwXaXCmFg0qsEFfIEDQH6hJU3p+d++lyeOoaU+yvkkfDB21
LSphb7HB6CF3I6qdQu3+mVyQlBFnaFDsrgPaXJpbFAIAQaEnoUuXx3KeJMrrfscBXV6AYSJAKrty
F0kdAM1c2baxYIYjILIlg5XdTeFdlZXhHaols5sY8kYLk3xqhjK7ourO1EsXch73RRC5d7NT2uDl
0uA7MM+bBmBKMp00urkOuj6r0I+xElDYBmnhrFBwBQxJEJns4OCP87EXyIcYaG1qf1r9VTxm685D
ELxqzW3SZf2Ni2qhSyScf0Qy5d8LM0DmwCufctCl/c0hbbynYCyr2QELb39TjTh06RkyHJYePPDI
LGIXmvaFFVUnLzP4C5ObKczjl6pW9VnFEXDa2twVg9imAI5vkIziL9dB703s1hNEsqapPMwro2IB
fiOxKFHeB3mkT5cuBOBN9CNUftHR6LWV7iDz7p1x4Im5ClZkCRjDPicty22YFVDDc+wAsq6ZXDuS
JU8yx1YwbqP2nxKxKoPZ9k+JNFbljckXp0VQIwM+GyftDsdDbL/3VtWg2E4PDyF2Mw+ffLN5Qsqj
XycZdvuNxkK4Gh8hGxvLpdedqeWZYFOY2lQurdECvkP3dv7w3htFKJevnRKIKT30Y3zgq2JjBmAw
jUFhjVgACuF7XaOScdCq4AdyQd7eB1cUzgK9x8y3bnik/hDcbivGg+lAAzM9sKXilkk91lk87j1d
VlG3fnF29B01IzfE7zTsj9YErW2wcICfsS6HI7mRx2RE5bbtQBa7A/ioW/pOXiPjORpzbUCYJeUi
tszhzur96gzsiwE0K1Kn7lCV+H5WWpz01wgepcE9CAHBYZ7Z3z3pywMtTl0TB2fIoG1bgZV+2bCo
34BJr1ldt3p6gDtk7YFMA2j6NqbPAZJGeFQmrnoLs2oH4h3jh+VYRwiXTl8kmAWWHur9b8GbZdw4
ndnfoLwUqE09yHNQt5iY9W5SorydQrtYpGMhTpmuSk1jwKMHSALNrQ+7I51CrvIh3xccXIpXkhnA
QqHrY3Qe2FXNYk8dGb5e6zKzkeNnIZRcO3M81WBIe+l+VoPVvURMReDIBStaUAf8RYL/a5NYg9qQ
E1hb38cwt7ZfrO92lN0MdRHfdzUXF5ZzAOMzE/RVTRJfMlk2R7xxvlDnJER1AkX1qVBuduRjmq2g
jAuBRd0MOqyAC7qlS2gkeIXpnlGl6PEg3KmFetw1GXvnGyBx2b09evU5A3500faB+SoaZazKmhU7
aqbIWEAdc3hKLX0EA852IcAM8xomtQK2wvR3nvCTA6pO3SW2Q4sulfJ5yiNxMo0xAIEuYAAQkm1X
RulH+1I3tZvUbmZUixPildBEixokw4DCWoHKRuyp+eFm6dkAFgM3GoEKpuYbKjvAsFWVXwMXMXUd
MU/MZgDSqvPPKijKIyri3NWHB1ISKAFIhmHpao+wBaU8eUCTqPwa1e9zkIcBxTlwEYEjGS8k86FF
Mm091agBUWVtPaCU3nrIZLBpEKW8JY88TjgQB4FaIDoFnl0vcacF3jbjjpxtjsJsOTbAXGEojWj0
nAhHNmu7HKZ8WbnGRvXOFwZNrV0KOqZFq5lhnCmsDtSESA1/cjr53ozUGG9ilCqvVC3dm6qAYBid
1V38q29kOcQrOshTLzXptH51ttshPCCokywoq9XaLaiCk6LfxI1vAKScd3tpc/9gArU1Z8fSEJRc
ChlWGkB2Sp01o4q3IzBA80zXAX/OiUgRVAlXqcC2h2UAuom8T++CFCuamrz7OixgAobgoJj/djX1
iQtJBDsfllGbdcnSE7lcJUabbuZ2FU2aszzmu7lthVh867I40xRl7qZ3o+pwPtSDgbeb589QYguS
OrXP4kMeDekRu533y+QnAPv82RZlBeb15kB2GtGGAQeNqklUM/zsabD51IcQDPZQS8lDgy3I5ugO
/PeXywKgqPWVBoTuEEZHGhVIOxHnl8kZnUclAZMZ49sOlHOPZOHGtAN9RHcntannZr1Iqs47kEeB
jMSqkVBCa4zGxY4KpZKyBocUDRWQkt2jGCtYUBMlsdb5vzzJ43V3FwPi0iALH3SZg0rpqc4Prb7E
iqPdjSIHZmjKD3RH3aXdKZATcwXexo8xEblTP3lWUwU+nz9vqd9o+noNKa14a2dRuiLd8F2uq8Mq
fE9WrDGHUwcA/snJsnSVmYwflFv+kGHaHa2he79Eid0dyeb64Ndz7OxAnZP26MDWgDjahwv1KFTQ
gdIZvGq5cX9NU029Jw7mWH+RH5XlNtIMZKI0FV2MFhSV2ota5EoDJ9HOA+eM1q+5rtP/PhfZP554
nYv9eiLNzIqCH1CLjdcnXkZ1ispbQvD6H00cd9hT0uK1cu3FduJzk3qREBcZa062YwwnxWS4w9K2
b1kCxA7Z5lsfAJVdYll7stGlcCvUM+sLygxAUvoiWpwgwNslvfHJAPzeT4yXqq3LbwX3X3x8Eb6B
Cnq+AZ50vvmtywyV9wypjL3uLvTI/zLF/7sPJMBQ5QX+7rXTOc6xVq69IKKHXGRi00CndmaH4B6U
XarKdM4t/snPzH+MJ8Zf/jYo9Fkzs0P8e5BKKv4ScTs+DgWKL7vcUHd0aWMvg1bm8mqZEIi7c2O9
IU+FFn01NZtlUVlbK8YZ1R2s8dPQrFsaYV2G85S9Ba4OU+mghH6Cjund1aGwtmkIIliy2chQLprW
K0ANWlTrHkyku9CT2fNoTNuiZgC1arvJ0+BqH6Ly3e6BsW1XA1/37JQ4Q37Yr/6/28sa9WuUvZoT
Xzp7BcpLaDKPc7KsBm3tsQuax2v+LOtZve0dXy2v+bMBKUxEYWN/c02KdXb0JYtsdSDTbBfLMkRF
GeXcJiNMj4JXj9dHd3jhbOtajMvrNE3Yf56aOkYrm6emiUxQOd91LltOFioEpTshMJgBknLOKtdd
Go3MUQegwvPcgzfUuENdy1OubeTXsBAKikCQbGmGeSxN8DHLAHYfFDTpST8u2J7OM11N1znrON1i
vfEO1Akc2EPiZN2xRxn/SuUedtx6IzPvPLDwVaON1Kw2+eCZvimzEVRduknbFaeIkGsbwvRANtcH
wQFA4bfUObvpeV2kwjdXW8F+Xqc1Rv/ztDQoMBDMSgaZ4hyFbRBN24PRmjrp0n5MG0ocFcYKuyrV
Gs6uarGzo/2MHwEHQU3az1DT9fsBhUhITVyb1ItaNvxe0qMf4dTTo4J4G6rpa9DiSBR5Zn8EoTj2
eNT2tJHu6BKHBSRi02ZLQ0OwrGPZ0EOofZ0hLEHwz/vm4Q/7PPOnh4xZEC88vxg2CHH0O+VFF2b3
5psHIdYgdOLveZf0y0Yl/hkSwO0RNB4oJxzL4KtVn8jBgSrxsvTAKV+rqjoV0BFZUYe75dCY+gZl
53rl1kN8CkSUn8UE7AFSW/F3lz32lTV95ShKX0HHttDb5nCLFDFiDxLCnVhzx7fctOUiTnl0VxSu
faYOHAFQW6E7DJTYzR2VAf7lkKGOQtV7zxIjaIs0BErJ4YFsQ+sAZTf240ONyOCGR8ZwG2aC3VqN
eS/1pjZBKolaQ2uIjQHGfCgCo6Al8jy2R1RlR0Ut10IXakLd2dmD/HzuJH+y02VEamnvxO7Nn3Y9
LdihjX1ptTef/D/qZ9LJEAcU5MydfwxH9S7yx+Ywf7xrvQ25ARJZHKYq216nZcDUnxJ/WNaGVCfX
RUJHAZN/24dYrlFoFj/INADst4Rig2qCYmnZVvXiyQZlfEOTvfk+UADDUHwPUpAnFW73s7OLVZrm
HvRDH5AMSnBKyeSyCnj4E6kzwLiz9JuK/0GNXv1kd924Fng1HmuzKA8WsqubybexqQT5wCLK/fY7
Z9HSmLL8Jzi4nztntF8CQyG4j8j72TVMcwdVVGPr4Ux2nxR+vxxa03ob7X43uFb20/SmfTcG9RtA
mxDoAvuh18mFGPrpYrIi2YZ2ne5rT6a3ti+ilRX0wxuQ9NuxSrMf5iheuywZn/tBjTh9WsUxsDr7
iF92ufZ6r3zxOoQDtStvp13s+eJQN7GzrKKkAwW2Iw+xb02XVloX8HQ4b9BohppTaLdH6IdVD6Bp
+0Z2/GMQlenr4VSAtu6+kQJA6thfGQGK60CAGZ2NvIhPtSVw2Oe8/9Y4azeJi+8A10AmSzsw6Y5b
1FCKdcLS4g7FL8VdGaLACwGHCvF6J7+zoL3mL6ocn3jKbsmEGi4Dmekh4GKhjPImMtpkM2jQB/6r
jXvmZ/ECYeNhz/W6N3eEqBaYwvKOWsINy1POxOk6KCux6o8iBonnx0QFEsYr/JiSjUEQEWyo3ycm
H09YcpH7zXcie5s0H2eVduOhzReFoynfZuK3+Uo+dPnUrlQ0HSSwrp3l7yFhs3BcsHiUGT/PmIUJ
0hgIDiQbwjhEBZMnFGg8UyeZXGGdGO/f/SUQ7kiTRc7BaHxnSXQUdtm8lrFtPTAEzY5/sfd18dme
sPbVyeS7fw0A0JLYK/C9eQ3ChD2oCNVUcySrCHv5zu+KJMjRc8ENSpgEKlXLwb/QNi24J0L7Dn+Y
8qmHJNNNixLuTTty63XCizfqPPENSxjoU2RqHMfOmW6hUu2DKAMFyXokcrrlk9IjZYnAUORW80hy
cEIUgdFIDkTFbZdAdNz7NZKeaXqAKNJIR/jmqwT4iByw00PtRbTOo8Z+AEI82eA/IzgOaQy+YYhX
33DJK+QFBIdaeGdCj5qDXpWz9DukizZj5U0RahLFGhxd1vfERmUhELPJszOZwypgA7sth8jY9lPf
7t26HY/Is0N83CvrhxqveZTn9cUXbCMewxTg3oV4mLoGjGGVV2lVEfuLNMxi+bfPNnX8X58tqsxP
ny02DIjs6tovKt0SSuZLyUW7n4uzdBOA/nZPZV+SGQ+oI5G7akjTYYHIKijkKFznN1695jEYA2aj
i7Tt2lfCWCCNXeDU2nobBTGzpVAh/upklGWMNTpyjpNW8VL6UnSmt5ERxM69Sm258oq9AUjIaXA7
daI7unRJCYay0HVX1466Dr/F0gwXeeOpDU8ivvO9Sjz4oy5pG0H1C+TJESWe1Qt5jDZnyG/yJ1T/
DEvosUd7hVcJv6b1P8X451tymuBEKQAviZ3NoASO/WCjGxHcdTwfNShhtq41rFhy2S6sFsjAHrCg
R9cBRNpOp1dyC03QnDpVhQhcj7NGHLftudVufYRaPj38b24Kv/xtASgiZKy87qnJ8y1KuZHXwy9v
wxwxbXPdHLJqmUA35CUtanOfMhey48ZkfjEd9WNMAv8OiWZ1CzZtVKxrf24F7lJ2HjJXetq8K7bk
Pybe+7Ql4sY3U47KdlBrg2F34wMztkR2Md7R0ZaalZkku/ngq3tRsRF/aiKWGe+S2kQmukZ1qU/A
1Sh2+oVl9c46KALz6BDaFYtE725QnnH3/kSo0xyiFnGabGLtEUUmoJfIQVR9hEBnyDZRhaLy0lPD
hvrpYnjx18St2FYVrEMNCy5xEfWnUtYlSvkzBwwyvqsWZIxL+e7D3a5bVlIi+6u9qaPzIgX+Sygt
pBWSt9Ba707dEAJMCH0pkMr9D2Xf1iUnjmX9V3r5eegRSAIxa6of4n7PjLzYTr+w0k4bgbjfBPz6
b6PIcmS63NXf1HKxkHSkICNASOecvTckGrVCNj9C9zjFyqtZgfGtmQm4JvuZqaymFnMmkCmzzUvv
5lpf2A6oPy6tLV3YBRINe6wMOF7j+9o8aHiE5LFRDM+cOZXivqBJDIUz+M3NATGqRMOl+2e5Ab9Q
Bl5/U/OmpymPKrKhWT43Y137QEgIrvjp4KQeXbI+cZMT6MGaFQEX+KmwA3ok7aM9pXuZg6k2Z6PU
dO7GQ7aMsFLxsAcJxGEM07kxUaZu8LMK+j2SLa8jVBF5xO5EgqZPtNnMgirZzp8O5ixUvMnApOCi
Evs5f2lqm7FiSN+drLjHoHReDxtjY6oYz//sbYa8lo2NKeZ5ytn82uLaXr6wXQhKVhoBI51Fr4cY
3sgKeHmUk16UIBwKv1/qEtNizHnl5asutX4YD+QbJ6WKIqj8SJCnN8hmP2Dv+Nab+Ytz03QWPHy0
IusjsqDp0bHAD6ipHKAUP8THckgycC+11hkgNGdeNtKBjycJZ2CMzF76UC2RpJgh9yOCcA0P5Pc2
Lr/modt8rgbE7S1XkjsseAS4J2uC3zFXW7y0OrDgVEDze2rp4uWK54Fn+C5iPRwupxZtrZ1dYU2V
qRJIoqnFHFyNzKwBtHg9doNN5AC0BzqMJyReniHWWd2LsfAPAAtWc1NvtSBfzCtZ3qiAjrc+77F+
mTpIcAUgYpTzPQO++EHkkNPVJHsM87Ga9WDkO5jDoK30QKbDtc4UW93Wc544q3xEQrjO6mPthvmj
jyzYu1oEc+JUEnkti8rNkkfeN/kjPK9IbyzaO2MY5skJWVLixpSquHrps3K4DAK9OtCqJhLP4TRm
Pm1oMRHprSkmIx8XyAVia1NsRIHwIBzcK1McoqDGbqwSCzp9KLhCoy2iG3RuWhGJt3ZlDnoL0yrc
Ljo2DVaoppX0TnUDl8HZNGLpGs0KPpBNall0BNuyqgDIqHYNFgdwJaUqOOLeCo7mzNLFZ/Bl641j
53ycOWXQwQE/gAneTrExTKHMPJ2ZQwhVgF0Q4XAt/s7u2s30MCam27X4fx/q+pG/DPXLFVw/4xc7
0+DVut129n0gIbJsQSUkn5nT6wHEH3yR06KfQSgh2V8bvAiU9GWe/tnFlK/NYhrxWjRnv35A0iAi
aXtgOfz7YWT588LMp5gruVReP9VUulXJ8pnL7PPYRti7TRdx7WKKFxNzaroURfwJypvl1qJRfttA
GpIjFHTIJsZOcygGjiwQKyjmg0Nf67Q5i9XKgqjRcZieAORGt/WqahWwEj/7mh55jGy53nOO1/qR
ALs9JpiJzKdeGwbQ62hXq1MmJFbmrezcpSoif375xJ8Dw0sF4DY4vLX57KTNsEsu7XhxGcp0lu1T
4ml5cxkqae1iKSOrvJj4ln+iICFag2Gi3bktaXeXMy/pXs9+U2dMesG8BA82+plD9vPsWudOw1xH
NQ3XuhIsofOY4YkHvZt/V3QeuKkkmNRNMeDKv2sdSGhr5dzIyaKEvNpGNrybm8aSCf8uh78lLTU5
XjrpFkqBAPHA84UU0aytsxtB6Qk0KeVLMfKT5ZLihbXeSXo4yVAjgrg+eFECbiafBFuv6h9NQrpJ
Qw+nXHR4Ai711ypjYerTcrwBynxGBmwIEh7fgkCPneMo9k6YkJamZA7WCDbnhDYv3RAqRPoaZOQV
flnPhRuAxcBLw32VsGk/X7pPzc8zFduvdeasS5j7JOWQzEieek+X1nBNbP9eta06c87VGbzX7qFu
xr2pgjiEOjdIxL8JMJdBNa8P58as684SZEy3xsocmqreKJrroyn1UazOVZZ/yr0MTBrTyKaqr8FZ
4VpOuL3WdTmt5iImam1MTEPSpgBd5ADxmDozpiwhJxo2TC2unxp6LV2rHgzU1/FCmjhbz+6Rr2UL
XHCcj2LP3OZsupk/CXkRJWROizej2yVoeOPLJVz/BIUdpQb71+lalQXVbe978nC9stYLopkNmkRg
UvGFGdvarYKZZbnem7+qdAKkkTqgqzIm5uCP4ACp7dq+/FVmUK/zIbqXpu38+rGkycTGKpG3fv1L
u6qzdkToz9cvDg5S8P63yfZ6dX3G/Zs8fDJjXX5Dvy8mr+twcymOBduBYUNPYBq99RyIJFh52j/H
dfPgJKl6iCHZuPMIQYbuVA89O2rlzWnEOhzJn6JeNaAy2oq0YI8tiO6MEXEde964pDpGlFsLi+fp
rIUA333X2x91M2RHPZXcwh9XyBUBc3Lp2/eV21e3AqRXjVD2vanqbFB7hWkY7U1d34XFJo1yMr90
4E5439uroG1tMHEiRQ/r6i7emsHBiat28IrYM1M0HXzcLJZr92dT1Y1wJSZ9V63N4ECbpIeYZt9N
o7lcK7L3COGGN5dPb6hGtlnkLs1gwlP6RFhxMvbm4Mfxc648+2BKPZaH68BzOtCJ4A8arT48I1Nl
YRpNVQ6JzBmrgn5nimos6MaL4KwzJuYSNJBxZLw3FZYHjRe/HMnGXABoPcgubHtsJbGn0tEnEtHu
PDKvvS1G/RJo3/8MafdhCUXAYRP2KMrWWoB0Czmase8fiiqFAh8Q1J/BU8hAiZs2+6KLkLrmnC/V
HRT42rIEXwh8NPPXHTco1DaXPL1rbr5C6GPfZcXsTaIejWuIidv0zsJlF2HwycSvQ5J9bes2fygQ
ZNu0NSR+4KX1HyYDE9rGGvArq79YcHJ+jTkSIJVmPxRNbppkcJ7auBmgB+pkZ5dG3VqUTr8LSlfB
T6EIWANZ/6AGKONmEOj8NnWHRin7EaG7l8IZjFs0WAU0wa2REEASJhx5JCwwW9gK4LNE9h+hUQEu
Z9RfzfSEPk98D2FEONQuZi6w98YM6IjX0YbJ7DpaFH8LDNEBJI8H0HwD3mHN0uEl9SSyS33nE2SH
SyQl2umm7hv1sezYwSts+RV4nmReID361HoOOeb2gNAaHaKvP3vqBGIUpmfuhkjbppQsrDhGgCjM
ko/mLAtddTnTv6n7nV1IbIJ5s0jexNkslw57MINt3kT1LjE2PtxbfHS3Jrx2afUQJVtyqwTM5GeM
zhibUZKy3pj6Pk5m2YjA7qnoimLtgn7gk5MWFz4rNxH2UlFRbZGFBHHeJL/wWWEtjfq4AYG241sf
J3sBPxlQakhT4EZA3Cm0s5xy5+fS9cGDXUr1b8p6HrezIGqDva8gO4JUGZWf0pEj4GLrhWlAnDA/
RdAQpIt47BfIoQr2V7Ng4HI1hIk37xnQnBqJGvs27boHqZ1sCZayfnUpjiBiY26FS3K87qHV9ggC
1+RgGs1BeyAMA6jrbEpmtF7Zr6MxW7+OFlIrXHVt1sDjJRw1M5xZkB86aGFXJ1OqSVJvYj+t5qZo
DnDygpgzrE+s9JGwOVnUIBCbs0lKxNT9ZoyLxdTh/Ri/+xRaQvu16MA9KQdW3FvK3htuhgDqpBsF
rNWynx4KaPRFky9a35QQ7b5netwTiL8uMTl6e1mHct6IkR1qldOPBHTpF9q6Nst3YKEsFiGy5j4b
syAp2cEm4Vo4eQdQvfvVPDF1DeGKEj6Lc0NIs2/CTixIqKKvbXrMS+p/6RRoV8dmjHYkTbL7qaNp
r1QODR0H6UI0Uu5WJRjHrR33JYTDR8pGf0W0VM875stbJWwbYq4jWEZpPkJEWb3aciiytJBjzBY2
gqcdGHrB/cHIojdnFFtVnbUC7gKcXVqnMyqfedNDxV0AJjQdQIrZhusaCb1r3jAEZVvMRA2WEeD3
98a1j3nmXHoIrU98aZcfQzbDonbhdDW/ZSK7+AxluUmD65b7hH9JwLULMUX9xRl7Mm9VrKGlF+pN
43bWhiDSeaMBCZ8jLjc+lX1/MBzafgb2zijXX0iZQA4S+AtLx+lDBug9oNs4C6sCsqGYkh+suH2t
u7aas4yQeqmzCsxADBMlIBrpzlxy4CbJwS2r58sVT3+KW4Dsy1ikst1AsSB+9NPikOeW/xCD8GmH
GWV6CvXwZapPCN4WjpRs53qgSnlfPyKQMcvtutxg+uuPWPD3x5G7GvrQLF8rp4hmJekhQmBaPBmN
s6bkcp3rAbpmFnQQhD85tabitc5TybBBblt17qZDDWJ9RC9QZ4qm4VqX1169KgOnm5ssN5Pvhj3w
2WNusDX5bdd6y4vHNUHu8CwxNK1XZSufVmfE1upl1mL2CC3buckUt5bRdBa6w+uZqftdKxJLQZ+D
XMl1jLtnJxA6WNWjVzxWVfZC4WV8icp6BUec/mKngVogf2o4tULAs2fn9SpLPHfuZKM1C0RqH4Rh
RDCOYlPm8MhhnRPuTJU5eJMX2ZwhTAEt12KEEC2SV1ex1wKtPAHuTBKXqQMBAPRvqHuEIyc/+dP0
m7XOkwNluU3MOKbkwurVlhELb4lSQQO9q0MGMR07fgnwVAjH5c+FL+OFzXl68hUReznm9bJvsxZY
b+DFoeb5wur0x5B3zYOQUbMOgjzdhimHUto0mLEYKRTXo5o/w7UfLwJvzBYeEcMGFIImR90c/Cwr
l4HHnaUpaoD37txXA0b52k1TpIsPzf2YBYD2qyjdIqYBgCEUHs5QBnmtK72jFcTbTLrL32lWBBSv
2qlxnELxXibJAimL2rqHdw3fgo7CYmGw/wqhqw1ivQ5eYV51BpFidZZwxlzqTNE0ILu92dC55YEA
oWOd8wgYeLdjTjFxUwu4DytIQ1yLLggU8b3SY0xDZEgL15+riWEcUq0f3boK7z3eJIduUMHcMHq7
f9a3OU0OOZ3kmeCBX4LLN4EoYTHDY2t/Bd9Gi5x/J7n1WncA1wt+iIRH3T0RFQiHpql2kK+2nQSj
MXVaeSdtkFe3AQJZ2BuOXxiBMk/fDp8gF/NabxIxwJF5qTf2YxYHy9AagTFoGrVhOpIrBDkQ1xMj
5kXEysFuA1CISpKNrdLms7GQTcTWMcT5ZlhspfML9XxjkX7927Ihnke8DCgZLvyN44IaTro11M/M
V9pWb4umFR5/vTXffxnpv7T+0vdq3E1DlcJq12M47vSAoCuk0Mt9Dw/AKqtsep8hJQwyx9n4kgc3
Ra+D73Qsf1AuxGOb2NhZhn1wQBZ4denTpoW1zAYglczzRgZWrWNL5vA9TWugdlrw6OmQ+COdE/J8
xUxfcdUFyCS2aQlxHwbktXbTGgLFQ/uKxL7aQZMBa/MufWSkJrhPdQVumpSuEo7k4kiVxREg+GyJ
tKfyY+XZ3wy00XK/YdpSL9c+JBrlwgr4U+vixzSoNWQYl6tr0a/7cgV5ZLlKvDA88AHQK95/Mtnv
ed5Bmk4Gw0kwoQ9Oi41MVAb2c60uBrS/J709Q7SgRIYIHokcK0y4hVlxMDI06VTkU9G00g7YTtOK
vaLzaFp/11e5EpGLNAOBqpWdsEzAuhICtE7Zi33ZEiw1p3pduSAMGJqnshU5/dEqT9xBj3YBhtsw
PctwAjC00QFM3Zx9y4AhXoBWg91YBVT/BstTj2GSV0soSY1HQL6SnVsodz0WOb2lccHnHXflU+dk
d2mSsx8A9iO/0W9fZPlnd0+2SN/olAMif7wrwI/gwxXjpwfedAGyB/qP5vE39Q7L3LVXVBf1IX9w
0ltgu/dZBmGkqyBRWshmzVsJMtwRgkTXBrtgEPywbsFgAyaqAln7cK7MSh7pvSk2Q/5aNNBDvB3e
tg7vi6Y1JoCH/du++YgcnTJLF6C2PfDay7b+tMBCNiIU2USZyqMpm8NkEuRjto2VFx1sLD4Nn0Hc
6u8Bz+Wtq3t2R0Z1MmQINNN0jbTReGWshnT8DpReeIu17cXKVDsDhVWfwGpauf4cC/wVF6usLtxV
K2q6hIcSCcJ9RT5FFNxweK6DcyZr8HFj8j8CI4MYVNBJOF00PY5IFYc4Yk3vmrxu5rmd9Z9jnz53
vqe+O2WD7lMciicltkpEvbg+hFb7kBMIsoV4psMa3Ch6QJiks6NjYFvPiRWwy4KyU3Z6yGP5bJZp
ZoMggHKdCdqpnVms+Qz3IMDwxdKweRler7YPkqNV4VUxMX+Z+qZvAe2Y6pkW86upqYdMZ4IXg1/O
QNg7rgGaST95kBfPbCG/pgFg0B642E5xIvVJAECNVINGfo0hDcAJuDccLwrW73sqOxpvs5R+yrCy
OYKCKTti1ZsdsQOJN7y3PgoaRXsaR6vQScv7JIm7W1d5SGjRUAbt4XOZVwEhG9Nqdbw5hKH4cmkl
g/tSA/yxx+IIuxaXWZC8hIfM2JoDiOtWXGfWjSlFpe8uPvzjv//1v9/6/wm/57dIIw3z7B9Zm97m
UdbUf3xwyYd/FJfq7csfH5gvqOCcgcOC+2AfcV2B9m/PdwiCw9r+L9mAbwxqRM49q/P6vnEWECBI
X+IsCIFNC0u4bn22of7EqgAk/V2jBsBw29Z7Qegc4fPsW2ctLvvYUEu1B2JlrcwKS3PebZBqxpOT
O8p0LQyvHORS2UwOZbS+qAyqqHlXBo74JJEIc11mxIrHC0RjUgiEgJnIHEIVvK0zxmWaLAju8R3k
iZE9Ox14lvZHOh36uKlWOSY9MDL92ZpU7WeQ6acb3hGs2HnqVshHEt3FxPQ1xmYAqCmQ2d9/9cz5
61fvuszFncU5YtAue//Vgx4vt3TtufeNjoYNgsAhsqbscZkyq3yqFIIm03JCj8BBl4JVt8bCBeYJ
UG2CNLHfW1VZYO1SKd6Mo8lEs0H7FmLF1o7zWj4lUeUsYqr00YMk5r4swJMxIDb1cQTpM75e92Uy
Bf80crwnUxJAaSRMhoN5zOxquGllTHeMOZhzAWnw/sN96dNfvxxG4PXFt8OQGuJyl7//crRQpUDq
fHZ/WaS7BQcuP2cfEaHIz1CU7c6A6j+a6TCqM2tlpjxTnKyQrpWdhwJaxY70n+EDbpcuTzOwpmFi
klkNsQbOm89OWx29aY2Il+JdFpP8E7cKSAYVGqZDzva1dyutvLpFov0KAXt+n09s+iW4bUF3oIK9
qQNlmFo3BfgfTavpUEX9ik+8/PCaQbW2ihhwezSdwzkVb0cvA2t/kAHy2AfgzKBaVfM6AIpQNvfQ
ruf3v9gy+7Z2na2AcscvS3ujMOe03N9NjUZ+buxCoJM0nB5Y/pKDzaLvlfbTh2Y6wFNYVDwGARgK
aeR2sw7Qw13qF9mD09rVyrLHfGlaTW+tk0vvHOS9Nxd/IyscsnRYo96Qy3eNN83KdrMyDaVD5H+4
I5j/7o7ghAgb/zgUsz3AkD06PU5vZirMLM4AKpnwnuMVBfk40p+0DXplgzOMyo+2XzvPZhHGrK4/
hDzoT5b0sUSzKkhBxupoJGAvKrFGPPYiD2tOK78oilkzqb1FSAKE9k4ZQ1xGlXvTyTSY4r+tuwwW
EhWs61ogy2agItl4erT3hAl7b85Yr2g5y6IB2VYIFJENE/H22vwXm0sFq9r1f5h73k/705cJAiiX
EVf4DojofPf9l6lkRewkJcGd19cDQrGpP7OBX7h1IstH0ndqL7vEz55ywpdmrWssqkoCpaeZBsMt
iGcRRiwEsMddsakRZ5jm2WqaXd8cADI6di3E22BgqqHxAaeTLeFOC8dsXikb9K4OSc+2r6KZcbaY
BpJarw2IzkTwEoDW3WJtNo+LAlw2gZ+cXeS5/P234nt/ucUo8wj3bAeUu4TRX74VrKhYmDWJe0cg
l3ukk2AGqE0UUtg88FYZTtTQjeNFX5wjd0wWb6iXcwgaGLpkUwf+PABjBajkDbVy4A3Ig+vdZlFX
sQUu7rSem1TAnIOeA1LI4Z5PGYNxuPbawvt0tapdZKd5BNKNenINFUEMUozICjem2E51WgChJAf6
lzpjV0yupovxZGfqhlpgqc2sp2qi95554cjuMQ1DV8QJYzB1ueXWtEQlNLaCCjJcpvWNtc/qGgK5
zD/I1plugeELbqdiFTv1uMk4ElWmepL3LuYIOBXBmoIdPwj7BZLxuZh1td/fOxOApAAQGaFb7JSm
0tSmBygoJQ3ccpAIk2EG0nltB1uIexentolAMz82wV6k3ucka5s7U5Xj1bVIEMNYmaJpsBNAqIj9
/Pf3iMP/8uj40NvwbYgL+JxhFz61v5mHBp/gdTfQ8k5Ke/I6Z5/iuoq+ZhpJh0HvkltEfiKk5yEB
GPx68msBRgzE94OnAmGlFXRTwZLhudHD+55+1RFsYIaDn1oRMK7gYnF1XMEnBbpaUxTRuJRFO953
0gOrSJitoklYr8it/AiaWKSaTkXsMJqN8CaWm6mYViAfLQXvN6YIoNHrkKYIKeRlhFSzpaC4yw0i
KAqcehmNbvMGeg20OFZGVXUBDsFRNW4TBqjbBXrNUxBJQAnMvkCvoTaX3wSUv4FeF2FfL1udtpeP
MJ8zAJiDvG9HeU+O47Vn1/HDG9UB/9oDxPNEWwdK4YSkB2QoeA92WG4DWdhPYBVpVphTg7Uxi2Pw
nxeIdelGIN+pww7C1Luseb4OS8MRHuCpuxm2aPMQrvjiULdsRN4opBuHspMP4FxnyM+Bt67y6u1Q
IyIAWIE3B/tF9ILlUzZLxzJ4VN3oLAKrT24y5IZu2rxztmYk3iACeB1JkzS884se4GToZHVBP3cg
GgfnNLDJYjqYel41w7LmtJ3b7vhaZxqMXY9elBB6GUNEa4hY1TcihAclY236BQTwO6MM2cTNnvej
/4QkRncee4MEfgLyqV5T2Zs+gsPedijFFYj0i4jqXR1kjwAzqBuC6fA8YGMEzQsIXPO8e0CcK4Sc
XZg/5OlYQyag6Nam6JZJu607JI6bIkSY6W1dk1Xc0vwMD7u9yEni3TllntyQ0lvbQ+/dmao+CppF
4ATjik51DitrKHdczAOdZCenyLbGWQvRILAbJu7WOIykiZBNdU3vITe6IwCEY7EkQN32ZGX2Oao4
nHp5vaVBVf7oHPVM41EA81oHc2zT2W1p03rNktpCPtAIugagOFdF1OZ3vxsnUds+Lco1HBbdsuwg
iZdFxV0xoVGQBgmV5AmIklk5RBvrJMMjhTpz4BAOMLbuiFlKRCVi8v3wWeT5Yhzy4TFWAGiI0rUR
a8GOHatbBoBGjhfpRG7Ik2IBYFG/01VTIQKnO62OdZyX89om/hn8pHJNRRFBcSYfDsqBdx4pid69
6yBQ4OZSfAWmapmkIfsRtv6+axCRMd2RDuCfWSijNRKaxtXfz4T017clVg2MUIIXg2vbNuaU9xMh
3FBl4/RWB8F4Gy5WHSC8ZCADoJu69WVrb0AVBo+IqeugHSWb7mFs3BKCN2DJd73CPsddhvWALtNv
Oe5KJJexT1cL5PCHCFQH0cabKFYMz0oLklXsfzp/aUhV2hDkR+YMEo4Qxp2HdZ1e1hEU2cfzlg3q
1MrGuTUNBBGQ27//Guxf16XT18AJ1g3Tf65rdthv3gde3yPPW5D29JrT7vkTkhSPPIHyMUi84Aag
zgi+zOtDn4R0wXpa/joZmB5FgiR/8/TLAnx2iJTF87+/ZGb/ss7xbGELgV9OYPJgf9l5AmlqQ2gw
ik+XBf0YeBWY0MPoC3zCyeSUB9uOWpd+QNZ/Vpt3fGUjleqv1SF4Gy/VhLbRF0htXK3ruPEWPCoz
cDQtjZsz9fzo0eHgcsmT5SBrEAcj5LHIlC3vrLB8PYMQAlvoFjCPLLTZYpjOrnYZJPL+w3bc7B+u
nhCOdzq2wQwbC+r6jKD8/nbWw9hH1cjVZggA9eJzClGWboTUtoeFJhxI3p0eNQR1J8CJbtUtkt6q
j1eLwGIj4kNOP9NhANVGB1CGqO8h5SRBMJ3gnQMUaC7vOUnLnZ5aTdEcQgSCB7cPD5IRaFX97J9p
roATtu2vRO///h5wJu/C+z8XD6/wwBLCHM8DJuv9nwuoRTogkhVuLhguWswvHhn49v2jE2YIXIJD
pZoOagxr8ICjvhsyYNpAUD1TLlgcw7YDMR/x4LYOHboewOUssV8AdPdN+dpuMGGiutzN//3Oh1Ub
n9a3vBiqKJTNL8V/4U2Ef/879flp877Hv47Rtwrv8h/N31qtv+en5/R7/avRu5Hx6a9Xt3hunt8V
lhlWoMO5/V4Nd9/rNmn+9MVNlv+/jf/4bkYBkvH7Hx+eX9IoQ9Y6fATfmg+vTZPvzrE5wR74p7dv
+oTX5ulP+OPDMQIFCf4VRfSbft+f6+aPD5YQ/8ROB9M3bn3b9XwX05v+bpp8+58uFrgUvsEP/wCJ
ZSP/+ED5PzHLYfsNUBNxfGfaQgE1Z5rIP23P92wIEzFsKj0uPvz5x786Ii+/2u8dk3Ry8Ly9P30O
tnuP+cx2sO3/i2MSgtqIICkvxEIgGFZSVGzbNsUKpPgx8ibjz90IJq08cR9sEZYgQrWxxB3CeQc0
cxHU1rFDru2hsOll3xkCNLWAkhaZS1vqJQuhK4vvxD4imWIfML4Tja6PhVVDOcJTzqKyeiQjJwFE
iCL7GXj3bgMqIdCv5d7BHKLpDGHrz29+odev4a0/1nnvFAR9GvccbDBsD3M0EcBfv38sW9IIvCZl
uHVthAs1pHyXsQ9foA30WMHBxj0FxoC1ncMFNoIvvoAPKRPwaI8bWfaHLA27DQDUbIOlSgddGhkh
Y0QC/1IE3Rokp86mdTRYBXP6H5YDjmNPM+T7n4z7/nQrgSdumkJ/ufYIJIxcFbXaJh0AgL5uvrTM
Pflp48+BrQp2wnYgltMBy9YrAUXlbAtSJTXnjSQbkNBBcq0A3hoyeKqizd73xxsfiEyIURbPCcTz
5qHdfu/TAJRU4ZjvVAo5PR3qH13uZId6KICriPO5FypI0sCZN6Nw44TDBCVvlxLLFBp/Br4f0lIO
VmVg6F7A+5ustUR6c0N/VE4yrnoe7plOkz2/bcNhXJKi/pKWcBv3belB9AkoLgRFZfstlHRKKmL3
btaDRSBC6jANpVoEY7KCks24Sbtm3beFWvsE3idkS1gbw3saq66fj1aGCIxM574VJCcF5ONtD5FT
sGJ09TqCoONsRBrKDhxc36zK9ncsbegDQCTRpimDJ4low8nPO3mCTEe0aGwC8a4+GA6xN+olqOsJ
oELplqUgPFnCL+os4XSwlrVf0JnvhWSjegiwVZGHiytrpNRRCXm1Vs1Adwh+fpUeBx9MfFx1x6FO
qk2uinWKGOttIsd7eOfA5RgrdS/I177Lt53Muu9VHM/HOnjSDMkYqT/2QHEF7RoqWfai1IsyikYA
s2sPb0R4AJTrfMwCAYI9e3iwi2xY+zUS8iRypQAgBBtI0AVIt+/2Aprnt6OHH7QAWmqd9yrfQmQZ
HP3WtJQvATvCwFRArRJ+lolvAfTgsB4aeQJnnb/vozvkIe8FgPI7C0oHM4IB47TkcwFH3kIDYrYY
fHDu0cLyN0OldoEPGhns/S2AfO3dkCDv1BNhuNJN9K2TPN4304FI/XqoZaTeFE2rsTMmvyuaBghG
kXUPVRhTgsQTn6ddn8+ruG3z2S+fYcYrTIs5HYHsW5Uh3FTvL4PFogFLYPuppHW6u17F9VKQAYbc
pKaki2vd1e76sabOFJmCIrcgEbAE04ddG0wxRAJqfml5c30XS2v8yN0EXO2hGsAA9dPwzen1Isa6
WCIQj4gZVvpzKSCMYw617TSLZBQgENYDOegQ3GWsS8ECPahmx32uwHfRP2TpwVWdenOwBqYOIN9D
nVXm8xCLtYU/1fWa2SsarL1SP5k+prYV4zCjwhmXXch2XNefKoLc0NIBTHBBY+SWDt1BWuUx6vNs
KX3cSjZ8lIeg0dbBnFGZiuUYAIGNTVEDWhhs53w9bqvY0UvgucAnhDR1Ym/cdKQHXwgKkCsOPo+c
A5tnWEAVC6woPnGP0LVpdxoHO/i6OwTACe4z5LnPkPqORM1CM4QRXQa6GZw1CRx70Ha/80EeVlP8
wBZurNGBIhBAJ4ClEHyH1zoE5pe0JQCaTRZDFXyrfCkWiYKEj9buvkgzdw8ZiAS4A5Wv2PS9g9UR
AopxISow+swyP14FMUAIRc3H+ZgIcjBW5gDVEftSpELGa+DJPyPrJ8fkmTxrKH+vaeqrGViCsh0g
yRtH+HxfO/gfgoibFI7hxg7pCgSS31QQKEDi4nSVEbtAtoP6mBWNi/i4hupI6WcQRIOcDpgg9YyO
eX+A16s/DLEUaz/NH9Js6A9g7UbaIdySs8Ku/CWfLJzqFgwadJ9ipt9hXXCSt5FmLhJBoHdCupwD
4TCxnmQSemw4TDhI0BHLOaidIAJArQVC5PDiexiwiyo1cyOVI874xaUkOYzBGq/fcFbVvFohdDse
LOhcHkhQjYc6TtV2LIKdHFFl6kcdljNEAMAtMZnF051vzr6WbEd9kR+GZKstgVyjEABnWuInyHyN
lBgEbW8yRjqQ86TunIgKvK0QJuu6KjkEPq4kHK140zlYsDf3HatAsJUysFKO9nZIkc2VNy4yvnxF
lxmcxDNkAPN1QflHc2NV1OrBjZ+kswrKm0cg19LjCNfPrGZgVTRFBk7U1cCCataRIT02fgURTUQT
Z2Bkmrt1AF7bODwnYXpbYZ28zD0RLHKFbE0VIrkASSTJtoXG57y3anAL5OH/Y+88liNJsiz7K/MD
VmKcbI06gcPB2cYECABqnPOvn+PIks6o6B5J6f0sMhLMmRHV9+67RMHdH9W7phXPqVQVjMKzs4qx
xU4t7OqwGHhBuWS914dl3aqDfvnhClnPE908hVijyiACGuP/7PI3cz/Uh5+v/vrh39//PJBRHyYl
P7//489/vlU5PaGjjeefl7bUgSS4NAVXuzz13w/47an/+rIqi0d060lY//1Ofl7v5+W3suTtdTNq
PWGmrffbm/jt77uqJ99EVMKDMD9c2Ax9BxbOP7bETfv3t7ma/bef/fx2nJBd63pSFHakwue8EBDM
sBLWtTa2gQTQFNRxxg1nfrSV+BhiMgxpSj/MzXpTlm46jVk2kE6fFlG2vUAeCBaO675YTG4gpLwe
RazqL5ke6arCjD+G7tAsJo9Qa08asD/AH4BKvSjWfdkoz/jA7E3EaGm/IQNSbJKFwXAMLC4IFN0l
1Xo34NNKwjW8TiElUJACZQQgyw0t9ZsadTHMKPiUJmbqAj6cbmO/Mihbti8L48oAWiS6zO0thPsY
5zlZP1Ok2e2+AEiX9YlcnoGnZ3DrkknYBIZQX+Yqq32JMLqwtIKyK+WTpbYO0uv+QcGJroqfk2lc
yG42SWSrtdWf9XYJ8o1Cu+7CnNQx0kSlN9z4J3dMDaiJi727CAL83lBKv+631LenFP/Dkq2WhdAF
OsKgp1YmTvse+5XRhTLr7Gv+JZBsS0Feoe8OkJvk2UjJTFz2SQr8RShPAbULQ3yNOC4KSW2fGADu
uiwvCIVAT+qtLVy7HxaX4BQyo/v5uVCowOLCWLxcs24lzgMkVJzsrSrF8lnIXPl97pJwzkGYi/cG
3498NaJRMN/Ltc8UYlJYyvdImTJf6A0+sJocqWX/Au00JplAn6CY5jj8Os4hLspu33SY4mI44njS
lD80KonPC0hoOGzmG+C7OCZy14czlye1mHmzGiMU0Lx7q56ssTD9rWiiWcK9uZTHF0ZeuU8EzMds
yRDQlsbP6Y2jhvGK5vQboZ3V7KuzRFGxMC+TocnbffOmyljAOCfLnm9wT4mDeHSK/Y+0Zc53AKqN
V2R4A9jDMw49X8no7CwsI3yAOk9OR3MPK3HHEdMYX4rFlY/KNhUn7LLOmHfgxjs7NA2IFOk9agx9
moNey91j0oeJUwo8Hr4tvVOEG4/ycYU1OlfvNUEmfo/ZG4EsyBdKbJMy80puyJ5hpoXbEUdQMxGw
V2buOunkT1rnHFEd7XUVM1uA67dlw6fP1CD4JjliN6xcSYKNd5aj4Ak+cIHajXzupOke71hrStGX
ssGBexuda8QOZ0q/rMnOo4O7QNDqi+FlzA9tlEdRWuBspfGHsmHjm5GRrlix6Pi5WK7yGRlAZjpR
gu0UriKhoopHpbWeYAVzS+H2OnWythtnFVMUE/leLeEVZ53EWpGGKh86lZFSrdRna+U9QgPqK0PQ
but6WIps3I3aDEM2GDFsRZ2qo6PHWTyL1yfHGB7RXb0vplSQyZkLvzTBlYrxuoUk4koDy4qRwt5D
Niywoigkf12JbZcl53HptaeM8B9/QtAbiK7NI1LPGfu7zoY9BVVYZFSMQOKSHrAXAspgTo5Fbrpt
ktheKleb11SSt+hEf3Vpxm0pXuKxkPfk273Mbd0G9jzg5GrZV+PSvNpDdTZkWw6GYkh8ZR7Unbk4
0vuSEJNWMY6Lt0z1S6RvOMf2Gmz9kvAIh4wZpN2hIbBwLCwpUJM69dQmkTzV4fiMKyMkLZMip+jS
EKto3K9soQYwv0+XEqcQ2CljxxpVWEG69dCbh9TEdVEQ2bTI60YwuoQigeR4lv1cusQY1pI/zOIu
Nh37WI9T0BQW16Nk2t60GrJ/schwK2HfSFTy1YLifXm3BSG1pgQB2WANkTI1pZByEkpeSvlKbQ4N
qcx7W/5WSYrcpRa5LasAMtTzls8+ZmdlGgqacA6tqkRVT0ocxGAC5jgbKKIF2W7NJ/ZA2fBhk6Hq
6ouZ+1W6vNGxLq41KZlXbaxVdlIrl9Iu3mE5wRQ6rrmCtenUkX0Bk7r3Jd3kWXtZOylj6WJ2MxGy
tzFByWfGxNZrNXWGl+q27ZaXFa+fRI23QvZC0soQFHFxsKmfNtGSXkUUSiDpA7OtkkA/eHOB0dkW
8XT6pxgPSB3i+56D7oqb0qwQa63CdlcmLgkQhqsO6bjTMqb0WLywUs2J67xqqGO6IqFNl/Q3Veoy
RnUBDXLC0gzBC+8+Fyb5d5OK0Ss50C7rquonl3Y0UedTIiUTS0760FkDnUVZ3mhE37ipjN+Rwg7o
MCmCj0lGpFFmu7mavNq2AyszbgXTFS1nxFDMHaAsvCTGXu64dlhJ9Tr+05VMwoJ1xTSebBUbF8H8
JOQ7KMEnVEUFWL2UCFd0wxGdhlfL+qtQi6fZ4DSYCia0S+pnhcDjajKjypynaKruGjrP1kCsXGGb
6DeEQojcxoBd0b3ZirNgrcw3vRxhlV4SdZUeF8jkl5oxIBv1+SI7TY+x1Vae3DupP9Vem2vePJrM
FydvxC/F7TLbcnUmTeFNA6E5YJp2DynvNq+4/aQkwcSn6j8h0e3mtNCjYTF+wTuU73SCcMppN/bC
uVvgBLs4DRHUbURaq+yIvULDSmFhrzdMPan8S/FejVxeUt5ObplcRBGbV19MtBo95LCTwqx2pb81
6dfc6q/mAG7CIrJATCH4diPAnivlWNTgWoVQOYmStXMuClA2xgoZDMsudvrvQ4m/am2OKWLT5NVK
jXetguenLQBb+Dc8JBWgjXhsyu0z2Rpm84QWQUu3XzazUXZ1Iu1idTvXNec1IQ9P0DZ4qbG8DUR/
4EVHbA0WVUOy3KXQdhVR/TKrze8ySPMNzyrtVrl6G1op941BYk2c6kOaddeTnaX7Ppk2wh9IP26J
VmJwTVC2nNdvFRhNJed361y9SUaT7dKh8XGdRN+8YvQ3C/FoZ+Xq/ZRcam6XSI/ZoBW4pG5x6X03
w2nD1LEPVisiXbFDxhsnzZnkqGilOnSMKWxNpoOOSEMnj1k/5M5z6jwNun57ris0HxNW1toi9x6E
UOe82ivcE0M7TgR+ErBqevrsQJbsiOVa0E7BtolvnGIhs+rb0GCALqVUYbGY6yEWTllQlsnzOArd
1zv9HoOypzXptMhOaOEz/J6KGtss7WBo8rx/y/MNH2Cz4zB3ukENelSXucI43SjdVW9fHItNtTSs
L2mov4TKshlDaXAxsEKT0RO2mJRqHRbxde3o83ktgTokJ/bMWqf7TOx0TwwFdCp7Z4ucMsLONpeC
F0+s24woPj9Nma4Xdr3djLAEhnYmWaC1V79GBwV7M3ncEfD4dqFvb4W2R0Z3k5J9HMglbFE4ILTs
lhHB4dPdcmS8yD4ZU1/HO5WwrfOs4RHfTF5fduZ9OurfakkIMMkjBgvburgsxZPnZDKOFFy0ufKR
UDSN8ZIHjdWhDW8t2y1oSkM31ZftNDLrbLn7D6negzvw0ddsiebRes5jh+paLSd/3AiNzUm7w1i8
hKF8wBNoCSrk3Xtb0YgxEI8VykrX2OzO7Zwi8S2zfJVQBQ8Tvuvm0sqB4XSvTC/MvdnjZBfqufpr
BJnx4aek+0FTn+a1PXbb6lw0D7ZnyOcC+093VSp23fHoZCOboiROg2iup35aPUvqLmbctR5oTXul
2sZuzOLaFZvjkwgp3Lle8UjI4ZxM7c2kJneyo5e+nalsV8vwIIsrk7HqQe+30esXCLiqwtEnjMaz
nFH2RenQvCw2x4TcAqDS5z7uSSKeL6eCDic2zGuLZCUIYdnZLIlp3rAezUngYmxwNMoBCzLeDkXV
ieOku1Z8VhNdDc3Bfl4XdMpL3T81znyXN/pTq41UvIMz+ZWU3xXK2LgJbjFBgUcX1grJWzEnk4fy
a/LzrI1q04mBNqJ1me/SLLZ3BHueZLu1jtuYmb7b6GV26O1oRc8ha321R700hxpGXCg7jH2rTNk1
Xu/XRb8swWW1gM5GN6fFmC6C8ifhPKkvDqEPXjyXSQDd+Hqp5AX3gRwWcS3swJHUz8aUrCNNkKtj
AHxuOqpkBHxe2cBH4+mspDlKOaODMiZbSBBaOYFdP5vJ0BwWzd5II3MroPVPrbgf23wFkhd2hPfB
XYoyM1g7i5AJNge/EV+Er5DLAg/frUZvzJrFRxhsBHZj03x1RRrMSlVxFquSXLl0t5RsipiWUhVd
ICwoVuDkAV0PKkRqYr3UkZ6ghwggde/iiwOqydIRt8QqTQlaTT0+C0s/5Zk94SFXGvt4mR9UtAKd
3WOqukqXHFrpwXJE75tyTTPd72tRUruOVEcDnhPlbkvWIw6ZgzvpccnWql5tRLG4Uq8TyNR36Myx
nqTMByIV9mZFtJV7fRDfsTyRslRZPit56mrVSF6SRbmhb86hHfHi0k3W4Im9MHDGnEQBZ9gAZIaH
rO/VQ5/Q9JSZqhzLqdsza2BMQdCvLyyJfL4xRKzyoJhaxRY+3GGFJQIxzbPbjyZYnFI2Lu91whHE
72O299E6TNjfhFa6UgRXqJbx92Iu30DxuHhxOMYa4NBcBuvcsAU2WeutRuxNzqZ6I7tlW5DvDkv4
y5LV9NjM4jXNdvaQO2x2OnqY0XgboJvKEllNCrbrbmpZ76tAk2gXRPDNFoStbr3GQAcQps90b4Xs
i2Mj2qTNorXRTHfd5t20mA9dXEm+Mlp4JQyyGhos/Y1cvgqxUKpU9pOIoeU6VgVa40itp400z3Kl
HvIRBpHok1ssoPfUbwyPZLn1tvZNA7JW+qeuaFuSMPr6RELkyil6wVKCbraTPjpACkVetKteaduA
jsRqRGiXrXUnFUbO3WIchgqHFa1dY2AI/QvLkae1J8qwTJaccZKauqo2vxOYWSIOyp629lpkgzh1
SVXfpPgNhRu1eVB1T5UGalBDZVssCU8UvQ2NQmb/WCoUa2Vm+xiBxNE0lw+aiMdgGShLVbkiWAcM
eFvUYMu3T1rBzYANXjE0atbiNuGMgXFn7PM32kwJPchgEAtJwqNj3upt9p0T0jmV00MHiTKwTEYe
Ck5bPndlRsM1Bdp7H2PUjh0NBqOoVPxNMzEUWNOHgs5sr+jYL23qAUIuMZOY5MpxFjH/a6jk6VXT
J0CjEjdO+QlUtHZ1fUCywk0KHumv9IteVeiHecDxZbbc/GObusulhuOuMmNnW2uxE6YFAfKjlHpj
okeLtO1sNKMI5a01dAauTIcZeCRbczhn+tNsCoMrtKcrS7bvbdb6YJB0bnxb9tpfsZgiLZnv7QlL
VbF8Gtu44F4tHTq7fYkXMQZV3eBtoDngV7HzXY5o7ZvWeNu0QtmxbVbUN/3qMTw5c1kMQblWOpIp
jFBS8nkI6WV3tFfpRmYwS+7RR9GLq85uHrRJJqwm7hd0lwpQdH4LD+hhvhA3FAhSYPbWM2FrDCH1
ihQwJbBkQQ+8fSh6rQRL2x2TzlGo2GgVMcZFCixXASZP2dWajC4OSHQ6c31uuES4rx0MJ9EbgB4X
L52mYeXF3B2SFjbmigpqC8YieW3lOLtybGRs7eKDsNa91kHpq2U/E/qnIVkPXTGeSXky3Dpf3ity
EFxltVtE0Z6FMccJeNKXRF/spPJ+6j+yNkHep2lv5VAFzcLsVUlHXPQRhO7N5ZMaM7u3TKaNxjgd
N7vejygdoNM6NOVzMCVZkBsGTVs6Uj6DgrlDMfWXqejXNm0ufBnjWsWRRWv7HuSlulEdBs+JLq1+
0pGsrbBiNxgUXTtareyMjI9fyNpnLsYqVLrik8y0lIn8GPuWYTJkHMms0ikvXYvFE1rpOLkFC5ov
4bbPXlH53VaXIUybk2yu3b7uqA+V2Y4aW+BCtVzsGceDU6REbCZVaKc6/hfEkHlZuz6uA2xH5vVF
uHY2jo1tdtCnzHdKnRlUbbdRMvKO8Qw03InYoitdgl04MVXpyrOe9VdrBXjYWXkdWUDHB20Cfem1
Z0KujACLJ+YPZnedUr4aBePxEZv7QZpvcC+ydtwxoAZDfuuMGXvm3HUQfYfR70spbInfcnXNGaJa
cW6GQn5FCzVhyIup5lQ7V5r5WKTO6kLOpD3K7MWtSHxnfYpKuXqnszpt8l7dJPs8twSarQ2qnUV6
GxqwsAmkIFrtUvOwZz9hgSm8xcnaYDXMCaGXrLhGdT1Vn+mKJYMx79WefbPX8KOcRpXtRP+VmmPp
J/W9VtzM4yoDkhPC1MRiCBrJsvDS1GOyddbKw2BKl6Q7W9vNPQmsndIXFIEw85YG3FwmkK1Ookpy
Ki6omaK+0E6pbj5YFnEk9jBGxN8SazuRX92mhbwbE7CB5Qrn8d6bRqPG+0i5rez1aFyiYJoFenha
LCfVbisfgr0Mea72ZBmTQ2miRF9SzJir2y1X35lNkXe0V+t1CcsOb0FCQEGhZ6MAJPjAnlTcsTZ/
W0kMiOIw6M+IeQwLGqWgU/apTfRJWtZXtaK6+SCqq2oU8IKlcq9sebfDTvyGyT8RBVkFozJTqBpi
EyCHRMX91Obci5VzkpfpGb3egPlJzgHORzuYSAQGSU+eqEQ0X+WiVmVoN4Tm7bceSHWV3mIsLOJe
n16s1YwkeZpv0h5PIpzUpHCV6xXinUi9uLPGqLYT5OmSAEZAiROxiwN/9su7xZXAQGI3yMnE9dHD
dyDEyDNVrIYJgxdr/The5kSD1FaHsU+rg1HODB7//v7nq+7y679/9vMQG9/x3P15zM/3P1/98TeI
joS3GanMrcAzYGeVbl65ZUUo2er9b0/z16v+j09pFxqsyLVHUf7z1n5eh92QIfTfL/7XI/EaPw4Q
QanSZnrKON5NOSxw74/399fzVINCyrzshL89bdeNR3omCOSXQ/Hb+/v5/q8//PkkvW28J3M8BT9/
kwA9cSguB/KvB14e/fN3Pwfu52dJWSWeVcWk6Fx++/cRlQ2lilINy55OesSGDbDBAatMs+YNa1rJ
T2Sz9iHXdIB3E4K6QqJzmdgxF1Wlk4ShNahIBMqJppia+ZYgSHLx7EV19pmWRaaM5kMMIGHrNj4W
rHAZ8lVdEb9o+bFSr7MWLcE4B5m5ssyXGBY6jO8hXkoxHLJl7anmq+rRGdvdqsFnMS65qB8TOZcQ
TEq48GN+TfwPIxMk4hdNfOXa4kqp1uPUZr8uI4xulS61QnNqtO097ytMHlrjalb1yIFL4lJiWEYo
VRJBjgvr/aawP2X4SffTkHkAFO5cxjeyxoKaWTAENAIm6Y9Qv2444HDDVptzNgVLZIXLxYaRbps5
h65NyiDVSIBKzWhkFu9WRXJa0m3CaAe3qKZUj/NQfmwdh7dmxEWkdCBk5AuO1hNzq3auyBnXWFy0
hFsseza2ndTYEUAaFhbm+q6B5eHK+wJPR0KMvFxBzfE0MFt3slHjGGkXNXk/B0mihQbyMWg5dA5D
GNu9gOCVhfrSxwGmDIzM9eapLMzPetYWf2rXzxl9Cg2izsKtwaPPBHugMg5lMG0viVAf6oLytmEl
86epyf36eZRBQZcNBZ8SqKqcep2UGiRPjnFQKZnj2h0D9CxFZ106dtTKDc+HDjlOFb/DIN7Ttarw
xoHVdCpoN0ZLUfbDfElnk8aXdlZl19LzhzmmrjCbzGPY87oVqguQZjGO6j5WX4zFx8qmFkhQPMKh
klwlNecrC1lsqqMGBeJsl06EyFhwL9+qa5Yx1F6QF4xBkrysRC1qts5B3uLbpo8NZmRoLJfefJq1
2lvsyvRI3W2R2IT8ljGTg7bGGWsitJ2nfmsORj68l0t6s61MLXWsU+VlNANDKXS4PJYV/nCezIvO
6H9NRkQbqGm6raNIgozyB8M/ifW1ILsx3a/YMbnlhDbQypkspEqBygl2R6rHD0bTkj9fVirzmSQO
bQEqXI61gn3svu/UiBmKgvmfGI9KKSFHWFbMn63yjEVKUFs9MjBJ/MMbV/7QaDGANlVT5nJA3U42
85/yxi2tOnMFo90zCM73kmlA1wDOcxeLyRkef0CDGcbXaZGcjSxJD6vm1P/0Hi5sx/9kQ5rgH/x3
oULaVHn8/jddQEp+JM58ZbqHrLGeG5xDcyVL9lR+iudsRKjWxWyHMd2B1FIyjPLBPONr0bz+nMT/
T4/+J3q0JjuQk//f9Ojrr/n/7N7LBoZe9/UfBOm/HvlvgrQl/wt5CwxkxLIXIvS/ydGW+i/D4OxC
dWDbgawLGfbfHGnd+Jcmmwotl6UpPwTq/+JI6+q/TBi+toOCWTFsrs//DUfa+E+RvKHDD+aZYPAT
Q4ee40/zBl1CM9Da1rYDNory1DxpYGsAWNJje4X22PQ2lfjbQ6wGJFWND8O7/ks8DE+UilUF7zGC
WL2AMUjPQ3Mc44gSjx2bhtS4QP47J/MvU2FYN4/Udm0Fr/oOjNvH0QWVlatpAcOgMvaTR+WzPTq+
tXd8I/un2+jPW/nnMzrYQRmGZvG/y232223UxYic1NLedvJmPY2KcpeMW9Ta2k0267/GbvyWJIma
KE9fjVS5++2C+B/Y2Nhh/HETX15d50xhgoMfgfGn6Lwu46UlcAQQ4NGZj/J3fdedkRXJb0NYfiex
y2xj/Lbu9bs69vVjglHJvRTaJ+fetrztDNtEv1Wob67ag/peXm/7HAtfv79OyR64BaBFanm9vtu6
i0+zcW9lEQOkerf8qp+SK+1GpvsjuN40A8nZnvKvHALMDZkw/sz+DNGTx5wIGSJbEHaMO761j+Uj
dBLWXYYSEFsIRcVUXmk8pXPxOhGZ21+VV3MofwK8ksBjIUnywQVp0W2/u2/xEvKUYx/ZB80v37DT
l93kV/bAxwmX5+p7i6S7DVjhFO/wCs5Vd3oX9m6+Gs9ZIDPr+1p3dEUI3gImWXnjfqtHjKQHR7iZ
tCfUpv+AOz0CWPrlB1TgRfelffeGlSIkvu6ReRH7maqCzbvioa5d5xGb/SK7XWEAe+IkTK+zH+rb
/AtztQU+0Kl+MKLtjsSd6rmcHyAB1hlpHi46mxfax3DOPcaRxjcQokU0GFbyh1wEFfYq8BfskFxi
QRWIIxhAELrP9QUIXsMEB2frQgkq+VaXQ/B+67Z7m4/mR30TE+1xrd7PKLk0d6p3qfASJpd3aSRd
QyS8FgcY+eLGJG3PW32z8Jj6w1w/tBevdDe5pdX7zgLqhJF2DRTEnT8GUIgpTJiKm77hxS9obxtw
uochOWEsvfoWhu3QzgIQu+MW6WESkBnkZAGumMar8hmfGtU1T9sLSlUC28+xV7wlJ/WkCQ5t3/hM
uzaF0TdcBDeLLPwXXVLDQJGfL1Ujqqrax97htljc5RrkUD/Lr+oUGHdib3VuYrka40kV9bXnPEwc
iYw+0bNIOyNmfpe9j/vOK8/qHeI/+1F8mNdjfxwkN32OH+3bLXW5tBtvGvyRKIS9eV2e570MhKVd
Wbe9HkhF0Oyqj0s8n5ft2l3xwpyG4TKUEi87OTcO2KVbj9hCeUsweCV3h1t8Tdc6R/OoZg9Q/dsz
4oBzX4QAG+TPl+T95YcZVw9OGqMnIBbVZbhSBMO7uUt9griVwCH9Muglj3njrYGAyU1OQMFmeQEJ
mM7TEvwiy+TyAaHMBdZ+IpVr40ACEEbZad3FzY7JaOd110QZjfsESN9Dn5Y8aoMPijBNQYwTpokR
JzW3q3ziURLAZXzNiQGLVHfdLTc5w4FoTTxjnz0Ob6u/W3fJoy57UgMPwxPnSyA3vmAP8Xv/LfWH
sXPV0zTt12emHAGFq3M7xi6QkBQBFMmpu6CF9nrVtc/a+OjcTqfhNTlkpmu9rnfys+wDc+iufKec
u/kfFuc/NTo2ig12IQBPBWMO5c8SB8WEbcy4ju96MfgVU1e1tJ6RF/+D9cd/W4QvL2M4quXIbHYU
dn9sAZ20jnKstDtDYWjCSzjrsl/F8rWRNOjCrPLkrWWL/69a4H9Y+lUK3T/XflvR0R4ZuqlbNkjL
RUX5286jiVaH0dP3O0UqMZdO48BYqmxHPljnVqYmvSlG7xZOEcbNUyYc3Vfs91qbKz+m7ZgsyWSg
uz7UcTztNvxk/aKot3A0UNalGsEsBDUtQuo8GL19qGgrRBU51QP6Wzskr7EJt62e3bztr4eFJQP1
su9gSSMTD3SuNsSj0K2hTmXWITfDGJjySW1GwzNR4cDIHR2vqGopYCx2h80+0/SGjV6sF1zHJWjt
cTCs8V4YvXpyiorGspkY+luE0+qi2aP/uCKiC4hNsJHFcvPqIPUQxhk6r4XL3q8RHlJbjUXYMRBD
HeNizB7WpIkhHFUiTd721lhtoXkZlupVF0lmDGTc4ZftgKzjKsO9UU03acVH4LQPLAc2Q2qcTTuF
7Ei5bD1SOp7VBpyAcX7DCDf9Hrshv1bnDkyqlu9zeIindGp13J5NyC+q2oBxSoccf02j7W7NIs09
mMnhkrZMFCF/8Sbtb/UhUWLW1CpZCGgD4RXFUPuGQCmmShuc1pYmb5GrUFLzS7suW6eht06Z/uPd
ObPxWfp57bQ1MiX9Y3YWojuHQC9UBrgMi3bTpMJqGwwolT1QOpN4rZZ+OSrvrDK2B0N9F7xfiJzl
Z1fr8c5oyD5eNvWcTQN0EaP0BqiqoZqaTzBLt0Av2ShihhMYIUK17qnROrJhNtO8NzZxLzdw23Ll
WraTnbQaN8ry2S7G3dZIWqSL9Xkxm6dmKd6TM8SjMuiX/m5JqvssFg9q2n+CurYuNq5PG/HYntE/
X77W50AhwDFgPJUBImm+gDSOOajER8x1KOXeXDljgD03jgI6mIuKtUOZZRryFZwDGuMxVbeTJMmM
CnHKxk71UGe1FEkFDmcdroLZNBN9l8sQG8cZUj9pUvZMK9wIO5SWr5VLnQnew9Kon1in4E5ZdSx8
yL2QH0tEKwKYj92Fe3gjI85xV3YGstg4Ayus84KjU2wnBX+BhunZON83euMNTXJxtvabsfD1FcAW
qPlyzuRYwt/xyylEaDFHxeMJN2UruJj9D3a7029M5hCl4bgTwwooCRi+t75NfoKhxO68WG7W7ccu
9ZjIe7HyZkySZ3UyLFoCpI0v/O625X4jgkBbpke7n6/IqiS9jkiRJvWQKrk9upOeEm1aUvNYWp15
ZGitRwTYnNfEYOaGybMaEAbAptGN2lUsjfZIMu71hjdxvc57vJxjEk+MyV8rpd2rZrXusnLc9YQm
NkSNLeOxars7qRZxxKBd+EuedV6NCe5B9JtyuGDMbqPZPYRlVSBzmQ7K2EPTiJfYaxjCYstEg1yn
odVL6uHnHxN18wFfMGo21RmSqB3sm3iYKnAMo/dhdzFTJvI2mBM5Py76nB8s8x2/LIrWnx+l9nM1
kVdUg8odf35iJE7+11eT+os7IjtuRgVvQijoyVr4xjilF24yFCyfi1OgoBjVr1aoUqgCvQY3KdEM
rnwmGGpGAuZRAjQ72+9P9a1TumlExDQlY/yqPm479TVrAiY9p+K0nJT3Alrgsc890/Gdm42hI5SL
1/Wee7+9Iip7+e4izJCoEK60a/vVrW8vFO1XifH5OXnvr/RwOY1YkF7XH4Re3sgkBhau+sI5Ml/s
Y3+f7HRQItcC/bfPVhMB0rDSl8CaOgfKkweo5T6CCetavgGehvkochKtDpSzEyAmM1prr9zaoO2o
RNzuVem91bpSWBN036JAJJvNNT7sG/vT3rdf6fSabBA6fNBBfeSB0zfgjPF0cSf1mPRB0K5yqh4v
R1V17UTEwD9QyIsb212erMiK5HMaYQZAPnkMXnirfRdvWxZVHhYTb1CSrKjtgxoaegZASNnsK4TE
HIed0tKqhBOcqEMtDsXEAnpx+7wmfa3DwFg5znkg1HCdd4sdalRXc6D1R0XfG2g0udtQe5LndeoQ
MA2BIWNvjtuS27QBdFA8pqjPpWA2bwwk+Xy825a16VgGc0AgOUGU1syCwH7iQXCEAd9zDJtAPBdD
BHuP4vTa5p1rFKEMp7sXtYk0Be6Zx5wBcLsAj8PT8qwewLn45wSQVZO/HLuGHdpYsPvzC8c45/5a
o4EEA22ncjzMq2UMVZz+yWWbglVyB+T+QXpbc7SoLr8gLWjdsftA08jpaf8ve+fV2zjSpeFfxAVz
uFzlLMtyviHa7W6GYs7kr9+HdO+o299gBnu/gEGQxSIlS1RVnXPeMAPuJAsSX7Po7Jg7AdTB25jJ
fdtsO+dVOjGEOSdgUOYr7Idmw2MRS1s+YqTeY+9qnfSPpmL0WxKSAXYpSJdXynxgzWg/WCcsZssQ
1ZG9+WEspcvw5IIMnJWvRUzUfl/hfLzgtb03lr4vySHbNh/EZAmp0R/aKjiZx/hbTYkJNMdz+xh0
pJXnDqzdmVhW6camsp3M08dsVVx9Qi3cD1/5BWjvMcFauCCXVWMcSd6TB/wx95b6wjiJR/DxfFFg
Rsxw6WRLd1E8N+jMtxvKv9WO9yvXR5UyKMtuPmrABZRFZw8Fbls5uLZ1/kimvPeghI63bihEKS9p
Ok8wsrIRdlsEYhmKOR+iRSB5Qg/GOCj50tpDMSYCtYlr+KZW3IMyFV9QArDjqRZPHsxjoAACQPle
etexNLz3lE09zA1nnbMQOwEpjJcydkTdsds2B4HambfiySXPKs3ydbGvxQozlZ04hh5suFn00Ttz
WMXOAcoVbiPWDJ4GFXo52abvRT5zieZmwKxSb2a98Fz1eM3Cx67nRTqTNipjBh4kS32Dem558DcJ
2Gd7IV6idWXOWQwQgOFS9ETeXZzRF4+Rx1+Qh0XOXvKp984ke97ic0vMYC4BMxGQJ4sB7dnxYWdo
HpbRW0Gyup0D/PcvROTJToiHZs0qz3mwnXn9nLLC6db2nEztXHlRVuqamuyaZM5rLM/AWxrb6Bis
tMeEvMLSOuwBBwzXNl52d5Qr8rvoQjzzWq3CLYUL0E0MY94iWzgM3B8Qz71NfNK5b/Oir+03/ocL
ka4N5WcHZBh8Y8Z/HYGlXcKDSRfdGSBrX8zxiU3SlXxy7yvIgCOmixCwXRCWV/flWXrN98a15uDF
vpC0ffO35d4lkcIy4eJ21CEItqkfXsN+Za8HBv2ts3Le1WX8xBRa3aFfqxy6FZLJp+L7oM16i+hK
BHPnDA4WBQ/9MXuvF8aREVZ/0E7Bo9h7G13dgebS+6XbYzg7w68PXmlWbTP5DlTL0bqmTxReWGCi
5ABkBf5KaGyKD0IDn4QKqKkXq9wNZ0K6EzMMqRBixOC9ArSkzhxviUg2vqRWPY/0eRwv4AfyuccL
/SVHUwjo3bJ4UbSlpvEY2CdjlOFdWXgKuxtgwB2W42Cs/BX/SwrMA8qjvgWQSJDakFGoV+jV6iAX
WSwciCqVjzJ/Z1Xh5Iu0OugX/0GC9jpTVvZFXTtXxV9AJkoB18lzbED0YA74tp4VW19daPWsOwQA
yZa2c8pPsNpl/ZSbcwhd9s8GluyWxw5Lle/xaRrm9KW3i9/IrgBaV95ib8OyyFn2d3D8duLiBTsN
ICnlEfvitcfgrWXhFe0HvA99Cnl7O6tZ8R4Z/Gt0RijotA81rDFP+gn4cm1byzS8Y/xxevADzoPY
NVf0Ur+PZLMFEUF7jF7JQGgvypkESKPNlHO0HVb5RalmgGrii/fGvMRgoGnfnGZVH5tzeh+UM+N7
tcIfKX6mYm07IPHmDh8Ahj1MZYyPHqGgNxaioscue/RsVuFzYawd5pYUMORKYbR7Dd8qNMPOKuvS
S/cCbUAKyIbNq63GEwslxCgW9RJYn/vmeTMhZomyzN7zx/QtdQ/6Uxbch3d2tneMjbEJX8eFp7SC
EQOWKZo1wQKYn9iFZ8hKAxPFMxD2lb4G/4euNAmRDYI9W8JTPHEFOJV1rq7qH7axwGyVYXNkmoaz
+tW+ysPJvSYba+m+1j8At2esAh7gf1Ak1YoFPxTvJC/jR0ueu3fpRZ9799khHubiG1QlNOBX9VtG
fuNnv4u/qdoFm6eSoG7gY2/2YP+YXaIrc15wceb9HdhCAzzuDgDmGxqp+SOjOkqoCXclN3YS++La
ZDtmEW1jP5mkKUE9nkkofdNW8g8OFGPdetuOPDMp1m7thjNwHpSU3AeV7OXegHqA3yiC2ZcYhXpW
scv4h2FBt74gACBwF1nayUqzTrhqN3eNiaAhcYL8ppNuifT3ZpAJTuSZ7gGtRzdVMEHpSywqQH2i
VlCzzmKka1X80opFxBIox98mkJcWhfgSMlW4Bj6hH0HnRy8ARt1jof0si++Fvyju+J965igY2Fvv
B2uY5FywSLhQ9UddGSxaurOqJYgZR8yz17BmjTvTf7h8jYAVBOHHrH5sxYzn2H9oDs2H9b19c82Z
AHjwnv8ganTKRVrM3Z+lueqYaFpi5h25ZOMZAhtzFs7hytraDcd+ER/iNcQAZdGaMxznWGYU2TLR
16m0UppFtq9QPT4FS5gzvbLSP+QtS8RgXcRz8D7HfEPCj+ElX3qn6BUl8zW2q+V7nS2xlfUf8j1I
FiyKmSnOFGBPtr1H2uBH88M+8VRK3jx+GI5w3r47D965OsbhTH93tsETMiY8BcD1n7p+1Sc/lQFe
IGU6wGnzHh+LdBaA2P9ugYGiTOEQygBr5UGXkKQLAP40tqcCp+7l/aDqfM6QO7zdQBTrG5a8b71I
AZ0/nlDk6tjElbSWy76ArjVq1Y9np83Ub9qbLrNaj4FciJJBuVb2UF1QmZhOpxaVWLe/i7xq08Lh
upQy8AMIgwvNlmcBjG4Uk0p9YcuFurRUPq8MZYJ1nJnKIoRWMoNkZhnh2fM7ftgxtBa4scHCsMQl
cPy9adi8NwTVQRvF8qqRmEEGS3ZmbpIjICwySEaNiMkfgbyszRTxx5AVFe4bK7eXl6UFElAUMsko
x+Bfdn1vWYXVK9QUf5nXZXtVYhi4cRKt0DRg6HZYcFcUtha5G3ZEwsW1LDV7kbr2N0DlTFwSvki9
trCiwlt4BbYHaAEV+F8VJM1VML1a0PlPQbAy8tGzObQUCOpVMW8Q4lvlBn4XecJUmOZpdZ+zOrI1
2JkORVc4IQRrnU64VragyZjXMzGQSLHbvR9GF8nNh3kjK+7RL7VXE0mU2cD4ENbC3yY9mUxdCu+z
tN3ZmbVH2oW5D5FeDMoUPEtZP7JCblP3EgXum66JclepCcn6jvA5ZPwrB2MViVWLVOtOtdKtQP3H
Uu+qTIZlqw+kxNVYLPsAXq/Ts6iIK33rwaD08Uabh0G98ht7V1rewc26F1Mk6rZpAUPHlXnnht+i
uihQEFF+oG9PWNbY3bLpw3CNhB3zr4Slmh696jbBiov5wXywMxzbhqpA+qK7H7xLnCTGSwwFVoLO
08nVa1IPpJfbBZD8h9z4qUhZgbRW9NT4EfNqDli7LZyfeWLtlbIrMIV0yZwkvIcYqlne6ctWtaE0
xsOzVNnNpuq00aDI/zm4AEELoiHbixZ+2/gbqvQrwOCPuaXb0B4kBGolm9y32VJh8NrnfnwxVSU6
VXoAz25MBjoyZsXgLMHfr3TFkUD2gKYokRgCrYYBu+asB6GjX5aAvSvUfT08t7n03CT+yWQObRyN
bGOTPlcVwdh0bRwaP2WbOnnGYN0Sv5NPCyyQK11knyNTzmdFLz9Usv6SdGIDmd3E/hqXRTln1ulB
SzAq+7Pa9ngH1nfFLZ9To935OGkssoQlqpZWj3jUR0w+Gmvt1nkvOmCj7js0wp0ImnoPlZWCWUwF
ATsgR391IuWlqMk4CiQdSrxR5gKN1rSpV15GyKD6lFDCPLCWoIbXShF723vfoKiEehUxow+xQgkI
Zkp5pubWBVMLPPNawiarYD0tv4qsfQ+7kemYuOveIR8UV1sjqKDQonXshLhI6+FjbsKRDDWGFFSB
rCXak+nCRw22irV+mfcqbATsWWdOEpi7RmECsLyHukMEwNLWDXFpWGFUokjypWOaKktsy6XgwfXD
b4augDDG5XhpV9VWjTSx1spsdItynLnWkLeQPC3ZljkZvYAKIkPkUutz1KTcGlo79Tavzs62k1wA
+8AQ7sc0WQ8vsgRIpFT3TluWPG/tY6xXMBdVk0gGyN9MLSlbuNU8bFPKybLlbbKeFKwprTIlvWh8
tDydarIB1CguRgGOuBH1c5gi3+VG1GIYw+ODkz9pNiGakoSvVoWRtg6F+IQMNXBp+wGq5GEAeOuq
uljZibxOU2LpDjIGFoKAeEOMDM4ZdUBJTpuV6QTmLMIrTwCoh8baXUMbFwIkhL/lEZFr6sePHcI8
QcN3pTlaMeu7apjDd4VIWa2rCka5icR7U6PHixZS2UOzNKMwXGY9hTUZIG7Z7OxSffPhfdRZ9Sqb
e09B0Fh2N5mV8wBU5Q/QrY85rFa5zFngJ8e018jNxN5xfp/aBr44+VV27FOXFeDywccHFcy0uCg+
smjn9DjqeDHTaVJL2CcMIcSQiGSTFb0KaVUKqr+F4R8j5GpJj8K59Qhx+tdvZu8gqJSzsC/9fJ40
5Ek1ST1UNVkRqOXEqjaUIEBKMxEGF7lAuSEy4o2WU/bt0hGW5ly9ApGWqO6ZWAVi4OWwrcxmh0SM
vE8LKUXyILrvmuq1gc8xy+OB5YnqESyzJoqT5pJK0KaR6O997ew1yR7oxLntHI9voy5nAwCdmVLO
bAlwfFT6sPwMDs1YLTaukNf+6N+SeF7JOiqy4LrGj2nX0pSRVkMbZB/53qNsdYsybSC+Gco6byPg
b21L9rdR1yWj2cy0BemORjspg/qEnLUJtAkA4hBhl5AM30B67hX0VLahrFxizJlJOGePbQdvpDar
a6eRwXVb61LznM6hfHvkRdeaXooF9lbETdRaPZ2wqoGFV7rZSqDA5AbZRtOkdZCR6NMiuGGBkmzx
cN43dnCV+P+fwAvPRCpehCUgwEU+q0UmMiXRYEs7LdaP6OHKjgQxQ4tJIYca41ShBys/I7C3yoIA
0zWZ9qU63YYhcQfAqLnsYVbiJk1zFl26a6DVLszWgzOkOgt/aBFHoq6DAD4BcKASGgII1IUTztsO
YnSaIWAjK5s4ha4YgomzJUWa+bWAQQ1ryRw6RLVU9DL8fi4GtZyXMt+/OQr/+sRlCiCWuRtKdz1M
662R6eGisKEw13G6yjF0Xoet+rPNG9K4UN/ah0ZCNdQ2wRP3IaFDWR9L1Q+o7PpL3HU3vV1dS9iu
IM8QKq9tDEAhHsNJvACsRDtkqLdB55wEH9E8cK1DZroS5C8mG4pWURRc8x7bhbw0npGZMOayiF+F
Kz8CXOzXBlQcpB+eYUaQ6Guwc0A2FXggSOPGM190GOHzMoRtqICn1uPEmim6teLrblcgql+qBvak
aZITsMectaFG94Mk7f1suBaCCgQDu6EvFRhvM3SIHuwEajsuTh91jCcFoPw1eXwoe3qWrxq3uveg
g0XWu6kG8qJMzJ0X9z/D1PNX2Hnjh8QnlOo65DPya4rEii3AbRvSSw8ykV+1lX+38pyZzeSR8Es3
XlTADxdipcQin6uQAvDpVR5dufYOTU2goIOOSN26QTMjuMIGqlcUaKBs26CCckrZogECMUCVgWTb
UdHoW/IaXmUdVY2VAQPb0ZLB+dXOxXXLdF71w7AOkubcaCM+mrq8j7n2UCT6roxbfTftfTlEObXf
+si8ws5/D6gMLRUtN3atDQfqtpna7KJ3loHsvXmhG++mTd7wC2DAUpZxxqrNVdRXGSO5XWkm341U
LiEYQwRpZAk6CvD1neE3ZPh8YOZYtAKWgGOz6BppCaiKnGZE5OZl1a7xvHSrk3UyonpM4ka/NnWf
XaRYA4npSOauDGHaz1QjtXaqr5mfmyQBf1K9Okpn7aS/NgHwAn0w8m1YmtUuGjcx6mE7IwdOaxny
fYyxlDLXjOROht23hjAgDlEu9PVU7f5/kOC/gASRPgVM8BcuYPFVQvW/I8zacAj4FGQdVVc/r/iF
DVRU578cSwWVZlsaZjUjCPATH6iAD9R1GXlu1RhlUkdZ1V/wQEv5LxC1dGcljXb2hJr4JaFqcAo7
IM6CD9RlVdP/L/BAzfoTOze+HwWVWB1zIZt/9D/wu7bV9Fi9yzpAiernSKGFuWcEJxw5wBIUyvAN
iOpMKFX4waqBdb6vaJciLMMt8qTNOi0oyfptd/FQBFjWdUx21TDSa1E0+E4GkMLsKLtOG6+ujHkd
xQaWW3129fJMP9aGfYfKaUjqCy1WuCEyS4LxCugV/a4GIz4bBmRL7CzKiCYb7zgmMlnbHm8bC8PA
o+0jZDDrcSaZlyiFL26np72pz7TXNBaKfOXnTabmRHWfsHiqV7pH7pwFjvISWcoJeED9QxHdvlfq
+rUvOsDhHezryBPRTshavPaMKrgirka+xwIShXGnCTspLY4xIv5HvQIG5Kbu461pap82t7bcjpas
nR1+01wkBWZ5aOuLpKVUCaI86yjMsmFp1u2nQ560aOMU8X+0U7jOiWozEExT72nzeYwmJuemGwV2
i95IC0Fm6g/8dLwqSbptgr/AjJCjmSGRXJJv9TwolRQR4kiP9yzyUBb0RRPvRe+hsPB116Uavdcz
KdoSFRAsTE4u5l9+L0ObIgtjl2W4H89OJ6o89dYIz9krORwXkqLIX4PBxTihabyd7nj2S4agK75D
r46beesOvDgk+e7kd3GPBYiVvSpKQLWSxf/eJm5+UhAXs9osf+0ocW8sDcD91K0N5EuKE8G9hY7H
b5fnXkNeAlHWdWbVhgUNXgl2tp3ffR66uKCfWA7kIFjNhtlWlsjj2WfTVF1+IKBhmi6XyCU7lG3R
sT8b48ahlOnXir6/teMI5+4s1btMTdOmHuBt6BElwyBuf90DNtZANalDuTAJwUyOm0Y2msMQN9FS
6ni+vpyYutzagDoNMw0piWVmhda+1IjvlDJ/no4QhaiK2bT79diXIk6hwGftoygmL1rr2uLWMyli
FWXkRrX2t0YkrlEg8yAcj34r00YmzCksyTrFk+lKplT7IgkueeyEH41SnnrQJd+0LFBmuHR6j30J
bCRILfWsZhjxmZ0S7xHry/YQxLu1kTo1Xo+Z1D76Ve0WS8TIpRNRMiR7zI83XdMHd5+bKBGHJFJ2
vzWNJyUbDVdDeM7ydiJonODuQ4Vt/OvasWMcQkUJYf2iAIUGSV5ROw4V8Iz8Q/fTRlf5nmvT15e3
tsAdUOuStGNcd9V9oUf1Qbalz4tcZA23Fqk0MLiqjmvqkBxEvJ4OgnAYFWLG9s9dvy/RXHQyewQw
/DrTjqdDFXkfGKGUrHpNAVFYyv7J7j3qbrl+DGvGvTrK/VM1toNOoh3FXMq2PZP/Z796cH+dj0v5
Q4uRq21wyESBT74vi6i/B9k77n9uWureXom6bp4L5bNtsBgdhVsccDtS7jsPg7TKEi+3iyof+aQv
N4UVOfZOoSTngKb4GvHitBF4xDmuxmSco88mUZersB0JxGOPSCkTTD3V+Nb31g7NslzFElqlGr/p
HRwaZHr0xj22oQo9ujPi7zZSdVI0vMv4Rywk1qhHu4/oYPyaFf69AzaCaYYO2W/rgb/BCSry10kW
Jp2mKuASFdPQNfUrSSYt0XWuyCv+MB30TCs+8UOnFcpBNZzGXFmRYa7zuHqUVGXEqOqI+VTBkK6z
8VOsbRTM0JA5ezVflNIY6VYeKd6olyn3UxvqPhTHMZXaDW0wliVRPUQX3d4mYfiOY4o/RxVynQ3e
N0Gq7yFq8u6SYcE5HU0bIAaRWcdUeDjfZgGSw0NwV/mt9GBUgFVIBdeYinAyi0H1JQmyVdOhjBBU
aaYOwF87OUcRCDZtwHski+TweYjyO8/HBBt00IsQtfKYmoGG8JlAJ1uxD7HfmPOsDeW7INStdRFp
wc4tG0y9YgpXJnzyRyUh1eSXnViPLKNFWKtip7YgDPym0e/hyej3lq3Am4std9ujN8lhE53iAYT3
eDR1s8soX0QZL92Xln7/2W1bKwG0BaLiu9QuYfGbo6JaFViPlAbOZuE17y6JzBlP13A35MWwrx3P
BdbVpe/uqbWUeqnElGTRJWT5Uwnz9M8Pjaqy/Mtu5CCdRwGRPsPCPsowNdykvpCDrFDt4hTXa/hw
lBEivLLvG08ZyH1hrUqif543aMQMVX5n2kAYe7eslhplhAc5Q0jQgqqL4FLY7bU84gkYdHfPeCLt
WYtSMcA7bZGnjbu/nZj2prap33T4pe127ZcTf9f51sYKE+BBZ22jQIWIDyPumOlC2kKqcNcCY+q7
WMptdOsl/aUHcuporf6zgOSYlZqHYE+MhtnM06BNjlIwhlVq2ODIwBemY58lQgx6itbP3anVBF65
JhFw+Ow+Xji1OyqaaiKoo0MbmoDKVbmEtBJnZyfUIuCtmoMlT3WeHJPQmF0rTY5+vmPGc4V0yilS
62HZhlAoyibmsIoHzM3GXUTRzmFmit3Ub2rqXTNdorzGNIfnPFOD8d7lwjlUGr81uPz+knyTtsQn
lmK3YCMjI0Ibq4IprQnLXlxsHWdUEVj5fGqb+ukYm29iG7zPdDhtkDOVdnXYv9ya9K6Jj9agbTU+
8oVaIMbIq4QjFUZ7FMgHxJ0JonDc6FreLt0IFkgyLh1uJ6a9qa0MKF387em6ACDWqT6sjb9uOO1V
qlcWwOW0bwM6cwfT8X7oUaecOrs2niwyY57mBQ/K4LVXsuTgQw3pPiMbdMhGWx8Fsum7aekb17PV
Z2uIDUorqMyiIyFfmVy+Tx1UEf3IMCy9opKdb/UeSgbAVum5qO21nrXKu+PiWKepTns2hZ0dmH3Q
mB1PRGsvEWtvwESBZD/pERdpBQFl/tibalouDF9F2BGjK5bG/jV3q7sA2QCEjk3/qqSIwYcWYsrT
yWmDieRdXyjycTq69ci1gMvHq/66x9RDTRL38x4V+hazVoXkklPagkMsXHv3uRtiELeTgGjDXb7t
Innf9hJOgBqlO6OWnjBoRthR1o2N5tvSk6xRQdZtZoPprEkNQ7Js6eqLRLpv43ptjL0wbs8/swR/
GK38gzmFbslMdIbukOYx4FQS1/6JiHd90QWSiJIfQnUAZalNNmtDt3zPhL9vRAFIWZyUIAYa0ngN
6o6W+mjXqb6rQungR/YQzwOtkxduFqWraXbDG56cTO9HOzLrqbMKq7Yf6axU60TSLv951B2j8d8H
Xd4+iqa67pgGHhU2/8Wfb7+P4twZzM79QB/tiH54SuUZSaLI1l5KLau3SevZC7wt9JdQnnBnOQEF
AfNDnsZbgNH6C4ZKJMpTDfzheOjW6UeklcUdFgTSxTK86+fVWWKt9Mr319O9cyelWHzUg3qXtG9B
N5Sk77JyT6GYFN+0+3lcWeV+2hNGPvodZz2EmrSWlmmfNJjLpmFz9h20xQwfUdHa4E0A8hS20RRU
NoS9DyLL+tyEXdkWs+m4pZSBXqEKDiaW+vk0++mutwyqyn7RqU2tOjWFBZ5mxZXf0MfUoeDXPUqV
2PcDWjFbNy3EqoQM8RoZ9lwPHPGtLH2xEh1DnDFU4GodWR5NeLWl3Ji/H+o92fBQk64xUnPHUAl8
lNzZmzZ+Rrhp23aNnNUfJ4LBi3f//PVPjka/zbnj10/Mq8nMPNCZnen8b3wOBSNT2elC86Mp7cI8
GQE46sYsjl0sn8sg6O+RKmEDIZDqGiLexng4nYikahmqZv/ZzStbd+t75PVNZGMcRd6i0l2pgHsk
4V4Ewht7uY6fmtR2L/rQuhdEK8Xa8MjwN1GKtqSMy/scaVps2cYrpo6D54HVN439dMXUTkVvvOvU
gDwpsAruOh1NV0x3jRXyvLe7+BATUCnHXnvqhy79LvfKlTZmThWB8CGAp3F33Ex70+YznYq2djKb
dutwwBtFQ/5OIBH0z9+Cov5pPDUOIiS+qAfj7qPaGumzP3+FapBEIgsM9SPKSqA0bi7OcRHdO3YQ
7ZC7EqCk2TS9Is5hgIcLDpjZamqb+k57RYWnaKs4zSiQJc63E13eVsBG+5cv7X1XiFPWXr80i/HV
MT09VGnv72+3mbqVUggnBL3/z1ef2j43eNYvy7oC6v/X+/11RQK+vALs8eUETpFIrBLf3NpvLyYp
2dpOFGk/nZzaA8ojOzyPoNsmecPS32eDyllEvWw8/ro7dXAhwkezr7u/9cXDIQc1/PVm43GFO8rC
xARlURcddEk5so/TnhVD8ai7oxHW16DzrppX2Icc5Wx0uGsUgfyqJ52f+vZhOgOL2j5Mhz35qVXV
BjlpeGDWjuS3j6WqPA9O6SE163WAwwH9WtIgv0axA/60Ecph8OzkAa78fmonmA5xXrEzjCEC5VU1
73u1KV5MslTbTIEaNPX6m7sqST78CwlNndjUf44fjqJBCDMNlTmE8ezPBxetWkW0sEw+SHrwDZtu
h0xerdpH0eIc7xZiPx2loerLC1+N0cHvsdScGn8704abDgHg49RU9TIVHR0XDJageru4de4Gz/ns
U2YixtbCReIOTx25ZdxSRb0OlK6iXNkCgzVt1j9QDFCjcy5TU1Il5U5HqxL2lQ22c9xkg1ms4lAC
WToeTv1EZddz2TTr9dTWIvAUMx9v7SIx9onSGvtp77aZ2kwfDSqGaJRKxn5o50fokI270+bLdb+d
NkBPbCSHYDZw9a/3/3LZ390qL5kSe3Pxd12dqrJ2aHG7+0HupAPVROkw7QVB+dQIQ1p/ae/Gbrc2
5JqLGQy7cWlCHvl2/Zd+LQQ56somept/3iBNc0S+phuWXlIvbN7t/LfG6Y4mKbKNQx7Nrw1974pW
35Oigu7i7L1SwASUKtqnk3YngmIWa4Hx2e92Bdk3Cmtyj7DX/97kdtl0T6TrAvdKdlc+IOZdo5Be
tU+VarxqY+pb4NZQkWf4ZjZhg4wROBWXzOVd50XLwrTzN7u3h0XUF0QYGF8d/NIywKW55qtDomYK
+83Ix/PTl6NrpyKwb+VhtUlQ4G+jHFlSDLAy28qesAjxziAkXmM3zSFJiuxQ57gXTId14FvbWBRY
rk1941pdFwCelmLs3BZbyTrEAZQrP6nbO62DadXL5rDODCm4tikpbfS4rQ8ZyK3dAUHMQWK6UgAl
PB/sLYVtgMtCG2f0erjPcH4EAlZAQBvbDFR17/qA0ul4wdREsh+0NJJtC88Lh/vphOtpF4di+nHq
gUET/yAprqXn4sBmgs/Bh6jAIehzxOuMrkHsjixQr+SE8oyU02Y6exsZbycEc4uhkpe+NbXTTW4D
6u2Vbm1Tb+Wv27sbZTvN294wUButHJFAZGeG/zweC6a9grWKB6bu1nSb/v9uNTD1uy0Ovtzudi0f
ARZP07GutP6/LBa0P41KWSug3mIbcIstRbZYu38ZciUFgCN1b+27p0l7s0ghiWaBaDYitjP4cOOx
E/j+XZmDEepC+CqfjXZuZ8duKJZW1Qt7hlCRfzfIgwmHh9zIdEklFBcexqDPiZ3Dc66jSpywIl9o
6Lyep7ZpY0aOuS4DGdHN8YQxbpD+8dYNCAAYOv+8PJoEJf6YZDAUN8zxD31hKotjDPPbIlUrImAb
+Bh81wsPMl+QHaLMBcWdhz86iLCIpuZldvjc9RyEOyRrx9wgf/ck9yFl3npSfE1eup3h7EvHKo8s
6fVFXKR4GoocM7NaGfFXZnMcOs15AEWzCnzZfkmQu900lm4uO8t3Xiq9/oaNonkXpV6EoLz3Slr/
8s//61gD/TMeM1BqdSBXsxyUFWRU/vxfFUfYaoem6Hcz7HS4o5157wp3NgjfvJuOZNlW1wmZC9DS
PeqxsZlePIWvdjobI0u4g8NZ4CZl6WBqQn+O5Ku77/rc3U97mdaeG3SX1tMRFU8T7MLYZdoYPWK7
Qy/vWs9wKUqY7i6XmmKPlB16uGmFE3XQscggC/Fgo3I3r7G8n9UFemd+aUu8rhF4B7x8vAOZVGk/
7U1tg66GSCS761vTrdvUtxYNSOOpETcY7hUEzcnrg/yRZaexsuwgWQ1hLj1VfSxDDHEhkIyHuqY8
47NinKcjWV3k3VA9OZ2sATcfLqUEQ/2fvyblaxmZX6HDA8mCSGY1j+Tal+/JlRQZzJkhvQfoviM5
Jr1pUZNcpo1rdBEFmvCOtwlii+hfPuKlsal7E1SgESaXovYQe4LXjEouuHfshsy7APOJoAl6qsrf
jFZyz9O9lPGutg47QtaL0+01sPjZdzZLzOl+U7sUFI+ekgCMVgeEVIDoiNx1ELExlH0aVgNK66Z6
H4UxenNt035rKzBLUar/tKN2nUQmKOfWdEYNae/ah0O1ahRMHbCHrpZNUdgL3UxPt3KQPuS8VQ3P
kltbUJj3jmNoh6lE1DtJfYyU/G8vCuoK2bTxAmu8YLqHZHf1cXyVyo8UJIZ7PD5vr2BI+V1gAMLJ
Rvx0HOf1sQjQ4BRydT818aMA+ukDPZoOlcbBYc2PcMNe5L1lHrDl+pEItERaLXAuiGNfW35VL4VZ
IkEAJIhfVW2+5D7Ml8YJr13sR8hDoKWSje0NamNLvbejLbJ+/SxEaRRCdpru0QNDbryVjreNL5u/
DouqewTXTI796quNtieP/Wujurq2j2rDgRLnlfo2MkBbj21Tlx4c694vfWUtZHIFRZjWz+r3wmq0
Z7nK+2Oco0Y/HUpS1q2g3psrswi054IlwaxtEqhcn9ekSDbcK55vrv3Wh4mg5Tq8YDv6XiKSImfy
G3qXM5CTsCmKOr2aPekNOUze8t4Afxog3Gu1Vf8I+GETU3N506i+LCVNxNv/Iey9lttWtnDdJ0IV
crgVxRxFZd+gHJFzxtPvr5uek14+8+x904XRAbIlEuge4w9FF0UfMTAEOT8LNbA+cWmypWS5Zz2I
xZ+5wTOURG73//Dr1jRdik38+V7gWwfeR7wDPVeHcv3Xm9AKhrIGGlZ8cxvOcEbp2mdNNNUMGaPN
1BiZP8KhK2uKiaq+QVi8PNznhW457P3UP1QD3qouyR+keEZtHUyd994HqCT2+vw19oCfDioyh2bh
TztjwqJVwS8vt2xeSLm9dcKouciu1oy9dW+B9L33yQFkAfgCp/3R91lZ1SBz66zQVvgJcxjMDGAX
lAuGvRbiAGr14EhkGAQCHGrX07C/Xcpe22505L/F/D96S5RXAdfC0RQDrWhus8Vqr0Y+L/YTdHhM
sMKm4pfP5hhGMOKBwJMCxumktltUIxw0HmNkneOmwOpPND4TD1OZQ/OPwJXf++SVK0b/f/uMZICm
Zr/cZ8mp1MjgGas94MqyUSlBdojLKpUKRS914JbYvr5FCN198sXhzS5bRAA1ICqiC/BucVay+dEQ
kexq+jzdUZhA41X3ocA5A699DqJGgRBjVaeQFQOjWnWlPX2GUbjX2UC++GkinEYNVMrFNP4wEG3c
JDoNuW9c+9q8yn7QMPjHTnguy1DnTBfP2acFawMA0wPGNMke5zDQ2FMYvrSi6ZG4AN3zfOsJMxiA
CDjuQkwBzkmelfvQamGFdzV/AhrF5G+TYiS6m8EiPjdhgFtUDJpXjoZzD7pBncqtwsbhcYqD6ARM
pd41gAHXbZ50V32GEsMR3f82YGwSoX3wE8uQd0rS9fvQwCFUxaIqhL9gB3a8SoOoA4uHkfTudunk
nBJvjUIdHqY7saH6/rqM0Ycmhw00V4jeUIXyNoHZgjAuAyhDrpJtZG0n76k4WuCc1rLwo2b5sAUA
A7o7Cd7ZRGDENHvp0Q/d+ZkU7ikXqYvAz61l0iojDnhuvLPG2bmEZusdNEvZyqgqC+cir1y1WHh4
AJzcNKIq4Y6rRJ1QcJLPXDea4HHo0ad87lo5Rgm3ARkDrUZ/q9T3fz2fI8u4Dh3q31kcYXaBAjce
psXw5KDLAbtHj15Tj0Jvm2ThJzjlH06ilt/HYtr1boakhjc8KQn6ol1CYLe9j8QljVuhihD79lJ1
MGK4DSiKhRZCrn1Es0ExWw4onaefyqpfe7mnHvxppnEz7SBDFxNtSDwirhu72VROebnNE123URnz
9VBvS+Q8PmIXeauxSc9RDSVCC9Hzn2O1f5YN0rEesK+rXVCB8uMqhfyW1CisMSEowuJYav2rjDrQ
0M9VHX+z0hCihEHSs3Qt/ywbr4qRxgCGsrz3dXainAe04oOssQ/3fidxxKm1/8lPUs66WnHm5Fme
LSacQ1eyU05W8z7e1nF+Spyi3QIEST9QoNy0FqZ7BUnlS9fF32R3DAx9jVJmt5Jhzwf9IeZhdsaD
yn3xWsSpxerWdYodVfQEzr2bfiRjCJU6iYaVqyHycbEL7UuhIOwHfNs85OPkXco8AxymefVXP6EM
D3wneAL7BGxBwJynsR9WOIxHj6OvtHvZJLptlA/3GGn8fBEMVfDYizmZHA7istujG9vutdLB4DPV
lWUVK/nF8ZRs0aDd+gPehDO243dqvCO+GFF3LkC/UlnteIeB4H8bs/FJzox09S2GGPZqadO0UoRf
lxeqf90rcE2kAOzy4gwzOhOp5kCeEJfmmODSKi9HxMLLsgu2qumiSdB/7xz+Mo2wC3MCu3qtMg1P
qHSINj2HxlfoWu1y4A2yYttavxaTyy8yRM1HjnogltcQqFRcWxiFeJdsgRWbMIEJm4xHmqmNyoMM
w17ND13PPkWGOX8wBx39azALTaK8D396Hugsf0DBTfVJ1riu8yX20QGLNDd/nptGWVq+5vPdwKMJ
G1jsrTCc6BZamjinairDJc6E+ouJ6PND65TT16ZV9x32rV8S3dySjA9e7CZ0LzNUIc7b2NoVSvKJ
QlV21JU4fCnUCMW3zgwWRW7mQNvTaV9YvGGm7CAbjXrf7UqGneYgISia+xTFt8elZuUkv9pgWkHI
WcJ4ocAlGjLf7d4MY0pdrWtT0MpclIBqs9sYJAzOsoGzEW37vP1675JXM+7nKzNCYF/JshZQuzF9
yXQ0kbEhfWkRutrL/kD0x6pyVpLpeexrYz8A2Xmsg8THeDEs4OjoxUleqU5dnOB3/B6dRCj75KiX
AoUZcOr9MJuwXOiTap0Me2yOkCqwtizhzve1sphLvIgmJIhWDV5G0Bgq/Rmy51d9ZgcMXHQTem19
KiYcteQV/iAOateujbs1BxF0GxiWI66NZ1wTWDWPY/ruA3Lx1EDlNJwpX8sB2Xe7g6VHzw5btLWp
NweP1xgI3egcDyU1a7Qxb+HUBMMt9EnVP9hKeRjq0RdWS9O+LQdcSqB+XeayH8hAq/zTOS4/2N3Y
XZrWiR8TLbJIt8TIP7hWRU4SIUGMEf8Mldoe4J+S1su++m7Bh7jKjBdVL6JPFPoxP8pBFJttCkG5
as09BK5m73VTtMYzunwCrmHgi4KotxmFxZpvbnpGmv8tj3J1a4hIduECkp5Tp4sXdhfXq9yiFM6v
heEsTHBlRIR3MdbV0S3t8Kph7Yx8BgpLQJq7T8z8gJPZ3YsW9fA/8PRe6FnVf7ZOqiBbFo1HWGnz
c6ubRy9zu089R8dshFu7kcvB7yC7n8dPlYJ3mijck6Bwd7JYLxsnzL1bKAcKWeG/zzFTP3zMrWqp
KZ35rONQ06d9+57y/dxjHhssfDNs32NjKFdDqKCgI0b5U2rI3wwO21FGVZRaciNzX8y28i95Ba4v
ntRjgfMJUKzCv1CWjY+FTf1aRLJLNnn+iW2VcTYBCqJs5JXbJPUuapJHj5WeFdubZlxmmQ9tViOe
IiTkUn382k6DdZJR7sPlVKv4KiNXWQbO2D2rmR3hO1E9GqVtH5ppsA+iRgeFXFzKWDbRMAoztiZd
3ifKgb/CzoGY4SNX+Vf/f839r3u2uEwu1KEL2Yek1rnTg2hj1BFUexIryRL6DdYmZoyyS/I+2Z39
o+35WplGFDyQTDvjyqB8Np5VL2bDCK6D+LT2gzrtp7Qk817AiNImNdng2JQgt5Fne6ukHF/zFPkS
QOiuA6V8kf1RiIur7M+19GyxRbrqPVZ/UXipRtJuZTnW31qrOjnxGLxZfsNmPecM1mBk91aTf5AT
FBsfg0gzx3M0xdrBnruS70fQfMsxLxzBpn3JFBtNEKzCd1qYDld7jDEVFPd24/hHoGfl8xg0xtZE
jm7V8Bn/nGG+yQlGrfgLmIslxUjTOZUGoOpcrBxSc4MT6fBAaRPmYAwWXKLAZSPx3xIqLq/uA3/N
+yuUk6soTFBLGoPH+63k1V/3u/8MnQ09yDw0/yJbTVYW9habppraTxzOId4mXxrbAAKb8meKNTf5
QpIHLX1nIhdqzGA4ME6S0zIETjySKC8+SoC73IDqE+FUuB8Hp95HatLs72Ev+hJX6djgiEsZ3yb+
u+TeV8IvRGyl9h//a3LY1hGevxGgMlSYosTgU6B72kvXxN/D0sqPpojqybXgElvzplV8lAkjXlkY
ELVCdV5gjvn1WI+WjejkPeXk4jxVYfd6SzK5Hpm3uInebxmk+4JbHCvBvhGT1blUH/lKhzsFGjAV
PsRo0ef7fSX6FDOufplGuQAEIWxZHI4lopHhvcGi3dy32s97z1+zZuEwPLfpAMwNAba6aK6JwMZN
YImA87Ud8kOEWquYbC4TBNdgJ7zYMADBXSmf8UA6vzJmbxEVqXZUtER9VAov/0yrehcmvv1jGp03
Azb6Wx7Y1tKsG30fZ4567KIKWlw6AYosMwViPzxsx8cbMzds5Wyb/e9mNFGPHTi1IEmWotQrBrCy
ac9qt5LBFJu+g8NePaxI2u0aaI95iyyHEajJT63dlaGX/uqj8GekulS3MKNbAm+fjyHFuF09D9l6
dofyCjQRrS1e0N/SEZlbsYg9EioDnv2h4sD66OXWdO5QJNgakPQ1hC5CHzWPUJnbbxWCwALxHKHs
DXW/QqFLoPo0aDlTMaPGoiC2oZu5/q2dlXPYJv6r1kbm2lLxBKKGXr+arn9tcrv8MjrW66xmxdVJ
+vyqonKKDws+lTKUA0rd4KbX9yfZpTgZ1XsKga3xzsEZ3INW/tCS5r3OfMguTtOuDC8YdyreX2eO
hrieRmP+3Sz27pxUP7K+okjtaclT6isVfOWoWXsUzF/CFuc8OaWBWWu02vAJlcNGkMbxD7Onu4eB
1x20zrn9tPpsI38uCXFBXY3Da2nV9rLJ/eE02vPvpgDetc+CHjrFP/2eO8Ykk2IQ/hXHpsV98n3O
NFAuKCa0G7vEeop8NV7HYxW+sdVTMbEPs80tdHHlS0P+EzKcMTFdxH4672RoJVjv9o3q7UmmhW+W
8EipNFyJ5GjU+h8kpJ0Tj9LojWPwCVOf7nK7EYV2CN3JVS7UcJvzsep46qZxcXtvZ5SwhkTRHuRL
W/Z1Q0zVtLaP9y7ZD0huqMgmt3aw5cAXt1ez7sI1cM2vWtsDH62mtII1On8HODxvOrXJzkXFF6Uq
jOqtmxBbRufE+zFRZNanAtBKZTSnjkzylyi34AnPFQaZvjgIKkBtbR+7U4/kxbrU8hbCPw8OFcDp
IyLAwhMe5a6oAmtdelZ8lY3XpVsVzNLpFkUNeVpb2dpzmtwmuIo1r40YjrmD40jQ6TvFSsajbHw8
xOH1injyPvo5Xs1N4L8VvhPuhwZSmZmg9xDpk7fScydc6SL0Bt9Z8PHytnIUycgfZW66J7nUSvuH
TiVdRuKjvBqpdZtku6V+KA2kF+SaIrDTTZ7lwVJtg6VvsjWZB7M+DMXkaaupdKrlyNMJYdjGRTWL
dOhBjQtYaXKo8Apc08R8Q/4JsqlEJCbN9EXDRuisdW6/i43sSUaFFbTn/+1X9QFmsOzT03SQc41Q
b27TwKz+cQ/ZL7vGaBoOpKpe0c1FrI7DEFUsfdl31NAdPYvexzm99Wcqxn12UdRbT/T/73zZ39dF
8VIHHDlsw993fQeKXFzpGfByPYWroyQky8cJY7yimnkw/bvptEyKG/NQ7WWXiwvCRX5ka3/XUuHb
VmWl1JRXhvf7HvG/tnx6a/0sGy1kX/Q/+8n73C4ZNHLPqMA19gdJk+GTDHi/8a3YWzoiDKPhTH6U
jVAa68egodQj+43E44ONaMkhUu38pWefX3PeCHTjFXOXCJKbCbskU5XPRFe+1JgWPaH2kJwir+Yg
IPptnCKgseclCS2vX+pFb+8G1fN3fPRIdP/L20BVI12kydRuAkHtYL+hXHwd2UcRSe5HGav1ah70
EREN+jJHKPvEHY6wVb8EjKJf6rG2nuPUQcXSq6s1v17rmaS5uq9sAz3HUjGf5ZR/F4zAOTkqx0A0
PTV7GZGTn3UnetJFhDJAsigylNMVGM5NgxOnPZO2w/zNP2VO5kMzyi6jpRc7cA67PE3bPUz3B/YP
7XEScDzZ6OLglVjOhz/0DcYwAqYnDmihaGySWgsQnwkFGkp4yoxu4ozqtPeYI6e0M/zxeAtl/tBM
ymNU2vpORvWs80B10Q2jToiDzOg/ywZI57sx2hW0As9/nhNtXrJ5RzRUhJ3PjgVq4hczadEtDcpy
xe5qusi5RYSMSTx3yu1uRiTyzhikwyWtlGdD7/Xn+fs4qBhMKlOhPthm1O/GdrBWXu2h3h2/5eBz
fqk+XBXPaj+CsAywTbJ/2NiVPWJAz/E6QknV6k37hOtl8wSjvX7SQgQERVeOyMJtRju2zkkOymli
ketrO7gdyMlLCB10YPfg2EVYP0Za9KzWarFhQ4P6kS6AHnL4NrPS5hnSvYF+532lnGQFwY9k6BD8
Ia12rRuU2Uxz+phVjvqkj/qVDOELfEl5eF2aaL7N0lpyam4L7DzioCga9jR8GOce4PC/fXmQh1sq
pBU0xtZExjCd0RkH2zvGbEuHBlfU0Q73MpTNXAQ5ZaW0eKiKkq2w7NRSvNpX8jIBg4MQt1guV7Yr
6pvlpm1s3ADCvrkGVQj/1nT6H0CjuND7b2qqAgaojebc+t2wCzReT/5gAy3slS+UJvofeqxzSEel
I1XVXRZkXbDueosSekS1383r8Eiujg1V380XY1CHpV7nxmsPgyFLLfVi5arxOhIlIpJjA4wbOaaK
mWKsrBPtNvb/XSfHNIGB/ncdItiomIYJhp0Y6i2MMaeiNvndFpT5sOY1UD4XGPQ9FALOhCP1g0lO
MLYxE84iJMbBRT1MXaZflLkuUNKtiqUGHuZLxd6snI1vXSD+5Cq5jL6PkhMwU30hBzQjXNgaJ6Z6
4EtTN6Gxi6yWD2jl8CoU907jQYjQR2+hRtpEH7Rio7WJcgDElLDpNa1dXGXWrkn731ejjb2xMoQb
o8gE8EdMuY/Kq/sy1CtU+GR+fGK7jj6bYX8Ejj6tyyTBswAV548xQygoN7OvvKbapY4cxc7m8fzC
r+li8+B7CELErat47l/8OgSclnTqypuU/kWJk5HMeZMv5GivNvARSUcYuYOwUOWiHtIZyRUjt/4F
njyJYNWckbn/506NA169ECHzH6CnIdbrJ90h8zxjEfSxsihl2Dj88UXTYwaEzK24vE0UV4kSv2l8
ktay/95UiHmBtoNqX9ZvPPabX7XIOcBs+MGWt0fI0UtfStsJANB25QFXR3VvRggHlcqInq0zPvVO
hnxkWrMlAiggu2RjjQh2hE13lhEZ7PHpNioXhDU7hF5tMaX+5x61x+M7rcbd/R6R6U57L6zfZFfG
o+SklQMgIUEFBqDu7HtBF25Fcw8zJXiP1DZaB5JRLAfA9auIfwn2sIxlg/J4AlmpWsgb/H3XP+I4
Cq6VbroQ0lEU0gARP2qOor6ZOjAMu9X6NXac2luPFzLQm9HaVZizbCeRXA90kEphHhWrNEebKXQw
n0CTQ3sM7Tx9jfNK39oh+j/ToKavWA+GB6RYUG2SYQhLSfeKVxlVCuhdr6rbxewl+MXHRrWXV/dG
iVxKJDKOqWW5t5lN0FX7uBXCVmWnLW2le0F7D+OdoEVGuYmbXT26yUKGsW2l+1zPMQlXs/G1CJFi
8E0TPqiY7IyKe+jHFOMZ2xpekd63jkhKfM9FlJPuOMXx9CbH2io1zl5UXuTCJPCNyxSEezmWmpH1
VDnKSo4VZelc/QClAXEXD9mz5zb/KYeQBksQJSPxHAsH2WSTO5n5IuflON7ENRlR+bMdRMYps7uP
Ydeg0dDZ+as/TNsEaZMLbIHidQ7JTxZec5JjbgwMWI/H5CAH+ZpnmPLV8U6OKk6Eex076o0Mi548
QT6OSOHHGnX/0t3nfhkdy/9tpgmVlkE7yO65q5HdRBPw97RYgz+FhMNjF0R6g3Au69VYYc7czvMG
VcOn36FcKMfl6riL1ZUfmqimlugzlPag7tgOkHPilQ2kx0qNg9G54wL9s+qx9Q1khWXnUCF9hh2j
mORGIKnVmeTigN3BvZnHQEXd2kx3IPy2mojkoOxPJvLfMMS9ej3M2MnKzlyDxf5wn0T+PFo2dSc2
NMqvvgTdRskXpO6gYYk42ulBNmEAMLy/YR9l63ZtdhvKEP6OJtSm/pgjLxUlzg4Ov+zCmcYzamz9
Qo+CcleZcfMWVbzdR88KyMcQ1np1nRM1vsjIxDlhNvrpmd0LR43ikAQVUg11VSCyRoE8mhVDPLEQ
Fa4SFD1xqH6MvTiMF2x1crTRimKVmHzmFtgcoACmUje7xVrtnbFWnA+ZqZtP8j5uyQs8Ny6zuF8R
R+3JwvFcDskuCFfzbkraX7Lr1j+naJaEGCTJf4Ts6118udweo+2w14qV5g0muyaekRgtN+cAIbLE
9I1jKw5ntWhkv4IERaipxlFONREXtIRu3a3vPk2u+neu7EeLqjpoOp/7roymLz4i+opWqB9j5LSb
sfOQyobbJ/sD354/3HpuN5ZadViWIwLHRiU84JI+LNqqQtY36/vr5GTDNcQN3G3NJ9nDDkXfkOdE
+H72fAxIc1wHFBfHESVw+qsJiO+icf6/jQIIgnwUYU0mF4dZ8rMHSvxod1Py1o3Vdswz/cno0gRi
IaZBHNKetSxyX8OvsrOJ3O65xkBBLshH0hWF3e7lmM1+/+wp07scC0jXHnW9yR+6NtKvbm+huF7/
0P2if4mrwH4u7VWjoHG64HaviucrR1OM2WnjoMRftBs5FWmpeY1YScPDgtFs9r3Dv/fRp0beJ07Y
rw4R1OFG08+GOBlV4rRU5sYzVtnGUUaB2pILasdhqRQclrzIr09ivhwsxHy1sf6eT/52WMpB35jr
kzOZZycLAS2lyL7N7uju7NJKHsqhNK+8pMwrcgXWQzx5xbatQ+uaa3pwxnZ6IwfltFDD7KwJSMff
V1nDcwFZ7Umu0UujQywTZ4j7olGrr66vx0e5xse7BslTfrApfuZfP1iGQRwfkjp6te0eryerRkgw
Cf035FJ+ebUx/wyNl0IxUpjXMI81V58/2wid33E2AB/xmllVtTXvk8InsaZwCCpASD5FztQuBse1
3vwy2wR5j/zDmD03oqmDAc6JAkImL9Ls2XPZSOiRdZCRnOFUGL15ntlu5Sqvz2JMc71vjulYBbfF
vBdUcgdSyxm2sIHLBz0JkxPCqfo2c/oziIgRywXZRr4XHDUcysSMWxfUSwyBRFxRZQIZp6KDSpfs
t2cOJ3lcjY9q0aHvbTQcQdKk+pwbNK4rVZt2SN7670P94mZ6+TkPaDEOPZp2VpRU5CBTSDHJ3PAI
VdRF5ZXltRCN6eMCEc5huZV9hqaR8OUYhOzoFTpfcfVJwoLuwN1WjslZJUIPEDOqozX0xtkQjZVb
/WKwWix2RNhoiXFGTMI4O6HzxMFF3927KqMzT5H2pDfsC3AFYH4JVJwvfLbgGw2l5sdsJxaKlzSK
65HqkpdFj3zlQ4ER0GPG6Whxn9SM3e/p1HstdqD/hGHQYUmhD1vTx+SYVDdChFQ8x3k+oCoc8Q0u
+mcIvw7lfNX/mtsOCtiG8svqvZUSqNW3ybbxim0z63kKE285K459iI1G20XoKQlYdfCE5MIutgJw
WsIYp3E+wxTTJS22xrUmQoXiHSpJ1rtr+M427rVgWSQU2YsQSYp09o2NlSrGuxfkr1AMrYuOL9fL
THVVdjdJGO+VMB9RqmRWYCBSl/WZ+X9dZJRJju1zDXqL5HSphd/s0NIfy7Y1+DZMwTnIAzw+jPKD
c+WnqYKq6U3LulaVf5DdtQYvYarRde2itPrIExvrknGwKTCP0RuVmNtqvK1JIzpZd0ndbIc/dfhJ
KgYFD3BCq7Scgk9jCi/+ACZP4TF6Jo2PVKHoR+1Gu7lfm0kQflbzaoit8iPMNZuNBsaRYYFjD6pH
2hK85UHFv+e558R47DU9Wiiiul0PpICm3oiPIGeTF14ve1nmrqOwX81ua61lcRx+22KgyvPWgnrf
TyV6gnKaAfsH3ludn02UPJ6myfqQt62KJEPyOgDKJH4KopCdX302KXpUjo3Foays97P/SWV7IPfZ
NDxRcfeTN8WpChVs0AHbZvpm9Wo8PWCG9hwnobEpqU0W61DH2yqH83SYLeoISdd6a7UNTWgNbd+e
2h4KwxgPe5KrGm6Ht74iOrYBVgYissy+X7EfFk7Ak7KvS0xZmiHzXqJqUs6Wlx5klBjm/CI0T8SQ
2w/dvigy1HPHGDYRFL1DUVOnjzr4i76GX5+VFuFH5nrfy95SfiB0iAw2hZ+Hlo2OO9TTd3RGUuQo
BusN7ZhIAIwQMFbHfjlEY/08K+OElFaF5IQIe5jJF08NHycND/iFaYDWzCEsLEPD90+l7oJaA1rF
g/wajQPBkFW4gSByIMeUsByPoVlB0mQwbBJmJNqPxJsSfEzw8eLnUtRKjHZR9pwv5iozz2WnajcQ
mD5Wv3LM0tAPoKjmsMF9lOAwDeHLnEP/u1Y35cYwLTBvo4F8fEHKtWm+8i0el2kInZxH6y/dRziz
d7GQQMuhNh4bA+vyOInYBP0jewh9A0CmjJnIZTHZzq4Sjez8Y/yPy/t6o+363+tlp1x+G64xMgiq
XH9yO/JGY5n0Xx0VWIijCi1I0IpoSwDUDs+Rp4Rf9QBDlqo3vZe6gvENEkY9kx7X1h6MWWGZ1eyV
uEEMV7XTXZ1Z/hOSU/069PBzQaLRf5J9A2yIBZ9lY9XnKonhtOdzmKK/k5dzte6APH9Mtf3VRWHp
UkNheM4zYx3ygOC0ivFMMtsgkXnu2Wh3kiQCxdAdfL0Z3ONUAmPwwuHRmihA5mA/ri0giY0a6sUG
3I1yDQe+QyX7plcjwYRDM5qM2ppfv89Cflu3reRoiVDxkLZ0i+gVyR8gpr1zld1tPnrbpMzCR5+9
wjvveB9QvtFv5KjrWb+g5XonOSi7ZNgWiLbD+H8dxwHf4SFxl+bQaZ9kxI5d71vPeq4FRydsXpLR
RThZ7WMBcuCH61q86orRW+oiBGNXb2o/RwtVhBATlJ3iUwlH4Cp6xWs+OGkheX3F+syL8F21Juul
aXJ9BVasWDb8Al4MXyBpHVzm+0axXlyKEyezjF/TofEe9HYYV0ptHDrhc9gLhGeOQA0A3zjZTwID
ippUsJ1TNQE9wKicF7f4y7MBfJLRMOnoQWRALt3KewIkXO7A2dmXECgAn9tm/K51mMH1efbFN+Nw
yd6e7Y3uqqeutHT8pZhRoiqnFPH3lqzVonGpx/szqA6ndvTHGbHpr02Hkrsyn+wqOvh1k384MS4s
GKd1Owsx1Y/BxOWH19Br59j9aShDagj8Ij761PKX7ET1tVFPuLUG5EcQ/QoeZg2IS4FCblrxMY90
aG6OaSinGGTnbix5zfD9t170QEN2uCrLJzMN401mKArWQdrvRk2rq4Umx/be34K8TM2x3U75oMNA
GMdPZS7OHRjnX34mTMvU9HsekdGza8BOsC6TVd9xTlRHFQPdmR+s6pl9bUvdRx7ZD745pb6KdWv6
ZQT+biIb86XRMbRQp8A7WFYcPCgJ+v4q9Oq3yMjjHdI8EyK9hHVo22swK1TpRKgnKHKEmW+twKfV
bxRui0dHc9zNJEZtnYSRbVYkd8QomyF4yy1/CYXkxNsM5rWoyuRJ3qnEs8MumuEFmM70MhmFQLzx
Aww9x/q1sM/dOH4F0NX98t2tqSLaTTEYLfxEK19t6DRLlL/zY6aR3LfCLF9P5HmfVOCSC9z8iq+J
W2/g6LW/ssraDiRavsRhUC/yqJ6fEj2C1K1k+GOV4XQ01aRA4KPTXw1RqnUhq/5E7p79X/uLR8CP
zE7UtzZF8Rp0dMEnDk58Cvl2PaLccLE8EMA4RKysht8jMP5+p+QvgEa1aFs5bb1HraYhpzU5MSUS
M6n3spFD9xC5YUBVLrplf6zJhQK7VnnKhtdHcapF04A5edTqoX9Ec7I4kV8CwiaHtcZN/hiJONOx
Y2eOHIXV8upxkmjHbeHyLr41VhGwOxraFULd4FXFwFD5ADPyRv9EMMvfdjKs49hFhRDAqpiiWjOu
cYnfU3zRoj0VcVy25OUUaOJyzpt14fe4E4mRqvejfd/7VbiSl3/MD93zRILlyTObVUR25H1WjfxI
TRFImQijNmg2hsHDQfP74F3tdAPPq2DeyFHe1FhqFt1wlKMU1VHuUtRna0K/XdxybDXlTd4y6ub2
QYbylgPVr0cZBmxvbreUIeoQa8usnA3fQXXXtGSrAuhYiJSho3/vk1eD4887a6jH7DYiO/+a8199
bFg2WAMcqfCYiAm8tmUGIdzo3UsXOO7FhcuV2sV8uPeb46jjGARmQs7gfOteUoFKbMnEUqH6Z6le
86vR7R7zbzFl3JkGRVmez8l6CDv3WIsrzY1/X8k+jkq/R/+a91+jgBLc2/2KNDj6qLkmie7s2hE+
IUpEMGRdz8SlRF6a5syuQ17eJsi5FPP0h9Dtm9tS2YfWOuvl5R+LKJc4u1KzsHsOnQyigFJvoh6g
boZTymXOggDOhsa2sgamU+Uexcd/B6bECU7Q5xdy2r3fS4TtNgXox5FUNbZS4i6tqR9BFQ/7+zwl
1qNdE00fo2U529b3VEw51XGnJ9646y28D1B9J57ddNpFauGby/u4WeaMy6my8zb/FutmoIMLBASK
6tNDrJ5zF9X7oLDrpZrm7S6MouFZ19oP2e/XOMNN09joUPPZ5qV6EDxljaZcchcFNT7s7WPd2IpQ
1DaaDaVHPFmCEdHZuWoxODV+z5ZL2Fx656R8kQG1P1YNlrLyKHEdZZ9sjBRsMRBenipq6D/0biOS
p4Il+zA0uUmSJ8E8eMyVXT8kUFOD6dU3svapVPXqKS2TN7MsJ8y4MJebVlVYqq/ta+07/Wvj9wbX
etL3rxLr/PvaNhCezIL5DE3bXcT/h7PzWJJbx9LwEzGC3mzT28rMsiptGDIlek/QPf18RKpVtzU9
ExOzQRCGSEsSOOc3dqFveqPE/6RDKArI0kdtCOekR+nwHNUgNEOV3RM2LcMzS91gJ1iBr2Sv0hTp
uZm877IzrQyNJdIRXEKKxdJU4/wcXIyxA9FoVt5ZFpkgyb2w/LHddgpO7ff6Z788ciqxU81UPwiR
qGLbKpGPyQnRVS8uu6PVEatY+LjFHmXdmRvl0V9tbqpDpScyyULMQEJEN8H7uEZ0ajsnuAi3/11Y
DnLBQzxVm786IAygc1XhgfTZQXwvuGRmHp/5vyz/apdz+mHxNKLVsZe1wdZ7smoEkmdukGT7TFpf
7C0Ti6w/tB/ZbrFJg4r2SSRizN5g3GfT/ciFPfQ5nWyTc/4ZK5v+ml0Pg6NmV83OHKZEgc2MWIfl
ix3ewzFGa5EYSdP1RbHv3GQ+pC6PcpRS8XCITnpYcvdxfOMBCS/zwdSnAA2hcaV1Svlgjz5CxFqU
4wilxDmg+7nXZP3Qdx7WRPxRwCrz6eoxeht1/ka52WVrWc19q1gh3lLtwQ3Hb4YWf+gztEl2JtYj
V4nzwhj/SoLxWmlK9AaW0TvYHXKGclAwVDW3KyzhZJXLOl2Ch2yOcvAQYl1GOvrm2jb5NP4TsrnJ
rBpZWju6vyndZC+nfL1DH8r8vUrs5CohDaxRmhstMHjS6yfSAQz6Xy2F9h4nXXIFLNzc8RL/8zz3
12msL59z9Fiy+dCVDyIfwRQQaA6PteqP9hIAPdCwuYDZiB39lHKfyEsBXVER8SmDsHqSR61snCab
zbnehuzc5kGyP2r09vf4+yh5QpKRUUfqDGjuX5PI7vtJsRMmJ3Eo2BEdZ98StPq9ZwK8eD6Yg1Xj
jMBh1OcBDCuORi5IbhqQGkD7OR0YO4iO/A8ifCus2Gco0ZFFkT8M3s8Ww5HVHEbEMHNOOspM5H9O
SsouAAEVvBsKxQg3bV/nB9MbEEiBoFrpM5q0Zn9+V2C71/90N2qv9A9/qkOETvVCarNp6B81q3S2
nKosXJ21uA22n0purTHeXyC2yLI8/KneZ0DBaEAuJ+shdU79TXu3Lcu4yaK2dYG7egjcPuTu1YWN
so8cPPq6XBi3vEnNW1IFMEYUTDM/2zzuwasmcUi8zlPJjsKp/cWok2H8bFNV+wu+Su1RziTbua+u
GvDj0Ig409BwklSc+v56sql2zZz0rHiU58QOhNuu1fcReyzI++UAuI/7VefjHFn1VbzIEewQvHAf
U6q1RbJrHoAZ+Uop4+EQzCeWcpA89AMSj1rsNuvPhVg9r+w+q/+HBdv/PqRJGmwRgb9sho6NzwS+
IRBBffGBM6M2PBd2fw1GazgIHvMWwDTa8GB5JQKL59lcc5K6vuSGVl0cr/o5WBWo6j9NcsSo48ot
UPTdjRZSxElXKmdUVjF3CrvxLZ2gUw4C+5Khz+x1Wir+2Ws7bWdqTXrQEXA+Ne4UbLHlqq+KafWr
OIuyl2mq2DR3lvuaiqE7KkJFYowEiQtMkyLIhuxUVkctj7yT7gd0is783SlH6PoYn8zZ5Y6NsZpa
8bWYE4txFDsP+KWsZU0WCneBQ2q0P7sxSOKl00b9tvSqBsaCb68aOzUPTQDZPIhCZWuOE75SSs2m
NdePLdacDintqxc9OJaVIP9IkfA0vrVI92au015k7d4eeAf2gsqJBMQ0c+0arBwj6yBHqGma3lzE
lxekrq2d6QTq7HSKh/fU1Lh4/ZldzRAC7XMS559tRZMq68nAL1ZOIycUlRi3pNX5RPO51lwMeYJh
bYjX7P0teKrB2sDWnk0s6IOljTLFOWy77ed7FraRXwvCp39eX/b1GLvoTQZofn7bsgkd9vun+2z6
8wk/30FsuqRE4sDe3V8yn53IZtXQf7xm7GBqbuRk4D5ftYsUfw0V7vcnlBPWUf77E96/rSh0kfqd
P919bt0KWO/w6eRo+SblJ2wQTvt8k/38CbP2/vvdv5a+hASeDL8/nTxbdayDErigouYvQp5dZPnX
WK+tw+f0DmnHxVBjBggMr3oCdzTzXdXyXNrCfSRV9tTojvcO+QaNvdwHYKn51VuBa3lpK9lDoXvm
2puwEmid4sKNyXrKdSJy4eRzl4kSsp6pqZ8UzfgmO2VRAcYwLG+8j687SPMtAdCNzIf2cShObpn8
/BzvacQPeeaz4HTVlTAU1nqYQ27ibMAeK3a1xzAo9EcksU7u0Cq4XFMbKwcPvZivVnbKYbaPZD2r
7RAdTIb4bYgchYvk8TyHLPS2HNZZ55T/aPMTfHdsp7ncX2WMG2L+vr6QLyPPak1MeCe7zDDRYaZB
G5sHwM33mjxraJEzquwKOdI/7zfUe9AHmnuVTTGCDzvEJIrl5/tFM/xXoaawUeeT0jYOz47e3N+p
bELbnTjokIRk+/hAss14T4JO3L8SwP7lVo0zYPzG18E7G36ePzSKBoF1DKKLPLJSvE1BE+GANnc4
VoqSe6WDQIjMNl79NdpL1GFfw3b8nECOkAWv4Ofj71f4bLYTHOy9P6/w2ZFW4verFJBQ0I9nPaR2
aCSrYbYGykxom0XHRrcUA0p9kOxZziNmPXnDkayzS7q9xv3cwyphUMMWh9q+WpHPsZ+V0A3w9MyH
L1aDtaI2GOP3uGjPtdv5v7yJXE0eYmmuYGGGVDqq5Kmrsz5Rwx+OqX20TqB8CTPPRSFM5C86vJ5V
hr7qDeoSW1PDUB94u9rWDju8PJXO3Xu5W+8HhX+uUTjShoWVl+b/4OIaT0C1SrFoZKmx5G+NLtvL
nsHwZsZRTi4Zm9RsPN1bHcNbDDwI1iAqcn6Cll85X0ZNS7xf0dKN0FieYLc7p7O1W5405mOF/tA2
asp9VGsRMVMvuKgeeBDwxQoClF26TPSsPU+NrT7GavMi290gMVbxVOMMD0TtVcf7Ii8d5R08q7bx
dN8mkczpQ38udIHobm+Gey4NbS2b2SEe+2pQn+ObNYUuNDA7bRF/9eBZblgmEoQk45se+8FMj01T
tnCU58NJR7XCtbRDrwUF8cVwFblduZ7GPHvxbNJnYsAcwXXs9KVUsFWwC/AdstoJKFdxof6StQlv
0IsXe2d5Jpov1iMq6Uu0kXkWzwWW7SBL2mdZ6ZNyi3J7e5PnZvH0YgaR+iBrfBKUiHGWPMmhaQ8I
UBCqxx4et4GM/eeeSwGPMrNsImL1FMagRVi+58Z6iqLfbVMGnwuF6wagsEXYTw6MB/1f3fNAW0g7
3gK88Z/20poDDZ2acCOdXhPcVrDxrNK3ThkxN2958suqURLzNGIzwCrMTN9YA7yqVhVfoatPr8Ja
yUFa7qUXo+z4HzODq8fwmWyNlcB8SupapPNxqt3J3lHj5tg7k3uWvRP5b3BIwcsIuupmGe1D3abZ
m6m50XFqsY+WJxXdVGxsMBYbeZJVqgoo34jNAw4rR9T7/U2QQMOURSx9ebwIH550tuyRjQZYQqKj
SMFMQV0/xYS1xkToN5EYNWrLUbIu+IY3srMfXf9CnvFek0216INlno5cQvPpHinto9ZaZLyGkgQk
QqgvighitgnMRCDY28eQC0Aw/9Is3J9THdhPNNPETae8JmZlbbH5mzlzA7KHONGuPWE3T61ueguk
vctvjQN9SpvT6JrALAro0g/br3AEzQr1pQxtUi2mrhPINr1dj0LU3lOmGU9SYhzOlvulSdma8afs
fxBfW91nqvJkX/ad+Q17Vhvqumo+iZaoV5tG2dlQCzJ3yRDsItXxL6FjFCtXS7K3yFZ+Zo5jfaTD
7T4Pplc3BauVd2H1LeCrTsGr1e1X/jTh0jSkLxO2Vs8RfhDPXYMTVOLk+PXSFDfmhEOlAFk9d1Yi
qzYF4fS17OXemJw6swciOveW6Ck/t8fPucjHzVGtpD3JfsfLsrVw+JMp77knuuexy1YVAs5vwnI1
4BcRJtxz1SgtZ2OHokK6u23e2Ilh5ZQM0Cdkb+ZvSHx0T5qf1Y9Qq+7Ng52Fx7yY0dHzqLTgmoM+
MmxHVVjHXmnxBLWU/jzrU6zUJuyXJnaOZ9kmC6AIwzmdiylucQ+s0cCUHT3SvSPYVXpkXVeRaP3s
lm2yFzk40FO5fVSbNF6KfvIfGjtwzm3hDMvRmNxvhOAOweBPr+WEgUPhN9UWTmb0JTAnvCVS95sC
oXmV6xMGO50WX3PSN9B6dedbHo9vGuYTAZmNRehjKaxHfXT9LJzWPzcsdI6QGSt3kbgeVpYK9phy
SBo5vwcHEarLppqfExtq08ImVLeorLbh+pd1dhebKuPriax8vDYImh2mHiiPZAd0Y/qjnlBWksyB
lhqQnhA1J1gFoxf9UG0RPUh2wNzXziP/H+fJWUxr2LtaHV3UCaqA0pCI963Eewyt3nt0G+Ajrn2T
LaNK0AeZnHYl+2Sb7baYqrfTRdZSK0l2TY9yWYgJXI5hZ3NFpnc4x/Nkha+7G2yqyX5Y9mOIxwoS
mtlsL9zaj3oxubfUAeZCn2xpbEtZ+/DZV2nRoNoYJ/HagABy1kBlu3UdL+M4qV+1Iv99JNugWYmn
cSiXYCiir17/y7CL+otT2vnegeC2ls1+EB09R5gke7lbYR2DlEHWR1/jSf0BZb+7hYkoHkZjdBZy
fJMbSEUUTv/gGWp283XzQ7ZbXomXZ1PZyNZwnXludZLt3FtbtDMzsY+tLPgSmyTn57ej9Eq6TZFg
28oq78768+76HpvvYn4XKMwcK+H8fncdS6llr/ubBimVuOqLj8rRLkRkiy9TXFgrOxnUs9961bEq
EHvs+yh5mTogCsRpig/Y4MukHcyLMPRsJUzDR+oywARkPvosMqGMW7tLTp4t/tkux5qq+RqYbvjS
deZRS239iz9U6JDlSXiuNAE9XvWLtZ75ztugpxc/crWfsVE8gorL3oyAj9XXhXLEebo/o04Bc9QM
m3ew8vuAZfRPzS+/Ys1lvqi1km/ckuC7gSXxQx9M0Sya6X9NlGAthyKHhKOTVzbPBezvTWeK4KBC
Zb+gHoWtuDZyEY9mh/j46INqm0xnb8Tejg1GIsWC3qa8bhf9NKZfrTL6XmaN/51IwkOBQMdHpU9r
ldt+uPC6M6InRbwQNvI3MEYWUD82ZpHVH16oXjFTE9+xtf6YutDaKbbXb1ScR558wHtF+YRcRPHU
1RUb0NHXNrKtm8z6AnFslxd9cR+BXGGw9FKTMAYOc2MRPYZ57F3KyALFPB/BxG9WIi2idYuta7YO
URjjF/COtU5Smscr+0arSh7vva0PLyl222idOIgXke4WzPOvU+5tfKv3U+T8oVZo63iI2k3q4loa
K6ly8d1eP6YjQLkkKOpvXfwK/tj5ntbCxzK70s78YPbZRGh5Wc8dYvyRwUP+Ftt9vA5q9gE2Du/X
Uu2RV0ti5/tkljAyRPil7JNuE7mxuldKS3104xDLqHnE0NnPBhzMlyg3MfCuLRfwnl2/iEx7kgOQ
JMoWiPoBOWuaeqsrkc5XQL4IKCbwuuaLAyZ7p6RZuakxgnFEEr6i+K/vU9Pr1+6gWl/tUawiJx/f
/Howd66Ob4hsr9Xv7RCl7wI7t60AfrTVvMj+mmaZ9dVwiSgMqepsK9Gn72P6XfYlcJw3bKuNHZYt
09toNCvZrllsVOMm04l5DeErAeWdfAniO84qUqKtYafKEutsrM7YSxzlUTlXP9tkhxnW/21Ib3om
fAqB/fO/nzuAtD+gY4+jJRJ/sqhjcMpVVBr/aMuzvrjwJuItmQK8iP4MTucO/AlcdLatn3+16y2U
2zBoz3+1+0GRnwWI/y6xx2UDa3nZ9/1bbjX1rZqZiy4aPsc/TbDemxvmNPcmsmw1QSRYsQrb2tAc
tVWJo94tKCxj3ZoDgied521KwyzPHju9HazY4ai2/J6kxf19YHvlMSvCbteg8nm2fBR12qQkg6Hg
4peghXwNY0yJA78OnjKtQyE2ZjEa6+oDMIDiUtuGurG1zl/kueWzsb5/F+q4QyOBnSleyxfZJo/8
1LMOMIMeZM3wYtyYgTpV54aEVJT2+eXeFtcZFoKZmq7CcVSfIIMHh3aqAbD65lix1wuXAKD7m+y1
0rZaORH2oLJqJG5/Ksfie1Fn6lNj1uIBscVTGvjKa6vHERldK9nJqmlqPYbksX/vjfppa3qJ/0j2
NHhudbGSo9yJ9Uttso5XYSsC/EJrZrQm8oS9H5/C2mxfI7NeJqOBHLNDpHAycU2XVdEmP+HGj1c3
65Jbzt7TalNAop5prEu7atG95KQMt6qCjMlOLfB3dWyrecTd/RqYaXQWKoaISWtF546Hv+yTRdC3
9VroYb22bW1KAUKLq2nZ6jYAQbLPIz+7yEIzq2SlVjaGdkaR39uidspgK2FTrcY2cMZ5sGyTRzA4
650qSHB+tvlK6K9Qe9EWIA/Lad2lA7mRWYMn80R2iCE1bVPqV85Dzq4TghuU9+LhO/0rSg88MNyP
uPJ/6WJQX7NamYAlNeGlLRp3hyJ8hNaibT70Gvzd0iirVy0uI/IbVfcBltcyDO+XUcfP8XNeqyZP
qNG+F23moFDXZbcqKbA0/ff2bu78q43YBjYrYpFa4a/KChr9wQPPDCVDndYmwIJzMRka2Mj4A4Hz
EVWXcTzKo8/CsbRsqyUCFjX2bt5chKxDYD3Oh7FRP3c6GeJPozfZrivw9GXbffCfcbL3c/BQa9U6
VU1/p8BG22K2OoI2sqM3XVMUtANVC0/qIHoLk+xbZHvNhQd39GbOWfC0eQ18ZyA0nD3JU6aq0Q+k
DPEMnwel7GBBfsH2IArLM2XksTH1MIuswTFe7NjUVlkyNpdU09OdplYZ+AXDPlVxmm7CetAeHUhi
yx46yXs/OY8E2WcgP8svklYLHyZ75LMMCU2jXkJ3bB/NhidIVmnqSUOr9pC7SrCbKnW6lGE+rkaM
TF/7nl1y+YV7TnYyrZIUQNz0GJbDWFkBb01PwUyl8gRUyIWsywJIXgzCQUx4NCb/6pFzyOFyzP0c
WdcVFFv77n1szOwWztLX2tAXpyGvLrIpnptAIFjnuG+3skkWvamLC7GChTzns10e6bMm9r2NEfeh
f+ZHGmx7n1DNiNNlSXNxw7w4yfHqFCkb35oagFiGt7UIbB2nKq4ObdF7hOBFeHYbw9iAb0uu6OK7
KzYu41MxWi0JY6Oan7kl5kxGsHIFvDMzMbUjii2IGGSzWohWt8lGNsZa7lb3QzdAodknmjYe1VEH
gqaxny4C0Tx1fQoS3PQJVmdqtlVFjzDiUJr7MaurfT5HJmMUGbFQr9NrqchQth48m2qRLW21qb7g
IxyiE0posUOYFDZnzlJ53PrzJmoBsHDd9RVSY37hbB13XFgz4KOrlOjABhy/t7nqhMJfwJdQTnGa
da9/hgkHdKE7wJgpQuP3ML+xfUzLGOYxm2yXs9nzMHAt/xzGKsQGJzClp6Rt662SuiT3k1F/imy7
voXcwe02tKqlr0MK6FAkONReqj85dq7visCCyT8PdjG3ecqh9sxDzTIrlhpYt50cqqltehAKcG1Z
NZ0Ww0uv0ne9Q0oI2SD1KQtR1rQ8K3ktA3Y9YtLtL23MYpifX/uWTEhJhK32U8k71lwpQtvEKhYu
Ya54EdRbthmYroKnWTdJVt0UpTGXjYBqXscdGk0iI3RIEuAbJPJzEQriFrG7C+rC/UV+7sUf4uq9
zKxy6SiV+WiAktu06Kie7Tgx9mLMjB0WDN2DnBGpnxxRLh/V7G4Iv9UFq1OeXXPs+D5jlYHemWc0
O69cjrNIoQksai/3OP9pF/RXGxmx6hBmhLYnaxdCUowLc8hx2BmzdYb+ECrdilFmt6gti5dKVC9F
b+gPo9/lL7zLAnCjRURm7pyUAqk716gPstcRTYx+p9XtZC9Zjwp1J9/Gn5NzCcNam4ZY99CIBzA0
Ffh3I313I/Vkza4rtsP2JPC9L7lpz3KjkXjw4gZgZqf5bM9bCGFJ1S0aw2k/po0fKOVHnaYDABEk
sdSyf4fa4Z18pf5dtKIZ12mRGou/Ov6q2nXDbgtypGyfogLtEA8LwWwyvVPYEoZGfJ1Na2yxw6+i
4ScrMgSZh/4XyoevGIqHX7wMnWB4Rf0lTgdr18DLgevilpeMhPAKmW17a5ujt+Txxtc+FwKCwdHW
XHTkBgN7cdlY4IqKsfSYkJm2fJ5fU7SIzMA89U3jP/tBP18oeosxI9Ws8+p1LSwsL+bBuATY28kw
kduYq6Hw0HHGDPk+lVN64iFUxIs8dWJX/Ijg0dKZh9qt6JcsfaJNyn4CXmQwJasyZeNZGMpgvImM
20+zYt8whAsgyQPODxGiA9aqTMb+Qy21p5ws4ze/s5uF7tjeKw5m4xLP3exJFWq0Rnj66GUOOoHh
iGZrPBX7ASQOyieaUizbujuw1HDBs9OrOWa6VSw3XRWJnz9lczGSWSDTcJMtqh+cPGfaq3Sdw9D2
zrpWWBO+3dCnVdvPVkCEenUl++uRiHDRoVfcCP8cE5dfVubgLvJQfU4c2Fc2kgzbkfTTxvbzeimV
haRwUDwTYNuinK3jgbWqU4O/Sqq/OiYfz030i6yphNBBXj/jqdpcNTSHD3WR16sgd6z3sSt+OpmV
3UqvUR6QhybpbfVcR/g8zNHIG9nk5nsWip8W39k7DxeB9yWwgNgQ0RLF5itu8/1DAYlpHbkuSGLP
wTJT65t9HUC39tGbHHELwmBInU5cLV+1iRskPiA43rVdsLE9EJbovUU/PX4Yo1a0XaLFyo4A4Pex
Rtg8MxEgr9BD/81lQSEy10vnDR9Rf4vVSb61q1LcQrs8p/6oY0NmsPWvsx9qi7ILQefw6sTVrVfC
eD8MkX1ExBtFyLmw0ktQfiuqsA0WQQ9ftIi6X72+UQ11O0SV9yUs/H7dGmp9dNlAXALe4jIWLLIM
FBw2uG6bl3oSwbInFglbqIpRivbCZNGKxIH2qV4MTUzftNliFfGUfOE7Zck/atwUqvsWorX73XUj
UMw9hDMeKPHWrlFG8VWrf/Ns4Fq1GXY/Amvc1kFF4k4Yz11uerD0lFtg57vWRGxhdBAdGRN92baY
TPdZ6G4TNMmPxdAMO9tVDv5U5Gtt9I5T2nQLlaAHgRgxbLrIsDeFL76ETt7i8O5GiyYfo+/oMl1d
q3I+Si4epJzxgEUGfeMpbXtA+vXgwW9+YMBsZg5D4SEfwaUnwECGIIxvskCgTDsqCar0c1OiKMiK
Za61JrejnXtn1M5qX34Z3PJa2TnR+KJ+hj6eXhB2Vl8KRXtFpdB50OOyOY9Wfe1joDxlFsfHyPuI
VZGfVEQnvHgY94GDAgrw/sI8KQ++gKkY2tl7DypjCzYdaaa5qoz2ZY5sPdp61z8Iu4W4rgBqM5U4
WtWqCI+6J85aK1w062fE4QxMDD2OWCL8TMoQjNSIfIFslwVkLPD0coise2HzlUV/jor2+DLgpnSp
0vil1YrmgUArV9LUk+Hrm+5VdfN4Acki29ZR99MlE3LDJtg4D4MDtdEMoyWrjeLE0U12Ihrf3/BF
AK48Jd8J6zOi16xx70VJubjXI90ZFmOjp4Dq8m5dDm71WhmxWGODWW5l1TZsHj+ehr5sMMF/88px
2bfQQImyGfnxfuiwaz36Jky/5QyqOCaB+UgqWFmGPbaLoXfIm/FajbF1cTNQrX27Nj3jJ/u6aqHG
7ffetLrr1GaknQpkPuvofaq5DmNFX44ibn715lPvOqj8JKF3qkgzLVCh6lZDAnlGxFiRR4rwd1jj
EXDicr5mKHle8/mINPQ109MKEidNsrMrIEr1PfdKWVV1M3tQtPp7AqqnwOnsuU7UjmcQslCy6kTB
dB5dgmU8557BfPaPmSiW0CDs57JQs0UETIDE+fBPN7lprqaJwVM3tL/9JzM5OUJ2eDwe9sbIq//x
rHNQyh6j9Ffll+5hqNB+dAX+NrBusl1kwrCCnwkzuUabjC33uDFKo7pMbu1AtlQFMZzg6rVVsStY
qh9zl7xcyOW/4xlCcq5ASgHBw+mCKHOx9qNIfRRT4uAy1KvPZXqraxags13vrevieNeZOMLHgdde
xmhOvnhp/a77+VmtuNKTdMBtHTgTUS5jaTtYrhvCMnfCn9QdWGmczAs9XWuWU+01m9kAd8+PjL4i
M826FMLyWldr+8MtsydtxCaoKVQV2xpl3Vtx+Ytd3kPIvfA96HiHfZgUSDRFYleP7YPLpbRNdLff
DpY7XlXHDVZoQOtvKglK3c7iX7l9JpMFdJyL+WoPrfPuhOicVp3WPJJgEpsqbQuwLjXYaMJYrLma
a9GYYpk3TvK9KoZlWNTphxrWmCDkUfpiAw3cdEifHKfJQKXFAssber1GTn88663pPruep3HL3hDl
qr5FoQW901Wrg2/2DnjC/kMLEm6UrgMU32psYPMiPiJFHK+J3IwPmWeXi86yvsdaGTxDRRx3GsKp
W0RPvRf26EhF5sEPZCwAEObZ+DhmZg/tp1Y3dd6JN3RRD3JEZLcTrDXic3rfFFsxNDvVCdI9mhD2
XiP/cOK3TEj9tfYF6QlvFSHkvxYDQfdRj8ZTTth3MUSe/2yZJuGgejjM2JPeQCG4GkALDm16jgDq
waip23VtYVMd8F2ubBw/9zxclFcRT+HC7VzS33NvI1wcZyzzWVVnLVK/YFHU8iCtgVQYZtfvhSB6
Pbla/u6lzkcP0vRaebF5LYzwJ2btOQRob1GCo17C40NhwVPtPSZS43bokvwx0OfIdSGaHzbiWVkk
tA92OR+VGjkvFdJPa01L3t2xLlfkPb1rNhdgllFSJXe0821FV9D3aLTVVINZCv3au8qBnmcDzY9J
Yn+2lcpgE/3lxjLPIoelxJWu7n3u+2SpjbmOuAxdT7BZCcK1W5T5WQkaDAimFOGnzkhPoC6+OgAm
z5FhrYuweUKCOlrqk36aGu9oZsRxHc/VziWm7stpDLWV1bbDzksbfY8PyXgp5yLa5SMhF1AG0a4M
vGhl2kJ/s0f09Oth+AUZbgp7duzIWr3UxNsXTesV6x6BJG6XaTAdyCAsQ1OxMIoqjZ06AmJLK1sj
VhM4Oz9R8iV/ea5XLf0SejoyMC4mMIZajqcJsuoyM0hHx7YxrHorIUKvjg6UOiG6RdKKJ8SCsp1s
+yxghf1rSOPq/bp3emPBauRskip4c5ueMIxjRq+zGuWqyyzjmnihtwkhZ/uZtSUjNZ0gGOW7wMLx
ptcrFH+i9tzXRvaEogLralz2wF6Zw162aRnQF9RlgYMq7pWtgPOh6YShptmOzH0MDFbJuE18UxVl
PIRmMR3AY/Pt+GQwIkj9JwH2iIVg8kVpSDv0kHDXHQLMu6wa3JuKoanq6B2bHpzm4b0SK43Y44SR
WKZBFp3ADOf7aCJg4QLzWFXOpK+M0PMRd+kfA6LhnmWTwp9ixT63IBR9+Go3pQiKG2vpme2MbcRk
s2oKQO++2BgBYG4YsshL2/oFly+C6In5zP/HBqOzROE9v7pidlIWLw5k5CuRz+xeVOSlVxUKYetx
HiU74qrxH9ryh6xg7aquSZgmK8eppysKU97C0NqBLIsxXe9tqmVv9dQ1wb8yRHawWzAvFhDJuaXs
42SpWhi4t4qoT4PnVCch0t9HKVILKHQjw4joNSBlOeZ+yJ2I/1WqdpuUJ+G5tvAzVlSr3Gaa58Oq
pOBv4O1F6xC/z6ezVds8ALL41lZKwuXPbZEVrIO3LQrdGJtAIakt5ybbWrcg0NggWxq7OtukxidJ
R1QX1N92UvN8VVTjg0AO6KqibLA0/DC4hbzrLaG5lGxhj2p+MF1dwEQnLrqm11boCpo8pn3z6JV6
tm1j870Lu+Qcdj8JgtcPqRjLjef6qMVEOBA1PqKb8ghNZWRy5OFn0ToPQzWMhE6xHxls1cZowkGv
WknffTROvlrYWywsU2lfud9ryzb2g6fKrXFqi2v/Yqv8KaIE0Z4oOdoCN2JdWDxa5qosekQ9YEF6
xVAsZJc+ELfO+5XSp/rVaB4jKc6k2in2PHzBd+0mlXDcHlYY6YsJUgm7Xn0O9WHgJgWWZFGFGsuC
0BYbLVCNu4BT3QrsVwcdfaFZwkmO6/G1Qi/aPiUFOgJlHKQr4WjmoY3g63v+WDxrod08sp1eqENW
PKP8uAYmqdzmhbovGu3NSL3qVGeRf69aZZYt47GPNwi44LGSd4Oyxq5V2abAdB8bs/gBdQKMWN73
B661aNH/F2vn1Rw3skTpX4QIePPa3pFNKzMvCGmuBt57/Pr9qloiONzRNbGrh4qqzKxCi2wCqMqT
55CperSKBLycl857y/MBXNXKpxBtq6dhytZmVzcvwTTVL0XmPpSQCd+XgVK/eMZgrftp6rjDMnRd
zd+Toog3fuvfW0U53PXl5N/nyMvDzxl/DrK4PkZqWFK4ESSf7YSzSc4ho4P0JtRRg5EnVSa9voJw
VZ4oz6prqk88Pw7SPDp9fknDAmQTG00AknMIeQMZTMto0g31EParlSYQeOtwh1NRZb9mDWffAM3U
jSuG1qRq+7Lg8a4kjvWaUaUEJFRLt3Ku7vXBHobvbnub24Ec5mlvwPBLMG94za6Y/QCeNJZK+jGC
tJ36LznUEancwsyv7mRwPoBJN6EdvXnVIMk5ugnL/W3uOPobCH/UvQw2KKbY1KHr37yp3XQbhzL7
gwxWowHQUy/SsPK6c6iszbZN9uBGD5bj9dc+mJxdFs3lxU3OBSd0L6h99Zo6vIhKmpesHj+Rn/Pu
CpgFDjA8wK5vjMO1a9MjJe3e2TEU2FikrdW+VTOVWTdTbwzJvQlSwVdLPYK6NDfPZEdO7oC+tozP
6yjdsH+OEGxH3cTJB17xIvLEapwiUEfuItPGP/PS6r+VZagjjG5YV+rS40MEb1RLOuyhs5LXTkUq
zPZy/cSZer+OvTH4XHN0vDPgOdhJr9Yg+wHbH+oiwluYQPqaon8IItf41H1rqiw46GEBafnAsV2c
2fWmUap6D3KZ55YbzNPJQ6bC2saW86ubiq6pZZW+fhfwrmtmWrlLRLVXYD0hbht8svnvUbQ8bRRo
gD4ZfNse/RQhIjFSrMG8xsH0JEfxnBf3Feg8OQJjZV0MFHpWkaBXn2tIntxxhO9crIpAp7ET7Fqb
2FaM6+SrPxtTOToKJYeLmRf+8pT6gClF0GJPTTgXwymy1x8cRRCrq8rPpv0SLEM4j2CvY8M1/3Y5
v2fDaNWa9oowwY767umrO9v+Zm694TJpuXqn6hx3dTrAwZg9cjhBNhEJRSHZVEJWSPZSwxI8GAjD
zg6KQtKmvfXSQiSZe+RpPzhksPTC2ovoh1hZTkPzN4BHASKL7QyI+rZqw9kysCeSUt0KJPMmmeb8
VDTRz4bawPzEyXd+kr3FscQtjg9x/0XIsjxwMwjv5frLPDlcYpYr/RchH5Za5v72U/72assnWEI+
LN8Eyq+P/9srLcssIR+WWUL+t5/Hb5f591eS0+TPQ+sn9B3D6Emalo+xDH97id+GLI4PP/L/fanl
v/FhqX/6pB9C/ulqH2z/Hz/pb5f695/UDcKat0OjQLR34tUuEn+Gsvk343eupAmZlZMjvM26jTsz
Kd6PbxPeTfvHK0ijXOq2yn+KX666fGp1QIVmu3jer/Sf1vtP12czw9Z7MGPezpcr3lb9+HN4b/1/
ve7tiu//J/Lq7TQ/WNXQ75b/7fKpPtiW4ccP+tsp0vHuoy9LSE8qfuUfbNLxX9j+i5D/fSnXq6HO
rY1vk2JF507pBUMiYLNz+tZITzJN1Uk3HqRZWmSvkROWWNuv47N01ySQjl6KLJsxBE+F0ZnroLGo
rWot5bGIUgjU2vGFXTBEtmKUllQS9uBbhF/OmSPTPpF9/0v6pd2HJ2o31zBiSZtsmhG2DNsEBNZC
tn+BLvoKqUd6rVwlPQ6uh+DzQJ2vaye3BobK9K7MYSAVUUaSoCQnvZGjAGcL1MvNJt16Yv5Ajo4D
EaeDWkYuVYYjdc6lrm5vgT6skpvGilx4ki3qS4oZiR129uAwEVPdhQlari58Nxb180N1NTk0IG8f
U90jhlPkVNdKS6urpnXGPjAroOtydm8008GvQDa8m+2MHsDkvPsKuSAryomNXSJLZLWPy1py6XAw
Gg41g/NtvSirukucp9Dy/rqkDMvHYbzTebG4hZkzWzRHP3hqPVLEjF5QINTtb2L10CNTov5OuL5T
qb+ap2Fv8Xs7A8oNLmEjtOx9i0nSKKcv7gqciKd45ikbOlAVbllRdJrD9FE4x7JywtvA0yIPNIyw
l8BxIbji8Oo2QxqXaYozJ2uSHu323ZxbZDPV2yHN8vPHibM2hccuVh4/rCWHVmHfcdJtHbXGQqs+
RWhtVofgPuqy4F72AHsF6LbWwd4HMkteG+/ikHGDNyd3M5WlInSZeVvI6J9cN0k5N43Mk2xmjs5O
KCObJ9lDMG06Zkq2ks7sLUwOfdMMcgpOmFFQHI3YrLLqPRV4GWpjIcRjXaXf94qi3Utrj5jcFkyt
sZaOm1eEy94wqxx568FFxi4RZJzsnVJC6QFe42fs4k208BmRIZ0D2785jbkwD6buflvsNnhCHT6t
vCDL46t76Vku5qFhCKpugMJEfOq3z3Ub5pTqUWrobuWHsJxA5ydSZzBsuf5JNlZRoFh/axfrkNhY
C2pCOC0UsRnIFoSvJ5Tv5nRQ3i1gViUHBumQKrcFb5PeLViPcL0qMDRsdJjRz6Zo4rjsznIoe0vz
wUadHrSxbMTWi+N/WmCZdruGPnq7Amq7nI1PPV4ytogoIOvZQ6iG+UNs5eyuYgQlpIPztgQNakRq
CzjS4aV1T5QCzPAZiTHY059GxwpfEFpQd9IOesw7LTOW2FoKW8pl5Nwl5sOwDEaqMbz2OKvJV6XL
yWSUFkxuZpw8RwDUjq7DoYHKN+xz1RsHGUEBl8ee2wsfHAFjzwuq60o7rYFUOVD4CzhJL+Ak3QSo
p5xLm9Sj6EpjKzyyt8TIKc24c0bkm5ZQaf6nYSQhKstKqTrf+307Pc6e9WC22fBSseE+laZeb6c6
zb8FpkVKCYAVR2cTJG8iBaUm/pfKAriaVNCvxW3rr5R2OkqwsUQhy6ZtXH9tWV62XWwStpxTVbfN
wG+tpeMGT/Y9P94bLl/9d6DnoO2TI8yL32+BHVXcTQRjLgJX/smrPO/EztXMV7IrG7jYLSAEDZr2
N2stiqsr3doZSyRkpz4ynCKGvBEysaKR092qjQBYcixQ2s0IY2gOobo6By2yOVFzX5fwPsuebMop
o9o2N0F1+M1PR/LWSwNADjA5m3sZrBoGctBJCCdq6zTXMU8/xb7nQD6cAjlV0gndkF+2mFTWVTpC
0fudPRvzT+nbGkn/wrFleWm9MrmD+z+562pn03gcfULq9dMknXM1zOBJGq08QkJ7UWd3GlYyphlA
UJP3RBk+9xLqA8VaWd820V5208764UZ6sX9nk5eK/yrhBb/IvsKR6TgaGUR3pnfKRDPaGoyUy1j2
0AlGl8RuDh/tSu+d/sk2WqF/UhB9QtNdxNxWlVY5lnNk00+Unqylp6om9UBWubds7cE0w/JTy3lz
qAJkt9PQfOXUo7W78lMQ5CoK6gO4frX4pCEhf7UG+1nOiEs3vatLXhpLk9Nau+PGYlJyfQ7z0D/L
XjaUf0yBa+/kaJgq/xw0QJJ5uP8Kid96i20AZooajo/6hPAujttkuY5c8cPlWqp1NnmbCU78v81b
gn/OjVRUKJxop4ZRsa9mM3hU1BoW+spLv3B699UaTe0vxLU9yyT16wbxc+ok7VevT0jpxH34FMYu
90wrVs52a6fnD+t0kH6dw6GG74Yv8UVTG+c4KCXnT9AOrFrEcy4R8hLTXQcr4K6PgV6CRbDrz3Gi
eNsUtq6Vw0E5CdMs2Q5G2V060ZCse98sNhmiqdo2qV3luNjlhGUow6QtLw37MCceWm1/W9Iq5/dX
WOYbMemINssefMuiECpF3MGBlXwvh6laZvdelt4DsE3KdZejZhGEqG2FRgvP14gCl2ZE4wpSrYHE
+d+aAr1e9F4tuL1X0hUPGjzWslsGGSqwFcdq74x+VdhbY4hBuXlNt4u0RBMlB+GzbDoTAgm07h/l
KKggwFkiBhE2EBE5868I3prAP2rIe2tV3mxIOwZ3tSRJqtqU13a/GLfSCHVmeDdJQqRUBEnj72OW
OUtMI2iXpCOOjeCggtWDQag0XuEKSXytfO0blOh+DX55KqVSdjnVURTDiPueERTbGCqHtbwNLnfF
YoIZNxSOxXa7jwqHOfkcpIvbqmyWpRbHMm1ZagkuEGzivDbLua+38zO1/uPKJeN+mhP0YvTMCci1
UlKUOn5XrRu4SsJOfxqFE2IMd91pILNl7KjY1jlqhN5tYfQVaZXo7NZ6dJXeqOQ3kmfQmMuhQ2b+
3gzGM8JB6nM9bXvqYxqQdEAWhNy5Wxgbv7PDY47QxSVzYOFiT1QmG9mFWHxqVm4BspMy1HrXTvnY
rCpD/Rl68y9TZW+IBAfDxF5FDjllp5ppBISXKMWTS7Xxvd8a2stE0nNtJI55BDWlvYS148J2H/go
TpdQhanmsLZF9tVC8vVoGdWf1ay6bFeFDUxjAAisq4+zyMPKxgw08xi17Z9y1ImcrYyNKN35x1ix
5jJd9uS6WqHUR1i60vOYDBX167xPafwcrmYNYEbaeo1qzdbzvf1cFcp9SZ3udmp71ObGoFyPTaad
ZtmkDQCnQsgJrqThnUv4C7g+TkHW/+zJkHfRRhJ9yQu1PoDeqU+6CrHkm9qglByUwyIqzqRFwrM0
tVKVsMlIndlqLij4f+kTyuDapnJOGXWgx0gWvpsxauXZsp3gfFtAepZV5hy6683bx5j6hkT5HKRr
Kyp/kEotn8lAVc+Kkv5Brr+/mGKkqdZ4ADKJlJWIKCu9ei6ibgP1+fwg47VqRoh4pERKOhXLbh71
lqN7MV1O8v1UA3CE1vftAm6a3WW5RW2/UZbrgaOSlZ14xVkGgyKYj/pEpZC8PgoR6nFySUtCXO30
xueuqY07RwEeK4dOAKny3FKVI4eV5zQr1UycuzxQ1M8/5/S9ZtwpGTzjfuUZn5c5vMTGD7qO2l8I
p2XkpN8zMDjXQjSkMLVrqGfWdhTqpYtNOjKzQCchQeVHDmUjQ0Izeh5BJ54Wk+xRMzraHM4s65A7
dE9+DuXv2+VukTq15v7ogXUVH0E2o2PCoJ6H+8FX2rPF3rOEbUBvz/pYH+whmA6u1rbQ02JKddug
akWOZVdab3PkdLshiQgUt2q24Qz+uWuLf5hQqNR8JpFy0Dq2ELJJ+8AHdSXGjaroNyPlLj/dS+AH
2yxmdHbn/Zws3aaR6nsNXP7Hpa3UczO0Pf+2bEnpy8GY4G+EFyTdJCjOfNE6b+BJayLSaQfFF819
hRTZ+QTRWX3XxEgGOmOaf8n9qdy6AeXlbLEheq7VlVOo2sYTyHykoPOzJZCbsidtM0B0YMXCI5vi
rSeH0KTh9qwUWp5BPHiL4ajyznyBl7p70MKsf9A1y98MA4o3i81Wq+CuKf29NA0UXcIyKyhdjckd
j9IomxhiiL0NoEPwXHcPS2M/x61fPIDOdNgqWhRxFk3tAbjnglVsq3eZBZqNEtNNDL3moSRb/alr
+Ak1sYXksFBipv6X6mq/a8+mGA4tCFYqhP2L9Npu+G2YvOleTgUBe81qvXqQPtcs951pp0/SFynt
CgRO+qJ5mvc6ID8Mw4tnKy8RTHkPADabc+GDSBWjDGqDW6/zUkQItL45SsdoBfWDV7vdASYt3kdE
8OLoQuWoamaH4AVhMhYcW7DrAoApS6xcHRG5KgnD2+ybL6yBYyiGtlWCwN95QwgPQRoUV9moFtJQ
c4uArhwiaPzT0ZQN1DSqGuyW4Fx4kZwYNmFSQj33tkoyasU1CHVvO3QlAkFvDjnDGji1ixUHMiZT
2dkwbR+5jn3MNVRjBC+lKqT2kOVCK1jSWi7jxY1wIYSXcjy1bXVoTIqXw2TeF+T/YXkK+gff0Pm+
iZ6R3MVoAF7JKf+0xH4xiFMffkEyQDj6sq2pYABMymnx1ldS6vRjD55ACGiPg9c6D5NoqMpFBbjm
dCzVIuchzCznwdJ8Z9+OibNabKamaBcqnM7SJKfKWGhsVm2uh2AUWU06tSCIbpdZbMtlvJ6K4x5u
mrMXOv2RwmyK09Ny/mzzyr3JzI7zSDF0YaOibN98HHuleU5MZx+o+gzWpA/OKQjTdSSHppNs0y5o
DtIbVeO32BepetA5rxXfXhkFtwrE92wIEa1g6arR8h20HNFeDue4AkWphd6dHGo1iE8l/5wbYXfP
kyq9TUKfBeZhmBq2Mqo0LGVV1+D55TB3IOzUEdw2K762dlmgtAAd0LEpnXzPTdd4JtnAnRwigX9F
NvTbEOJ/hyNwXDtIfV8/xJrwBKDFQmyeovLO6+OG4l1v06qzce5FI3uyiZCiOjtV6FdwoONRgFut
eiNpIdxkmNTNk+G18echab34pcy79nOpdj+0Ltq5TlU9loOqv1CWDjyybnhTjELjZQTtsQmswd9L
b2Sy30e1xACAQfCE8vc58YFJJSK45gzxgRLwk3TK+XH1Z+qyG5KWsIy/BrUCw7WIVkqI/WeI5VXL
Ujcpf2pPsqH4SrXCp8HqyyeKOWfOklTILmc/SdduynY1N02IUd/i277YG6Fl3euO/sPPECQbBy29
DgV3Sl4nYccHjXjtRCMdY57bx2DMXlu7+mUSE/LcLe9qO17f4js7OMXhfNdJilJBPi97S9P+g23K
rP8Ut0yLY77/hdKOGzMNErDSPow7k0nFsKg51ZtQhzGIRvb6kjzJSo4/uMGCRocw8i/SfltBTvkQ
t9jexZRwdez4e/ihqZXOSwYXfnelZYrsffw0ucnZ0Mhr3eq3gXLFZW0ZZ4SKta24q8DUjUbAenBh
leZbm5Q7S3BLyzHUJhHgYQCNi20YDTSM3o3FxE4a5ZylqV0nPpXloDwCHLSe+yb/Uyms4SJHHLnq
O/Zm1qbne/OMcMghSorxkneuhkoOlRqTHevom+b6Vdpk0+cWJJeuXmzlsFRmsLtVPx85s+X739Xh
J9DQERVqWodWYJHvTG/q7pKk8ahTiYKTIphfWZSDawBC4VwHYNCD8Cp7ls7TptA62JH/7kBljNNj
3/os7facxdBQiBAt/asZSCTJNbLCDSGHGHVuc4qNgiy1obeFZWw9kTDw/0wRJjlnbVqcnTF+jEwr
28dvJmmv7DosVx+7IxXtWPlB32ZL/7ugt9Wk7fdLlr73a/W2DPaAnNytNnj5XZNGPUQLVBqU1Jis
IrsPf+TAPCki+ovfzBcDbqzPs1a0G19z02tRwCQIuZ9+mOxKu9q8o23svivXlO57JB/a+RKawLN3
dUgpkdM44+adUXZlYwQA1PvW8IFrgdkG263Pl8U9QXHfrTqfHxO6yd8WRwQ9LBpraF6qWfHE05bb
MXSkckSlhHluivmrHMlmKE3xpRnqrd5MxZO0qRFEMPXs8seNyUc0m1RttJU+U5igP9H3s2J068WW
Za27mnrA6stCY/Ld19Auv61KOdiJMrl4JdeQttyDW9ZPx3gnbbwcRetKj9oDPCPXopyQ+EBm6an3
7PEO3sy7WIwok6+eJlj4d5CmzRs5lA1n+D8AysecThKWNpZ39cl4y0nS1FJtvYfZoF/XEENTJzxO
IMl8pBnHUr+moOPNco7uWzGSdj20zTPvDic5ctXZBKWoT9XeQXJrJY23plH1q68jFWZ0MM1JWzio
xr05xasmq+Ot7SnVfVRaZGeh5j2kjmbc8/92ATw72mtvk0BRezP811Rq6wwyFIq5e/OUm1HxLawo
XHVhpYLsSFG2yVw5FxOGkpPXqObe4VDkoacecgMFi/rZKqLvZLjqv5x4j6JGsOM+U+8dquceOk+3
10UVYLO7zlsVvJtfutY7Sa+tJDDepxNfcbRG7YMKFvKYInGzMfTavlA2/wNKhZACCg1Jb2FamsVm
w9F+KNSOenMipF0Zp7KHy/rXNGo3/1+W+6erSpv4hOy79G0AUr4W6ctWNJ3IvMqGYqNNDOD3sphk
RKBP2q7TVX6hIlba5Hw5pBD0Cby7dZSjZV2qZHK4QPYF5VKnDli5kFnOXqo+pVjU+QMqe+/akGGb
mrw6FLoa3edDS/WvZdiPnAahPOX5kCuhQ7pCFsP6Y7S65yHhG6yMzdoayHGyyz/f+FXfUa3K7uRl
+rauTEplBLOqblg0sicaGTILdtZOnFpHc/bXrJfTlTsaNNdj2H+nWOVUUVb5OYDcaE99eX+oIj9G
xkb9bvEdO+SuA/1O4RSfRgqQ9p47T1s5bMa23yLUlO/l0J+HeKNaRnyUQ08X5FcIXZwnbpWfApis
KDeCeqtSVeUO/WdwzTn0a5Xq6q+jlv8c1uK8VQ69xPOhIut/euUweyjN7RSoP/p59mB+tVVUh1IT
rG+bJ6CjB3YwtoZiCf+ZTab06p0cySYLM0Fkof+IByPPtqNz1G0O+jk2MCiHUY1bT7ysUxhTDSSB
KDSTDlPPzZuXPzWTEiURndaWvi31Ae7ZN7dXWUa5kSvelqWydjXlvrJtkYpZ92lfnKwkQycQudjN
DP78u2pBwqB7fyjzYG1nLYxOXe3mz0ZifEfEM9uXQQBOpwuKO9m4/theBvcqB1NTVd1mcRpKoK2t
GomlsauGA4SGn/y8opjQq/WVpzvKfSsEQ8gGBNc8hW3J0ox39rLKA3M1uJBPRm3HuQFhchYMtP1x
7lG6JH0Rf+10OCpty/3WDgEPuqSEJ76nLqMb2h7OiML7Bk3QN63s62fTmJITr0raForn4VvC63Fq
eN9MTurI1JYqWFhdezJn94ecxz6AxzdlJ48jFY/kIzqT525k3SjJ1PHZ1GztDypK0e4EInKUW0fZ
ZGyFQqfkMSV2k7KJKso+1bZCIDx3XJiGy9m5Kz17Izehbizk2vJgrfmtem2SWL0Wjf+1jgLtKEey
kc448VcDtXF3i93QdfPSlcZcIVWpNt4nezbmO9uPplWvIio4QzK39fTR3cthplivvV6sUWNFE0PQ
1phaHPJT08OL7CVzmDUr2Q0CN2lWi0t1WzYttQYynCnvAn92kf1bma3tweY4j5dYNAGnMPmmNoYv
TmF3e+lAfctH+iQqPttmTsVhWYcNv+sB9JDshoJ2JxaiFuKBc7k1gsnnNr4FdaTcNLS+IMQSmGmJ
im7gc9PYfoYOGqPwUiscFaPnOuuHVmj3NMDlearHxqHNdP1V7f2fXqjv4tM0oAzHe4K7opYu+D47
yb6OTfMvGPaPTdxxyAdJA9tH/2g3TvEgD/JTvZpXapCHZzkMtDDcVirUZG7ivDbjjD5SMv9h+265
S9uRw0fPqb8Ie1Hp0x+UzELLyleY9M66AiF1KtQx+mK6CWTGXvPSTbBAZlH/Q5rdbAj3pTGurOxg
s0c7wdwNU7PomX8fTso4CPlC3LfuLTwEboV0OOS5b3M+rHOL1pAXyFfLmoHnPDrUQezr3BkuSlAM
CN4jZWUN2rVDy9xEzBeb9CbqOFxkU9T5izIGzj5pYtu/kzaoQcDQ6GW9kjMAmUQcT4tVq3xODhr5
nxLxV7S+qUkq02GXvBVz8Qt05pX0WlH8tWjU7jC3mk5Vg5gRhS2ZoNKOqNJ7C5RVYFD62ADMvrGN
TRKoLXteaEpeQuqWJMZeqRN7V8JnBtu1rqmbIGj/KkuO8pW0QieQuhcqK36JvfN/Rfa9G346pAD8
zSYYMj443Nyh+HVZRkZLlfibcPzf1/+nZRbbTT7+bUZuwazC3y6fJhKfJhLy0DJ6+axWqD8FZm6s
NKWpNpwxFA8ojOUPjuiBL6CAyb5Ki2zmEBW5erCdd6Fe2k7shw63KW8rjNWUcRvzu62cKZc2XbW/
nzjLkiYz60MULyyTY+QojHdzbAXeSuO5ele6w1aTQzkvK9OCdKZq7tSAsnHK/PruEoEIXT6ZvDr1
vg43/LnfLw6v7fpzw6Hj7WOYqhABUzYIOTuPGcdOncdBqW5V7mPaeOYduJeT9KnCVAwORB3GxNuR
GEpHW3bDttY8b6PHvIev2cH5qwa/UIN2bjH8Uq825D0XuQp3he4RNZvFD/avPcLqcue4ycGNOuu+
tYqU52tGClRrVCA6MBvcx7Np3cueG9TGMWjb51ucnBIM6b9yP58PGf8MDr6Z4fAncWgbI1rZYlUZ
tywlcKGTUxan2yU1uDIiqrI2g8g2Dn0XUIJXlgc5ROscIWCLUiQ5dDOoPuruGcEA94y+hHNrPgyl
Q9p6L4525RTGMA+C/TPiIV2hb1M/ojFXP0YxOS+z1Kn4GqaaHzMNdSbvbTKYp2C7SQfYOuRQxsm5
bcy7h8kB823uh/WaJmz3ZUMttobq+dks+p+N1znngZcGSuBhWqKY6pdDSJZXCCFAx2nFTVHv4C6H
cwKawUqrgo1c4V1XLiujpceHQYQ/NKSRZhXxKMQ3kcQsMzTh29i7UDLNIdtgoZZeDpm6uY2pQnUv
t6jJC2CwsMPv7zyWnFSI+bCes/2mTpDX8JT3FbP2lfNMVSHvVzRWUirIMJP1g9BH107JWEaXiDpX
2OeNU5ylu4AzzkPsUFY1l5V1ImdrHwJzeFKMgSprWJFXxty3OzZQ0x8JpwjUn05f9ABOBL4h7a5O
+5s9t+v5Zh8y/Z1dxs/ASW7xZtopd6gqQskyQp80VNV9LdR104TtcVtO0WkW2ruDg7SAhoDerhFi
uwYblwN/UeFGegOoWS++nfCAEnOrfLIfVCU6dCIW6QP35Ab+JyhM58fG7o1VU8PaAxfcCsZu45uh
dchjBH0EnblJiave6Ks09pL7PirTZxSXrhVs4l+BWeU7O2gUCNa88qtHJTPnRyXFfmi0k/BHNTG7
o0SzvoO6GgGhChGgwa1vpsAOISgik1/fabXCWVoGPFsGyxjpkEPZlA517H6AIk8QCs6XJVD2FEHp
XAx/LstLs1xksQ1h9EfnfE3HYt7VRhNou2q2KVpU2K5tECKt1txHG16jhMuKk+oydgZ38cyL0x0H
SNnq/5oFlio+GZ6xuS0i17sFmUn/WVOM+hAbcXS/NHYBinqY1osFeqToHh5LtBLmyHrhSDI4StsS
IntN6c5rX9OUzeLQJpdpnJoGe6vPqDsUF7sZZbeoQXbA3rQxUvP9pzAcjuK6svvm1slwCvypP3mq
87ORNjmUjmX4LiSulHT1bvy2jDL75tpHVmstvcvk367liAsrbRke0Gw+Qu0x76PRCVe1oNBqYfaH
CsAtN6XiGec89KDeklRbCaRRdwn5nfVkRRz2+vWkonLJHLXglzLN+lmGQD8QwayEAFMQlNZhTB2H
t8da+ToM2pHKOdi41XAk+SW4y4W9mqsfRgJTRxSH+n3Zmqcm7HaD0p/ixiq+h5nb8JQ0lNcoNqvN
2CjDg61a0d6BW+PsIj2x7tKpRNpOh/y+bb9ljRO/GqXiPBQUEufQvb365GNeiuAkXbKB+gFIs9qg
G0g07xWPTWOu0Nz9s0Ir+CUxdJ6fhrKWIwsxoxdn5I/MTbrNxLv2xjFWthIlz0HY9c/JmMUbN/Pb
fZrZ/bNaFPEdd8BP0imbMfD/cHlbvMgRdBzOvjGp3YxVjoXWLOaKxTwn/LnY3KTdnoPgu6lrSfjN
Be8wgsSnhyEbzIkYwnyydVp9X6WwAUWRMvAQ/qXEI4VxtLSB2NkCX7o4qqb8hsyLA8UypwBKFpJl
GpMHibQCZXit2ix5kCAs4WvESPqCOL42aqquppa3DsdqS9KFiboCq18+OYVZPPEuTbFEPud7OZQO
o6BOOI6de2lqrL6+6K3zcosXkwJFyKUGbHrSqY/T9WC232Mv6M4yhEyGe21ne71M0NR2rXKTvDSa
uUocXoKTMuotqIJT/+hlyjWuA4XNEsDPeyTL+vtsaMj/qylFKz5UnnvDoWYBjaJ67/uawQ/Rb9aV
FZIiEw/TVE/gNo6R/REj2UhnISKWsH9vm3pU+MaG4t5E2Ra2Czshe2oXupHtFGfueRzD6opGSbVG
pTX78z9HZKwx/n2NTqvQJDGK4FAlafvcTMoXn894KcSozrvwMA+jtlYUs3k2irF9TtIvupkmT9Ji
oTGCkqE17KQvmjzn3hzhSQqa9jGNdWDNlXnP3hRl7qzvvw88skNLib+0jmfsGs+IjkWi2vcdNwN7
cP1zzWOuplyX7jh7ytYtAUCi+u5ChzkjtjS3+usE9dJtqPe2/tr1vvNuuHhl8D/NzTn7O8B5m816
e5GNp8J8wEO3gMrxl0321A7GC46CfbIguQB4ThmyuirMkpubsRNo0rhzDpltzKe5hB1bkrJ3KCDx
THJeem1WDlPfAdXP9eirWhlrSD/D7wAngYNF7qvuxEgklmBwkh5iVyO6twZFv09gkKG4iT+TSxaU
25vTjlvnaAfq55CSBlI9/qei4Rbh2XO37xGw2RTebLxUodmcSX/0KznUIQd/iJoEkZ5a6daG8VnT
y+5Z+moIFhKlCu/lSCuncu3ezxG38gc4cNzzlCjJGgAA8iKTPd311WyskVsKvzuGs+NNyfrctyWs
IjoMWfakhJ9KIQgmAuTMRAiT1COMTnImr9bR97mydvnkWJ+HYSj3fbINA6i/ZxDD9b+iCp3DqdWU
T3Y/fK+tOrnKkap/arpWfQVS1z2SXLtL0wLl784nk6mnwVoO9XzI9kCB7S04vS8Z9fHHqrbzGZS9
Mh9KUNd6ytGQKhorHOGceuuNGUwZbAaGnXTIRitT+xbnQPhxhjRsvcxPG5IoyB91DQwQfrhzclS0
RrdjZ1xPyb3XqTp3zFR7gql5WCdl4/JDn4NV49QmdFzGuC7doDjbXVW5t27ml8VZcy2OoJ0SRkbl
z86AnZsDtwKpoREY+MRTqjAGZHG6dnjWfaEZnpnxn6nvrzl67P7K4v7BhIzq6zzxB2MaVfnQekl5
6AebM0It0++NuFI3oUbCHs7ub3LS5B5LWIh+ONaQrUI1r1/zHqH12vH7VR2gAE5+sIdRlL+5ZjLr
Q5vY3QtnEkJrDGy79NbF/yHsvJrkxrE2/Ve+mOtlLAn6jZ29SJ9Z6cqqqm4Yck3vPX/9PkR2qyRN
R88NRRwAzFIaEjjnNYFPkcf4Kjvt3HcfeWNklzxgd/6Cf7d7ki3dqp2l7vQgzuZLI138t9eSnaUy
Ob9eK8TwxNA192TMk+W1IvHkJ6mxkmm3zmwT3I3C5s983U/tblCcZdqiOFTPa+tGoP0xoQezQyvC
fEq0yN6UXRavm3mt3UUV0rcKd+BubqqDPp3JWlP3paVohXgc4ns5UV7MNos9Dh49zzz6MQgqYWul
7p28lqoPf/9K/nPhhzx6dN+7HXzRmEBHgzjctF3dLmSP25V/dsvmbYya1toenMf+Y3JUsLPw0Q9a
aKPObbQC43YnLLzNgLFSC0y4v84hb5Y9VwNtDLFl4vQ2Og0B1ypadJiQyFMd7c1UA2DGTettej8f
3/UJ7am/wm2J0q4Mq/bfhn8ZLS+SzTm9X0bLcBBF39wcbeNBdbodOydzG6NG/2SM/tfOqsaviIQ8
KAgQvRgiMiFXmSrMzYrtTztNCzkCmcVN37mwOb2gANDeftIjbVjqVOBPrCZRXlWVJj/JdgtuvJ91
odz+K0trbLty44/ML874yjhvvahwOyrJatvkU7cVOjsHu26VY9e5Yj3lff2EsHmPrlw9fM0rfb7x
GH+QGNqiOrxoM3d66gC2oE+igvGa3zWzAu7xN3E81E6NUahPvoMWbG+af44PMYr6GP8Rn8d383jP
Zry8vnxDfx3/8bo+1/ltvPx7fh3/N9eXf381//32mK8HCihPumt+D/S2/9qiAj3FCf4wzgImXYjg
v5ntSBmIr/infxsiwz4gctux4DTNHepB0cZzvPEdvTak2Crlky3QPC7nOObF4zuKPEvjRzyDaHeL
z+Mnx+h2ZE+aRYrhyl1txFW1SFLFuit73cbAoxMr2SMPsuOjKc+qWmfKb9151B7aYBh2H/FR600y
ZYH6iK0zukxpLN6Krn52qKr+gd5uqtjojbVTvxvwqFkOyLBsksKtkPbjgJ9WdZRNeSYPSk+53Dea
GiUUHkkKFK1iak7yEBducwrng2x65mAukXhpVh+xymjJY8u2r0zRRjf8aSHnySmyYyxQlYXTWSHv
b6tv3aRj9Vb5z7ljhseut7VbfIyQOBkSCztNFUcS9gbGueuRf4mT9FDaLS7qCWiurZth3I12u3Ik
0QtvzoaKPOmz/l02PQ4h2xs3Z7tlj4+4g0yPDt4FUEo7zBfnGLSbEWNXFhyhBc3PElfIbeNjM7hI
4ALLQPnYrcqlPzgwChJxlr1WOPOsQImtNT2YHluEuObdMIvJZqmruvsaBeMnDV3CP5L4aqNk6C8s
C3zENPMEkdVftwnrFpEDO+jU9l3AcOu3OM8FZySg5i2m3mPlixLXsFPtAGSAhrCbWhYH2RpIjVzk
WXmpu3K4nSs8Y1emSHjPBoBAcPhhDaU+1PMSZuKpyooh31bdyJIZQb0lxcnhZELbytCCQulH7754
db4citFA77ZQ1r6ahodY66eH2oyQnEVYbjeoprt2mqDeOAOOsZriDy9NPAs+NlmwF1E7vIxOpC3Y
AGb4MNA7lTFPFAzwjDQccCkpeWL8OGAC+WeT/VF0UNwSPXq0gM7QoLrn2m6XrEWomkQat43YxxNn
bsKzR/Suy1bRoPNf0u1ZXTMHS0wKfm0VtXgtlNlDvI7dCwW36s4AXYI3lNLBlwyCDRdvFmUDOyJz
HHEvDyzuL7qqIWXoo112iyM7YCjFtQa5fZ8nEFNCMSG7/dcUIyx78obB60doQqRzp+oktD8uQ50U
YxuejLepNcKUy2Rqs5XmYYRcAcY5xZPQPyHFX/pq8yk3hX92EPNcyLAaCxw0DOtVQ9WSer+zwYId
3FRMQnGliBmurGb7Kq5cZdVGFXukPDM2U6elFyf2s9shxeoEY2gksC2gKOccZOVW1fFhM+t2vKR+
Z8G+0ex3JJo3heHn3/O+ec0rbXgxbLVfKyKqjzi89ce8yctVL9rmqStTb0WJPNzVWji9kF8ARuNX
kC96bXwJnPZdAWsCTZCW6pusb9L+0cga40kFO8XHO71kOPNcg8l9kIPK+SsD50Fb2CFKyyJrt4o6
xJvSQL8P7svwrHfuUeG5+9ly0MHUB8A5YYjrJJRMdOmGvvlcjlDocjtx7geUxe56DRzACFL7c0ny
TXft4hPK+8nOt/1wWzdm8zaXjOQAXHrRwB2z7lB1QjyKsHxpybtufXIBu2oWfm1cTXuaEUebuLLD
A96+kCARs1pi9iW+DMofpVDGbwBKufvBF38IXDvc6UWo75zaU+8bH21vhMemb+CHENBSvla+k4C7
qcXVt7Gtrjsby1mgDlleR3furCAtD944qUewP+lmnKEVH7HbmYPItNPwhbr1mPPAQOMttnWDoP3j
Orw3Fkao2KuVRTYc/Mkmtfj7qWzLgzCM4aBCI/nPQWqjqJSd/X44mFHJVQAwBmCEkEpQAZnpodad
/So074tq6K6R+zkydGzVkzTIjv7oPcg+223M+6Do1F2VgUntoRREy9gMjHWXWxo1rLntozK75Nac
I/vGcNdA47FwtmmJyt9YCG03VZSkIbPbrIM1Kj71BP4bA8uuvdZ1COxf7c+yheBtey0shwxzFou1
jMnDrKeAV4F2xsiES8lY44nXVFOaw22E+SpS/0CGYkJLtIO7lYO1wDtmxj+Wwr6neh9dEtXFZCZw
7lO9tO+z1GwOeGqHC9n07UFccFMkhdc50+da6w+DAOmiuPG0axTD2LDoUN8AICJ/quzrQbkn89Td
D3YZHxxTuAvf8/8winhe8s0e1uajVbI2aaibLQYUlJ9FHCWr2itrXj/BCACU4MmuWbDYNpR1Na2c
uzZQayq2eXfxZrsCJGLHx7YFJTgaSvrq+9g22zZCdZaFugA87/vCq+MvuPj5iy41MPbokVSLnVpg
BhEBzbC79Am5WLyw2si+b0n8rccB+CG0cW3TlDVsDIAHOysT+l3Honfvd7yNjjrfI1Sr2RlTH5+g
f3Mrsob4gtUij0V2AffjbGZS+sX0iL2ZSnoEQ7bBdky0VwbtFf+EGMYhP2obIdsmsMtvhjrui2wW
4fdMGMPthMVBGowLq9Ps58nCHjdsKzbVfgVDWsQrt/arVxBIOEPoOeLDul29FsmCvZD/OqpWfkRK
JFnKUYkN51tPHGxH5klIvqycJEMWVdTd2ay9it+0VWGFWiovTuBCinTJTuSiezR9ZamOx8A8d0kR
4lkzZAeBhdJXvci+maoZvaka8MUwcvCV1SzqrkkyAZS1kLpI/eos7XoEov225ZSFvlD7urs4M41M
Mmkl4xYsZoccfvfgzHRcGepjH3WWpBMH10mKxwnu4gGT6W5RVnG3G8DEbbBHUi9xE4boV2hn2QIp
CzBlPqBc2Gxj9Il5QvpGtC71XiyUIrUekGMRi3GwvPeuLS+4QDj+gketNQva8qqnMIthjpRZuMn0
nCdlr8cK4KgET1cR2RAzGvtEmkqfVj6EK9aJ7fHWLDtPbBoTQSaHsjQfQxRtnFhT1YMa1/hsITO6
SIRXnuQhnYs3Fe/8cAvG2Q71GuMoO9XUQH2EHNm6NDHzSBxQIY3hR+dETzeWgvT9CA6Mn3FuXKPO
1a9B3pVnCIaouv4VquezBoVJbxjtu4/4ECvG0qq7YqOFsY9ONIadu9vluCOC3RnN26XkhbEcbY91
1f+h1RPa+kOQf0/Pde8035XYbBeGU46PTjW5/E+N/sDO1l31Tf6FFYCFiwYl5E7NAiphUOxk86Pj
1qR4Fbt1dvotPhituorQ1V7JYR+HPCeFYWRXGTGctHBWw6i1S2G42XrwDqrwuwd5CBzeWk906l42
USrXUPxFiWeouweFb+EDMpfZ1ncc3OXnWTKGmibsdS1yD3Jc30B8iSdvc5swD8tFkG3qyRtXclZf
Gd1DVakvWJLmRxkaHLxmuzo6y0lg93LcRoJdQYXirPUk4kYN50q96knGIsvP3VO8KX7qbwxL9w+k
lbUHbULeVY4Y7PoL2S31sVadal+Zdb/xGryC1Tza13lh6pi8CO9cNvD9W9c8okqChCteAivTmEWq
sCZcIQNb7clbOq8WD5ewsI2XINSiYw8GbVl4lvOqBzW3QrWK2GXn5ovpYX+SOsGyyUHMa5oT7+tU
147g08JtFEX9JW+aYo3aqPpAtt5aGnUdvZRlqKEvk6JLb43vCoYQX+su2hexrvNsc8Zt6E0evBIO
bcDN2c1Gwe6GbLzlIayfjG+emTjLZnKnuzLu7OcwsdZBMRFHf2WrTeimmpk+vGWCrHSHrKtHJgIX
cp0SyDx9zIGFBcVQXNpiqu69oP8spxeOsFapiSy7oHodh+mJZLO+d12g5m0xdGfdtrN1gNvuk1lq
JhTWLPxcW7hHyy1P1e/Drrf+QOTg2bTi/C3M83Kp1pp4yIbR38gr9mw9ble00W09K2mP+dRg5U/l
MJhA+7Xwsxl0JxELNlFcMQNV8U2j4jV+nb1ndBE4b1ao83n0ln7U08B4DHpgGH1iv/U6UBYF9YG9
gYr0o+on7CIRKJgKNcPQK7uh6PzMaO+4c7RLiaID1doux+yL55QhBlSes6y0Sux8l2bfJYgl9T2u
yeRrwFA3xjZUsAiXvUPMDi0Akr2UvXoJqd2GWoi3n3mnuMJZoVnsf0mCNQ9/7UvZag2mXal6NMM6
uYyKkc1UteFpRpgVudhXtTU+s9cvDr6IgrUElv0aD+e4BKL9Gi9YL/xdXI5XhqKiIpmaOzWJ/E3q
agEW9Hr0HHS6sm1j9A9sL4qfe6EUB0tgfil7cy1R2HeMPJHmXtcVuKkPyWnS5iJOU3+RcA9D6ZJD
3yNT8IH+kDHqnZTjf6A/lMFIDjImASKyozapC9SAQ20doWMXh7aTM+mUkZVIvJUOd/ZaWFieFG8N
jtcv1SygTxIQhbN5aPLdjDdtDqpRZgqMsTXO8kzMZwj6XwZlSg4y9BHPM6vZ9j9myQ4K4n9O9Rrz
p1kimL5VU23shKZFlzaN7VUO3WdlFqisy5g8+FAbdqJwcbWCxHOpq65lgQv3D56XseymuON/+GMK
7mBbt2ydu9s4eS3PgzTZzMSVn4KK6lkrewLv0Jp1qKw6I692FUK3i8StAww351eIeQV5bXmd2+z5
FYyis1epp5F30lv33po0mHbaUH1z9e9FHg1fzCLTl7wN6YXSsnkIMAjbCOx2L4EWm3ik1fZaSV12
llqXvVhqBzunFO1umJuZWSG9HDvVQfYi5tABZQr646iG2YvZpu9u1FtnON3ZixGxledXdWgCvjZq
wqvWk1q8geFD3igwonOkuOkjzKGLjJtOnoPQgDQ84aj0ZvfFanSt7AXbd+Ou6MM/p3spEmMhKupn
3Ur+droPqOXNmvLbdETYjTvfdsXSTnXQGHroLWOXbE+sj+wFnDb6VLevLqJGz01VK1c/oZCeOtGn
Vg+cAymeBk+bIv40sGvdqHYNWorPZOEqVr0Vo4fDnF4F56HBnX1AH3pXj1gkKf7YrZqgMF+m0Pqj
SHCnKJN7qMkssWcSBnyNRWTlZ0c3hqN02pV+vHOI7zt2HOZfFr0/QlWJZ2GfRh4Q1qrdV0n5EKFO
rW7hBDQ/NfGOafdYRT2UrZqfg7iCYei56Uo3DBQQ50Oatu8Jcin7sSsxDhybKL1oKI4vI9tuN7Ip
x6lzRzoKioiVnt0uUA3VytUTUHidPj4NHlmESK9fcSAsqZCP5go00pxQQHAbTe7kNPBQezGbZBGb
cfNq6JZ68AZHWcpZvi/aZWpiEy171dcReb9XEi3hMU1wUoPj3bB6j9LVWHvFoQ5Va0VaM9h0CU9w
NAY6Cx4jOzDbuJ3mCHXXAHKP4IfIknRU/+OgTvf6LJOzYu3tLJq+4vmORtmS7GP07DQxyCy8Ur+n
NUg9z/oWAUMgbWxPj3qGDe0wGP6dYcJnQyoiXCs2nHuzyvErmkg3U01HH9H80nMXpjToI22JbcJ2
8Ap7D3fbOtehW67cMRGvlTAv8oWMMNjFcCGxhuNBWqgTUIPciy7yzKrLb4oS2BQCf4mXVeNiYI+7
eErqczcobDg71eyOnVX3R3nWZtGfZ3ZvKndqCFScAR/h34bijt7fettu1lWxChKTMWWzuA3SnYuV
1a1s1vMBnUoRvcrOYoaL5OFiTJzkSRa/bMX4zFIpO8ku/AOylcDfYis7WYIkt2uVoasc0oFychAL
/4qJnbnCqAloUwibXca8+Yy8+1pRBeViXApv8dIT9a6jeruQIz4mJCHSUq49lKA0/7pImPKnOCEi
P/PLyLicFXeOsXJj7Mhlx09X5wWNSxipxT1bifa5zpxTOHYgQeaWo6XPihq6Z9my6/ybl86aHGPa
Pds4uuM1WUxHc24W4JkXpeH0QCeYqSJasxS+2x3aeuqe4y4Ylyk+eXs5l4w31pKRMe3k3EHlhj32
gbG9/Q0aCiNeh2uCnOtQ5Nq0uppsZG8feybQx9lfr8SCs0otLBS7vnjxrGg3qcJ+twzFWiWAHyAP
BcUT/MHrLY4qxypmP39Uh6x5cAzxWcbldcKxRp3TbaarlcG97prJeR9aQ+Nu21SXIIzdsyVMizSE
hoZgkw6resBWsnSC/goLs78qMz2/4jE5qS6Qsx9xU5jBisKlyQqNEbLDNzXMKjIUWOaQX6iKi7Dr
eMkwK7mTsdSIowV3THNV7psI8LfGKn5dumLcxxQ2n/p8um+qHp+ghlzgaNfdk2VDRsQh4NjPrVso
QM2kQnNWtiL4aniZJ/2dbI5elK39JBg3XgwG0Wlba5NJ5o4aeO2imE8xj98YVRfMSxhi7czu0cD1
FqsmCgDhzDhcbYq3qTsdssJW3hpuqWbKipyt9Q6RUb5dICLfmtTdYaKWP/OQqO9QiJ0ddomjEfR1
xPVG1R7NPsuD1XgNylK7C1lm3+nwZJyWDLngpr0w+6F6yJTM3QVjNGyHKBmfUjF8JfVvfY0s7iPo
JXzKCyPZOCAvDiTTwysSuMjJWLH11ckeLHVovzQCi1/bs5KzqwEKqGtQr4qdGndoI9QLj3UPtzma
8uDFvXE3J2aA+8/Bn05dGdXbMt1QH0bzce5vTC1euvNWk+X9EkMC70j+2nBWva2Gq1BR7FWbNvYZ
B++WPU/EryUoyl2n6zb4Gjp8swYw2pkDJEVu1jsZpKLl3LrNIIBs4lrdYkCpa9Vq6J2oujU94J1r
bmdjKSy8xiblbjx8x9ylwqYhmh58lw0nIitn2ZITqB6qq2HeqqpK0aYsbNtlmdTVVQ7xeIbtp1yz
FjpqwA/mfPAF4ht+Frt72dQ7PzkH6g7G8xXKPWn96sVEfcFfQJx/UPmT3wI/jrFLCvNHFe7KWk2x
GChQZdnb3hTs2S3558QN8UMi9/IY+KWy4IffvHdl8ucVBTWQv65Yo5u1dadMXWMVKnaGFqNpUVXe
K0LM3ytLr64BTALsHt0XGR51lfRKOrlbZx5V2PrWFKH2xG57wvRdmHzWxDv0cVcDWO4DzlT1a5au
5L9hcuwHS2fLC53Ozgu42MnwcxN3S2VBEcpapuOE0VJvVMdIgXC6GefTbrYCkodaK228QxhTIIDS
LGTwY4yOcu/WLFJ1GWakHaUzsCbGXdZQqIr4TS5MMJrPo50I6kATPGA/99d91TgvjTV/g/JPGIu5
Z78P/7i1AG3ualZ7q8Bo809jmTbcWr1s73tKuHI8r9soJbhr4eLUlXY8qby+2/KVzV8zRE/aOXFr
QIFZxUWM/SdCtPemb8cLrM2mzy1IUp5gaXIv4jihfOrDVvwh1SjPpODiTZXx1sNGm1Wut/kY10V9
ugytVF9mePP1bdZfx/mQlA55dL/43qZogMiWjOt+CIu0HFmLor98G+YmVXkpzFc56iPcjCxwTJGn
u4+OsiCBFdkAGOXV5OvVaqeBd9Wz+HPR+2uDW8M5qQd8rtoxfMjA8iyFBQp1rAAw9EFevmta84Lp
Zfg906mGipa7rqtts1Yr2AIa/kE4NaZSivldHwP91S3HgAxOOjyJPh5WWVEa1w4JmI2oo/rUChgl
ojdmQmffrT7w8l0wtEuncKHoUTCjwtIH9Ul21/BBcYbpv9dsELcl6WCkePIYm7j8fmotfHQ0YFyZ
UpB7jwXmbxhN8mmHzaEFj/cKM08Oj8iz7OOuDpZV3ec77lLILtaRsQrmG648NE1UBLd2bFZZtdBr
mOT/+p///f/+79fh//jf8yupFD/P/idr02seZk39739Zzr/+p7iF99/+/S/D1lhtUh92ddUVtqkZ
Kv1fPz+EgA7//S/tfzmsjHsPR9svicbqZsi4P8mD6SCtKJR67+fVcFJM3ehXWq4NJy2PzrWbNfuP
sTKuFuKZLyq5e8fjczFLFeLZYD/hiZLsKCAnK9lsNVPcVZjv8JbTCzLBu+hedJStvvbsJ2jv4I1u
vTorSyQvL7IjFwPUqjJH18xBqMvoknXb6MWr74TO3pmSZiWbaA1my8pJo+NgFMVruwJRnb7GOsWg
ZNKSpRykxl23ckmF7o0sfM6c7Dw1Q3XVDK/YuX7eLTQ9hz4ug1npQFcLvKNskVKtrpWmjOusduOV
U6bVNbe7z//8ucj3/ffPxUHm03EMTTi2LX79XMYCNRRSs82XBuUcMHX5fTFW3X2v5M/SFF7PwBRl
k2ltpMV81KkvchS7iYTNNDsCX8u+FzNnRh7MTmvx9Im/A82r7vnIiUdxe/gxypwzJT9Cqm8ZqPKq
7bLwo+ElQbdi8igXyBbYYMgo4UvQJO1DNjmQeRnjK159jkyDrMj1n98My/6PL6mtOUK4uqMJzdHV
+Uv805dUAHqcOraKX6aqbjaa0aYbg7XhnjRm8hz1+cUxIvVz5qQUWFozJJ8dRJfATZSF7Cgc4xlt
Xe8RunF06FJ3XMdDic1e1TxiPopl5ZQED10TJftbM5hLB7J+oJKQ3bZKhPFMkLRwMH/0yBrDiJ57
3GNV9lFxkGdC0e3Tx1w56+OiPw1mvnxdOeIj7g3AWZEO5PsOlOOuyEb/zoZpnt/agY6NJe/WVvZa
85CPcQjkBbcZrpzx0Z1EaWYtMZ33/8tdRIj5NvHr19XVbU03hT1vnh3d+vUTqlWtRs8ccnenhOWm
T1UX9yD0fxwXQiVpBvalWKOdI6/qjkXjQtLv8ubVrkV4pydddh+aUXavJbh/Jr1r7GXsduhgfvhB
gSHpPE7GELdNyV107VY229HK7vtCOCRRk2Yzyhf3vIKibl52ayghHjIY0JRjQ8+axVAp6DLrMacl
iHpSpE69jG2tOLpJAQ/mp9MGweFdNHlXT61Bu0cZ73ifmDt+m9ZxGsp4O/R6eMmjRKyBjfb3Eb+I
FUaM8ZPfkaJil+69KEUPxWyYlLckCL4oKuBzRThH9KanJ7hYD5WhNbsJYBRpzja+CnKdV3kGV+Yb
F0CZ8UcobxA5jJr0xXCnwblNKEofZmYKLvRjftNBK/RIw4UKv8Z8FnybrLyMP5NWgZhsI7Lkq6W9
NMwen19hQvudz2J7QqpdntZT6N6CsgnQ3Dg0f5gxtV9/CVY7ntOBydptAiDM8uDHO8MZlT3FzRgF
a6XWl5oTYAEAif6IBL53TJSmuyPfDAGeloxbfsUa+qdTQM1r1Ninw8eY3GXRtpJtS1hfIsOvt17e
7EO1CJ4DtS1WJrn3Yz4ZztmlPrzU52R3m86Gkon5yiMm31A9NPYYclMf9VrqlZU13mD6Epk/eD4W
fQ5UzhnIP3YuedYauJHsBHwbXfoKvr/pTcXSqNJxMaoR9lfzYL1xKbNm4TsY7+Y4ub16Bi355yHL
MKBhr2tv2adOYlF3qXqONGB5yLZv5DhL+66OTXCxm9g5jRnW7INnBe9uD+sjHk22G11tXu0BHTc3
18P3qsshHnlOAj7GUB4pM52NzvOeycl0Czc6UCMaz4pXqf66wzuSsiYwMrcsLroCbwBJWqyz06m8
k7EMLCdal1pxIVPx3BdoR1TsQP01WzwSO2A7dyMixf66MFm0KRm4CDlPTpFnbhBBpEn433xca3IQ
hE/4sayTIOGNjcCWrY3JC1Y2y+W11gie3KjGn2E55HemV1mX2hbWZYxA0/3zk8PQf78v6bpQNcPV
VN3QYHAbv96XhspLG7+3zc+D56312UdBmw9k3lq2/ZyZiNt5YNP+CpbOEKwqyuM/xeToFnTYXZwr
Bmoj82zZlmfBgKy8OqUUnyYdacGm3ZD9TthCWvG5CrjtyUM3ZBF+GfIcWQVVRYiHUbLtVy6sIr+7
k3Nk/DYECNEzelY+ijq1pi5yM4PPpmN0/c/vk1xO/HL/1i1bdx3TclxNGI5cJv70hDXLCHdjxSo+
K0aULW2yQtu8LPAWBcj01pko2KFr95I7TntHPhn9gjnuRCglqoU5XZJJ8a6+aXzrC2vEp5b9C8uJ
+mCKQf0UlcVCxgNPD3dkQ4uNbGoZFqEgOJ7I2ulHIxiq22VLrWBB3qjpeTKDdJMIrcd4IQk3wvEd
7r2x/alH3iieQbG/xVN/aRRt/u6PsbPuMQbaJ+gufgrV/AYwjtAqvcVxM28/JeSTJdD3t/EZcQkY
dkMlQsfhLqyc/HGuS66KLDQ2sqmMTX6BlbqLyXcVCC8LGN5Bl++jNi8eMcimwtLU38dR0db//Gk5
/7Ee4llrUwgz+bxMQRnj1291Vda6QxUz+NwFLU7QWv5psmrvPkpL+9znVb9ozLZ/G9oA/IDvWrCV
He0ZjZwNltj9m9kNydZpRbg1jbRZ1wFIFx18yZ02Hxwqa3eyKc9kLDAFtRrbPkQizq6sd5B0UfnZ
lHghXxELxC524ObSl2px9LSxPxaYZTw3o3kJqmi6IEqUP7vC/E69oznJVjAnKZsiqO9kM23Dflm5
dr+v5pmlz1bNn3R7K3tDcONrPa3qje+K9BDMkDMwkO2xm/lE1qwd3y6buq+PoPaAWsqI7PsYVfYC
GXGH3UJWozTVRv03bvrWXN9LhUV9jNzmA8+xYhdHNcmURCWFEasM1eNuHlo3/s72IGfW7mifbKTc
poVp5PYpr4xzlZvjvpw7ZK+Ma41l/5cPXn6wP/9MBTlKU1NtXTXYrGm/L4R7pKi73vX191H41Sq3
ChC1ptLfDjFfeNRI3Je8iqwNW4roZJWOdZ9OCO/aCCzKFnXw5GJ2BnBQtsCzqVS3zj0jXGQ1uJqx
R8pMHtCKys6Ozb3fbwyFxSie4w6qU6RahnPHknj/z1/q/7hVC1NX+TrrKkxYXde135aQsWGWjq5F
2ruteZ9qSM2nhrvMT4ehR50PvqPGQm6yFyni0idQI/3KyDz3WqYi38Rs7zFSQoPUzHLvUDqhdVCB
0Oy6ZJpOXjdUmwJr5iv0s37R62NzV4QauXijqHeArkEJJdPa8VJvb4DfO8izQo2621n24+zvej9i
H+MorMX/5ZH2Hz9+YbqWcDTD0U133rz/9khjATexZx+r9yhNv2fZhfS8dxqiyDqHM5ZH4nNMkcYr
FI/M1UdMnsWtI44aBlu3CSUaNQt5Gk0ziFgvx428gBwsO1CymbMf3t1I0Xr8E+rdoTBQBmOA1orT
n27wb3mqDvUs1TQm654cKLgDCKMCQA/cMFFfbKljMsfssNVOtyGgvm5NfR7io7myQGt2RAa2zq5V
nT4JxzQO0mwIJ+Ls6qtmszMR0YWARVMe5Ng8jW9jU/D+zsIsg3bnK8Omj0QN3ddptUU7lCeQ8s57
oCbY0zuA8ciQ2GxizVej8d13q7ebJcwF1EW03rlWCWKsYu5AbIh0cB5kF5A1/qWYPEQ3545sZI3X
eCNm4GaQn9pBndNDdERT8ckAEPnPPxNb/g5+uQdYrGlcgK227QBC1H/PDCBZmWho2b5bA8jxsg5J
fuEusI6U3n4pDa9fmXVt7YK5qfRguFW9yU6yl0c37r1khcfCNJ8ylpgyPFpgp3i4fUEN1H5pNfAf
Tm6oS9npCmxYPH4qHOZeJ78P+v4Jd6LybJamfTL9UCxblJW/AHOHUaWPr1NdgPrDNWWfhX7xVCnV
JzmgU7J6YbVjc4/cY3wX+FOyTrxB+dyECzkgF5m7KtxgvPOKzMUn3uPRP18aP70n9gHWE6sYfTfo
Cm5kknjppBZpP7/n80XmaKtqUX0/zgfoP3/Gqsyo7uUBqZSfY3Lwx1wl6urbuI+YiFBKYk3xy7V+
v35pgwpiOymonj/atnoO4IS8JTr2QnE5ZPu8VuzXPkI3vrbfugYOXdKpFWpNnvVml9iBQ1lkAd+B
K8FgBJEz4tAroSbUmXXtsgHN6wRqqOuW/5+z81qSE8vW8BMRARt/C+lteaMbQiWV8N7z9OeD6pnq
Lk2oI44uCLaBLGXCNmv9Zt8VJP4QCkl4TVQfu2jo/hH0uWrsjyw8+uDJzpt7S4B9EXn9ZEMQOE9a
Y90DZ1PXvY24W4gb8f3oVx02d/geRUhXuCxcQJgP7XXpO0w4eCWV5MFapa+vkAyr8ilxltaPQ964
mh1Ntwkbx5M+KOpW/FcoZdE7+SJ/8imygpH2tMWK+eazarngy/Vfil9u18LoW5W6MJzl2kVm5fN+
KZZjB7nA0ig3m3XX5+qNXigNCQ4+Vp3PhrluaZULW3yc/blfjmb4xpbJsXkzxt1Y4O7LqZ97j2pr
aB8NxKaVk70g5JdWa+69nBWDDziFfjE5okmFBDGxFgNFLUe3yyH3GsQMvDB1ZzTNR12ja9PezGa4
8NyvnQ9y08JvicX189LIbKWLmFq3j0axRt3oUbPs8daUp9pV+q7eLsXlMGRK6/Sdle67pphulzol
BR4sQXpaSkt9Mdr73CrG82dVq0fo57fRTabqzY2evXsKqeI6wdGIUOv4gq3XO/lG/8aWFO1uUIJL
M5rDi14aKmga1JtwSPl7rz5mpIFaeRnTAlw+jEE3GtW0dBP/4iFtdmfL0nBf+xHRBlKGW7+bhntR
jupp5h9adpeVxCfxgALnAlKQvl0uWZBRmJyU+F4wR6DLP96yXS7u5SFt14bSi/VSHO04vM3G0l1K
Hz3GUnE1X0hbGMuEGH1iCQh7mdVG9TT1GIqO1V+f7bCJNHe6ZvT1fmlYDkkP7HNj6+qsZdVXztJ7
aWlM+RwkRXmn2Ihnl43en2PTUi5eCyAJEGn5liBAliLr+JynabbN0FPc6XJePGL9dbt0+BYK3zwE
Zi2FqNHB67Ab7TxY1kDsaRyuUGDTC2QA56OHwkrmKMXa6bPH0s0vMlzUjAZksiZbLJYriyhCgDX5
oA/zd5ZUR8VHRD5IKSZG4+2zrFfXqDWUKGsS0DEHL31TEdApY2P4iVERwGIsNe+6yUceJ22MnRfJ
I2OvZX50SXjnbMP8YZBUXtgVN1mWjnvm4xTFiucWphcmfQMCgHX+18Gei591RarxM85Eyw0IN9sJ
yOW+YNXnLsoBaWWiuycDxIzK3LwGMtPyohgwjcmdmZbiVPR8y1PRo/iMauO3yZopS4o0XFKZkJ6G
mYjQ2KSC/HaLRim/wRsCfRTYOVyatn2FmmskWfltAuS/9eqp2C7FRByKwQMeNozlbhq1erNcjCSk
m8Nze+4lCXknLx7XS31Qh7smUvTHYpK7Q9Jr+mq5jVKZFzkhXOhlPdIBLbqTiW5osAW94VXDxtgp
zcWgaBpvMXL/ttQrPtht8N2LscHwEg/HYO4uGkne2Rj2rZdehaxftdog5QsC+qwahYRiZz+8jnqD
BEDpxPituX1s6Y+G3JrO0NTTS+PXMW5P4fhdj3x465X4qUbZjjSJDwhT+pXDjYwI6FxLduyBQ5p7
0+dp9R776a00dOrt5IcZjGl9uMmAzbsQJrxNHItZ21dqvd0ompy13hDUay9KnAr9xKutS5nnqAoM
wYqvdBNnPir50asIZJsdVllJZ69XpPNgogMWi/K4VH3WL2dy7/X8p1hwfmnQAlVaT3zYthoMHLqm
+GolIbI9muQ9jpmagGi2pRs7L/xbdjiWo0LhIBNLneH32UUXwS0pylMkq/1RHRTtKje+fsUvJJ5l
2dZL1XJIAdpg0zK0B1KRRLBblgy2rASPfQzgFuhLDIqkDR9R6jCvcVcyXtFoePFw76vveRmGj4Us
qpU1pnge2UNzHuZDISLkHbJqJ3tZc5Ytk8N8tjQu3UpNLVwdEt96qfvSr0wGbC+NB0g7yqkS8nTs
7bTEQKeOHqaBNLgP+OI9xDej0bz3Tg9Cx0N6inyrP619EGMfF0HgKzdRojg6UOmjKRCOVWCkdQhW
qt1O0pqbjyKq8tpprFGHccy1Bt/usckwMKgKXpNIT6vHEqLgGmOwYGv5RvmYqchZMqqbuMVQFKWG
kaiVI3o5F0PTNHcBWtLuUrTarjywwIw+iigq2kd4ieCP5s7pZMhnUfg/E/HgxZP8HSj4jwiI5utQ
l57jV7r5kFSiXuWWEdzC/ss3UT/I50EqB4L8o3xIRn6kxCiQWMHPxzVk0d7AsI13Mv/2hjI2F0h5
+sqvRoVNdvdTUYL+F6+GVCXJr4iVnRNjjfBUhmOwrgogwr+sTKSr2Eh4A+TIsE99KXbYLPICFJrx
lJWZeii8cbyZS2VT8E35QfYICjhxJEWdEDGV00fT14BE+1J1WFptJUNzEV17IPG0im7oUbmzp81S
JGscbXsCeutpzNJH9Kg0J22l+GTndXAVQvnFYNg9h0Ga7wp4NmsDYcpnP7cVwn6FjCoLrXYXnETQ
5HdNxgii+wjbzNVmqVVH2MzLgNo9N+jdrouhlrdLKw8LKvdJlYDP4pZ9v6qAKT1pyOhdzV772+dC
CkzXyzVqO2wE9oyG3NV3OI7lQJNLLLtiI7z4SC2urCqtn5FLf4aZxPMZ9S4Zb/vNmjyAWvNFOtyT
7RDoWIXPFwUWSC0VW+PnKUg+LjKs3rWqwnrz+xSBCjOq7/z5k1IR/P2TAMHVz1nlPxuSL72nZfe3
T4LVu5skw2Es1UGJzsn4JUW/HKq02fzLJm+OdeRLsv4jK08aTWiyQeAMANLvcZ4284pAkuFTmFGg
IvzZxkdRZeIpFdHr5Ef1FeE/8RSoMQjWunoYSpY+/eitlk5wsbE1Bmr9cUnQjIdIA1W0FGfA5BYV
OpUfjltYg9Sv0CZRd8sdkYgEZVHEJOnm1jGMrjEWNDcKu/ID0Z/wkudetgsSfBZYrSH8oU/hybeT
3AkitpR5OMAuTQecsRLjYenhD89ovnX3S3uA7Qif3VyWUqgwFaWjnBxGO3iyattAMEVlNy4bW69S
pRlIaJ3glkIPmou1lEW7OI4i8EYU7aQckNe0zd1S1BoDZmjRiGNgjfcMxE/CMrI7M+6yu5gtB0hM
Mhldwbvg+hEvb5ilx6UVxEh7/vMvqKhfMw9zJtS2ZZ1YjQFLSP8SzopMRpOytnp2eMO4JUA4qWRv
JwZGL0Ucq8FMOzq3uqwdjSrjoeL/CtHOI9FsjPqNl70J2YruiiqP70pMrPdWrDekESOI5TZaojLC
xNtaDqX1mBfdi9wxMbep2lz92kJtpZj2iSS6l6nrp92kA+MMEId7KVWUNyZCYBdDwyEHfPjH5dBD
mr1V8+r0892KFoasbRnlucee5GkEnr1cXhdTfijIomPARbdyhlNkWlqdUtCnz9Zfn2nbdXy07Exz
l16+jqCfwuh4XO6BJhJJzXElWdHgDkQCbwQKczcF5gs+w9vls8rWwcSoA6JtS91y8LDi2Wio635c
ipyzctJK41nGRPfk46+4y9UUvbf57LPuf539uZ8Z2X/dz/7v2Ze7xKGtb4FOk2uVb+tO8rZREIYu
G7Rp3qVNt0oaJBu97fLVZ52vtNOqaxV1vVy2NHSaKF0tNbvtZ52pWwimjaLc6P30Exw48pi1ovPm
+fJeVwljTXqPUnUdWnfov+eukQXtq+j0B/BjASAcaU0FBCbZKi9q2dXf/vx8/5bwV1X2CKTVDFjo
hG2X9r8ljDKDTU4omuAVoZowPhjmrlazBwhezbthtVt9rJVvsm/pbiBM9Vqiqb+vgsnYQvbPTznq
904OcNABYcVDPh8kZP1XRgwSdCmKurn8+U9Wv2ZNVNPWTZXgpqFamqXpXwJnhiL7YUBW6ts0DqvI
nmogIhy0pMDz2TSbHdvk2Oll7686eTCx+MbPzhGp1r2aWX2E2gfcXIFiRRoB8lSa9q8+eH0n1VP5
3KMZdi+N6dVI5f61qPiBBJYyuzRYQZsu/Eycx6YitDlo+GvnCZO8YVsKtom0LGfLYekIUqHHtyrM
/wWqoVpfBib+45ZpIKJsmBpZUfKM/0wewaIHiZHN9gMGA6aelPmJ/Iw/G3lzas6HVPj5ySvgnBPA
3n+pX4pLj8++S12i52i1Jhpef/NNvvT7LH5em9sQd2A1RWjCav2dirj5MdDtV4gDxEBqbcSgwfT1
jaXVtM5dYIK6A8z5m6UKtNawZySd0KalcblJL2PjVFuhtkOObriTi7JHTONGj3JuKXU8m37Votoy
X7DcRPLKwAE+4R+Xm8AwGy8x1nFLo1638dorem1JlBwTYoQsOYExxPNhOWtqLXeQWW7XXxqyFK12
Z+lo8Kq4QkFItmoLEzm9eHIDNewezMQYL3whd23aoe41H8rhFcZUfP/RbhAaZZFcn5Y2QCwiy5pT
nuB5Y5QNWq5+oODZoMqnRCn/OlvqlkM8t37pvNQtrXWjmXvdR52mn/ziKNstwYcxudWVoiAu/p/D
0jhZCN5vcm0sjkv5s1mOkDQmaTCQpLXx25UmaaPOM68yH2TwK5HSphdrnoeB0cTnqcmu/cc0DEh+
g1lrC05hbp3dfJDgzMgkgqpYbtKVqXyrt5ulbekVplO1R3V1ZKEyz+X/61OVbtyHnvbXp0bpILvW
oAPZSKcJBV0MGhMk915rED+w0gr7CnHTui7FXozSq+iJ4qsIMJy6QWTXNGu+4y+sXlCV1y7LmeFp
7ABxyTDKQmObOAHCWRoi9vnYSNTleil+HpYrKnRdP6tkkg9Oq8TIpDS9dAYIhBibyKxNIBvSean7
PASGH7h+ESYHosfxEQ0vHADns+VQS96YO8spWatkgzbqNWqD5BT5GQpYVpGtLX6GVRUV1TpFZgNV
CfSgCXINEN/aX36Zo5/Rd9l93RC37kchrz+Kddve2tgGCVXzclfPKkIvZdHhR0fnwO7bSxZNJ4I/
ydknh4fsqW45XqOpz8MgjHWr19N2KeaYAzraNMbXMqj9p4oVi2In2nMyjR2E5X9cZXQ3KSQZlptN
RFxA1G+8zYcRcN+zZ+TVNu/Z/uR5UKBoGd4tHVB6Gx0z8IybIbS7o17kSAgPdvEGGnS+gVVI1ioD
OHVEWEjctKM2OUsDULFbIiXNY+f5BeoyCMrGGej10BKHpYNeokktEXTpLPxUCzdOPa176G02rR4a
beycq81Mwvk+rBBOBGQVQ2BjyazuvFBoT1oNNGtujqwYNLfBfiXtK2NtBfpwmMHF8L6QnpMC6Vgu
inODvMpMxLMWYoZfxPugLlJ4uXZzHHL/L8KGGLqf5BOKWzzQxktVlqSngGC+1tq0VsJGuqK3MN6N
NnGlAgzpLs7EcCdQWbxttdPSttRUilmATgoMdykSu7jVNM044KkY7OtQVTexrOQvY1Zvlu/CGNrO
DZqpvqRJSQpv1PWPrxch5lWW5dmrovJS48oj74dgKO91DJ+WKzMlRgKt0OEk1ACVJM231/YwBt/g
anz8EMJDZK+30OhU8eq4ykmZuUaFMILUIXmZaWib1iU8Ocitpf1xMi4nOAl9nPy3aZT/P31+/wju
k9VtNS8LPj9C8oX+L9Oy+H1WxplKlQG5aqZq2F9nZV33Gzs12uFR0ybrGiftFfuO8lVp8cfs0GjZ
LsUM2Q6jEgTMKjKDbt8Sghz7lZf7Uhfz9ZiFmyGIB0lQioDE/+dM0kybVcYYbZezj9bS+JfUJDIl
/9y2zisr0pKGiUEuECL1656HvUNdFmCoH7SqR3gT1V25UpWdqSHGuZx91tn/o27pZ+dXXEOdUUrJ
SqEZk+xDgtOHbiqJPCa2d+hEsR+zKVK3yuCZm7Fl5vko406zQc8YTZQhee3aJlmpdWUeShtBUb2+
j0wpYVVmZPswCFOGZ4rR2P3EfVG5gcqkQvoLfy69iACka9XCyWwpVt6DCaTluQBWuelqqzIuyZCV
aM2FxbNoWX/UQYP/41wMi3zlq1714KeTdsv7x5pvBuiMJs5LuY3jZsBOz4q9ZBug5HTtyfKeTG/Y
LKUxbu3rcla1lozKGH56sYn8tLNUSkb6ioKWt//svFxPlGojz5d+9F2uTVpm46WyG3AdD30Vlqyq
eFs/lEvWKn3xTAjYBAlQJIflfxLZ9h2ZS43gbdg9dk1GhJf/kYFfgQunfEBxKzP11yINvwfRlP4I
p+hVq3KNZf/g8YBaIEAxh3yYO4TME4+hXjLU9TaQuXm59HG6rKHEGPPLKmNbu5rKH/G5sKqUtvDc
z6UUCqV4LsCO206tlm6scCr3rMetB9LEt6oaqt8L3YtRTPTVi6oGxcUvayahuaENpkvBi/Voy5m/
N8Oq25Q9A04d/VjaST0H6ynBkl5r5NmbwevXKsv/S5KwrugVu/gu7OgZlleHrJ/QDyRypdVSz7fu
RtgDv8xaqtu+NeutWdjSS4B4zdIhwT9qLXq1OqCvHj1kIQGa+Yayr1WuNU7WGfaweq2LjpTM3NB6
JHxRspJuhVd7xylNy5WR6vZN1MNwQZf0qa7yGvmywn/U2RsUvjI+d6ZZnMZKQz9pzMZnaB7hpgnV
DEQ+rWGBsKqE9dNlaa3gPJla9ozK0nCpsE1gS0KvOJym7ehLiCG14fTcRG3sytjfHJeLTNtft0i3
PUh1L92YGU6yywfDe9mbdtCtloswXUxWjWcZeyTN6nMVoc0yjRPAjnreNYWR+vhZxCfqr2JZeNWR
0NLfi0trWBFyWK5tZnelsPQJ6abkHm2NxL8eeIfQ7/S/Tpn6utmfuvQOCjRuaf1b23KF5OlrNTZk
MCH7OPM8/aUc6grJDgTnAKoSso9J0HTC2Cf5LE3nFTK+UmZ0LEZPv48n6+6jPrENom4gia1m8G5Z
Tb8v9TVLEjetEQSAtJTcpE3ROMEMNZFG7FrSwNKuxlT2F3Cy+EFEyOp2LcAaxHnXZtaYh49T/GrM
w1L2SMZssd1EI4dJFjEc7ZyNyFjWJVY9H3VlaZxDeZIOfwPXzHW+cjsCafcYLFi+gnLrovCt6v07
M/LC964vtzgV54FTpG8pBuGRU7RXdsZ64ORxhKKFP73Xo3c1Kqt/w33n51TlyquYtAFVMATuBsLe
DirxyOx6pomkYMIOAgKbzTwke+hpdhZBrvl06bSc1WqDV5Rlpe5SJ1VQZhwp4B7pcg8yCOEW/c5f
S/PndVaP9VgQTPm689LBsZE5h2sa+2vJKLULe1wZNqui7DM7as/gtpCJ04P6XgpYK1tT1X1DKe7q
+aAVHWnlZ133wW4KZ1LTwmxaWEy+nyrHYAL5M/OfmhFrCkNNc6erBhMAGgeCfdBECjzrbD9iIQKZ
VXD7GxTUuoMf1C/K7M+2HOyZSdz66RmDeOm4VC1djQBRSA+d09VnXzPAeVDRg10SVfpKiNG/irSZ
cK8yRpzpEu3cRHK3FnaePeCLJeDeqv6bOgCBqVlDO11crGJkfX7kQzwr8Cnaox0ifrjcqfKVv+6U
zwatqiGJrSFV+pnQVq6HwdmaCwnL0HPaTwnCbn0ZbmpTmn0RaDETLYKHiD+nCxKSqEnU7DhJT8N8
FillevKLqtnlOBB+nAX/rfvSmvt1v5ah8oMOkA82sVHYN/NpYMjyQdI5LMXloKtWZqw/OqFsqAuM
NuhqxYbi5koR3nRIbyaWmjwD+REHS2vrlTCgOqOXgTJYQHQAulp6YyUqPqxzA3poxaq3W+tQ+oH9
VCWtmxjagEcKFIms78bNUgT3tcdJTn/A2yciXQwBLEF9u8XPla+a1Xce1t43TNtDN81ngTJJrTZZ
EmYnZHnBMiO7uy0nv7tV7Gl0gwD2upyQfFDnCJM/x5qaPtT2VlY9f1YtZ1bZa6twdjOUMfxR4tQ6
4UhusemHN4fSnO6KubjULYepYOXiwDnEItJCnA/FoNuKAJirkA9DSLdASmEpT3N5qH1QTEuZWfw/
ZT+tnjU5Q/Mrk19k8MNpJWe/2CAi2pnp7JcAGgSxZtyBFTY2gVWER8NM/XNrzQknqake2zxD/QJl
3/f2LUni/FcmwJBWlbAeJYY9gANJc/b7ShxyM423SdmWd+w6kfhIy+Stw3BzuUrpiqs/MloB3PNc
htbtnyN/Qv8nPYksoWabQiYsbOu6KvM4/TPmRYwy6Cy58H7o+Sx/MKn+MSXWBwfml6j9+i2Np/WL
3iJzHWGw7sbheRRY4yk1tGJJV8JrK4Y9TkhY/pWeyoosv4RRVe9be6WaRbhNizy4C7K7JG6uuepr
B1nS1QPRAgxd8iJxw64FAaNBymDXpK1yeUT1a0hkhg5uB4MWjc9N+6xokrZqRvTbiNs1W+gnhJPV
CkpNE2BroRyMGXxjyrCnEJR+EQriWpn6Er2DnFVvpvwRMzobpA8KxoL8Js5RVnaSFU/ZplX7KNkT
RkU+CUy49vqObGrqQqyUjmZ0T9ADVW/R11d9xInL66AjhahIHyXZJOWOQqqT4dO6SUGmrnoPfyor
SFxPV/INVDd503uJupn0H60msn1HqGVtEh93dYRMN0TAB9esCtbeerv3pjDZwcUFKzOBG4r13EGi
F0InHmpSyJ9c5+R4Yh0N57R0Bjmc7ntEoyMJ98YxYM6H3oumiIjNNTgmaQ3wrtiMqiWcOOhJ3cdN
uZIRZMP5AS0ZqRff4xzJvs7IynXme5kjSWW6Sn1R3EWgAYEUiDMi1uLcwAWLlbDFkSFwUbgZDgCO
7SMOhgif1xDJyBkG9zGkSTcZBCFHfN0AIZbVHh2+FXqYJPOjZj+hY49YQ+EYAxGDaGp/pHKpnoDP
vPmBujUD1kxGmUeZ43VjeSAa7jd+ekpV7WmIDPXgN7K5inXke1m1+G6k2A3ekUZNjuWBXV16gsyf
nkoG6TFA9LWFkVFFXnEfaMWDrjfpQQ9JVXvakfD1FVks44Wxdx9YmLvjO24F2TlXjei5kpKtYvY9
plZh7eakI281wHRdpTlJYIJ+KAIM4HDQgykbOV3XNefWOEzAINazmucGU99zm1jTOcgBqEgmWXEo
bKfCw2VWhrm2MQdNPxRl9JSnXn/2RoKyMZoZllJ5u3YUtxb7UYch2dojW4ootBjulahqL8tBmCgn
DmWGBV9QAboqZfWojjVQOdU8FWRjrz1IlNVoBMj3m9jQArZ1e29yGvnsl5b+BE3TsYLgWBLFPkip
NOxHu3tN4Y+fNTGAjVb5GVUArq5QMRZmRw+4EfzkqqsQSPAmS2wHVrKrVJhuKKk/5L5ci1AwvYzD
cJaz9KaBu4g7PfhaSPLIY4xqs4qzFiP0NFgTsLC3iW/mK0SUV8bgfzeE2v3LsKb8M2bAqAYVQNUV
HTA4FIXfSJdE1uw8ho/2M0Ve64ACoHEEP7LC1TzCIihBnQnrEM/JYKk6BA89fLgTDLaFBV9Qt9w/
D7K28o/N//LX4BKOYKttK6Q+vzLJByDnouPx/mmzJkaFo62wk87fOyuYKTRjs5o0O3aMCN0Qa7B+
qVL8o22a4dT29rTPNWtbyiYraIJYO1Yqw8GTAuBPTWhulKBE5XxC27DtghcQSfKlnoJLXJsKUIMu
PKetSLYtvhD6etmMY5z4LOWh54giegjb8p4x1V77RZ/ir5Xo20pWn8ME28FIQ0NMM2I0zOZwd9Ta
LV8Xkjhtachrxe/2aVoLN9Dlzh19pcI5yoTUMhcrw0jWdW8efYhIuBCkTjrgTYhs5C+7CYOtHjav
IpsQ+ivyu9zS7IPwlUMfSvcoVUVPMc+Qo1j2W5ojXaeOrXwEJaLtMp/hLJeSaKt7ojpG/rqaUbZt
+0sftStPJ5ysKlmPPWqmlRe3JyE3DQhPGwsBuTg2ZduckxRzYMPPWxf13NiJZSskaqHcIOUvkU0I
8c2sx+nXn39/5bc5lidxfh5Bp2vCNK0vc2yObqdZ6n72MzPl4aar7AKzJ0/rXbIM93UgWKQXxHjF
/HQWZR7c6lb0L/wY5Z8BqOUZ1E0dojhxNEyRvmLj0ebLTLuys58A8cRzPoIwxE3J7CQoao0pEYaA
xo+q2rrw+Ga1Ti9+4SRjbgPWeDgHxSdFjuNDDO6kDbsRHj2z3Z+/JvHbazInSwF18K6o5CC/Jk4V
yawHeLLTTyVPfmCD1pyAOyTIsaU+sE6kVZZsroirM8iILVsWfx+MyrAmBgxeuM+tTaiLN5T82/OA
uyxaKqN0TCDhR2Mmr/q+E6epx0fzz3+28iW2x1eLVLcMk9ISij0nD7/gGZSY/RdAIPNnWPF+yLH+
3W57scKpD1UNzy/3mWmAKZmaJz1YE+3eozaufsutYc9cBwsW4z5m7aK/SF3hEK60D7U5Jk5kIeaP
+r+r8FixdrSUh7BU5PUY5DsEleRVU/tHxUKswcPzz6jTFYYjxn7wp3pFqNHa9hbBsb5JECZJMdjE
zWjWxU6ePWnINmaPfHFAcvdYgrdcl56HdIkfdifTGEmAkHeF44uHZ5tHtVNG41umkQwMoBC6sTS2
69EfzE2uWwEbt7xb1VFXQh8c7Y3fqpsg16tbtW9SSPmJuR4wutp4mhYxhdss73S/Jxw2NRDE1HJV
aX7jegUrPTv6DpMuqMs3SdP0c5mwIJMk/G4VC6fNEv67Y0bhSPDIe4BbZu97LfzVslCC5rMsNodx
j2ZtsSvqBvgtYYotU6xyQHQ2RGX3h6zig4uihlp1GFHlTbA35uSUxv4Uu8gQS8ZA29e9P6x7NL9c
29CzexsZ853dte862oMpqwCh7BQYZDdFzdLuCmKHDZEM0PTgjSdbFPEuKHvFGTstnAgvZK5eJu6I
V/iNakr4sJaIP/ayHWQOoX7pNsxeMo2MP9YNSnrEoJLFVKas/P4X6tzpfZ1rxk7r6sltiNnKunKD
IvzsCwT9Lp+a+l9mqi8Mmo9HWUNPwiRebaNT94VB1cqezXtpej+NKgxYfnSZE5uSvYmB7GwUOWzJ
0nbdxTD07qL5CoaYkX/MEzjzjC2bQevuu9mhD6rfQ8qP8uc3TfwT+7X8dQTQYfgoguS9qX0hdyqy
SKq0LKL3ATNFXDCw6e3l/JbnJMfmfex3wsR4rCB14haEWzeJUjtqDzh5Ud4vJoSsohEfDjXZqIpR
b8AoEOkLm/Q2lzN7LU+B2Ezz9iSL+5CfP1HXWqpjm5cHzw1Dzr/8d34b70ySC7oN4EAxhPmbwIwq
+mmKhz5+78P2CmxYuVds4O4VCGPXY6ZcjW2V3DSooYGT6FxFjDDSFEtxG50BW1Jx9a5rJf82WC0I
2thUAUFG3b3ZP9i59Tb6Y/Hgk/P/N7CI/XU1wxevCjIxqmrZGgPJP3eMhhLWaY1lwbvkI3wzIanY
5+Zjk0QsFZAv3RiDGJxA8vI9nB3SQ8Bi71EbvjET+5Aphr5fNlOdrJ6legCvl+1Fj1tW3rLfUfCn
cHzQlWbT12dVKfYRgcOtYvmzYAnEGhTT7EPVT7KjevUWa6AfI0ixVzW2AK401TlKvWpLbDh+SLuK
sBmDadMOz3/+5b4g2JYH0dLYvFmyLsC62l/wMlPaopwwxNG7lYp6bceGzwzuQfuurVs1LOKjMSjG
Gq7U+yhhFNUOB2ms9WM6VGvYSwgQ98FZHeTqpKdBgb618mJiXH+jWtIex8JOarQnyL64QULWWIFe
DJ2yTjqXoAraJ5FfXqbM+9bKLWO0x6YKnuujB6/nWLVokf/5/8rz89vvDf6HRYuweEgNxfgyJlR9
qteWn2Xvia7LK5C0/QU2sI3Rdueb+5Bl5jUN4xU4mexsT/691gS/vHISbiwLfZNotn9eDrlNaBfl
HsQedJCV0K2ito1vGXm9fWHVr1gwDyeJcK/VpOtQqi4YKg8IVRAehd140fjbbjQEh0KerZ2t+Xja
J5J2M5Duu8TZa2jumacT3CzxcUDVILNVRy8s6K6y+lga7dojR6/GmnLElBwsf9PJKO3iEtaCm8mg
xxcmUyNxr53nR4HbYhri1H42Jz/YYk13epo5o2ZImJqkSKVA0Lki+5Cdmln1yE/tEgt7BMHB0vCH
6a30JI1JuSJFcQW/mF/E8NA0U7hjy+kTpzcgdadZgctwl7gAwYU7qY8sCYF41v17a7RHu6zw8mHy
QQzcIakYXxOW0c4EoHUd4XjipLMOv6FXWBWX2YU1u320jDw8ksTKnSbW9J0SeMNhtMZfQ9gKsg6Z
cvBmR1dPZO9BWyJ1QRzTwTRgOBW4dHglvpQN2n4DI/tGZ9UFRY6Ah4y4zxwK1fQ5Atd1poP1zHHo
KkTFouTJ0Co8LWcHXmERcwMzBDdGOdbBWJ+17hcJ+uaasBhykBHZo/XWbzWvip8A+h+8ihhxPr5Z
ieSfGMHLzeCj6l0BrXOiEe0IYuPyUZ8PMKQdHFqLk+8Vb2gUvVfwwHdKrl8QdtbutLYddiZqqv3/
MXZmO25j2bb9lYN8Z132DXDrPIikGiqk6MN2vBDhsM2+32y//g4yXMfprIPKCxiCFaIoiRI3915r
zjHh0t6qCZLKySjey7696CZUemFHdyM5W3fAUt1OKR5Ijqh+WBGXdvNKbd/6VCqLuZtpPZxLWb1O
hqI+zkp8mO06uxtZY8I8m8WRYYn69hiPRAjFOGnR6x3NhNI/eFLmFnXh+CkzkzOK9/kS9ZSqFtvp
7iLyz/5mRm/926rCMhVDM7gYWo6C3vAv4/BAMiW/Or3/bhIf42bxzCyuwJdlOz1jKDOgW9tu+EF2
e5Us93qXRgBPTCXyYoIZD2ayvBdTYhzyDOB8agAef6XqYe3AZDmnLF0rVKycuJzfkBCJGQQUHkNc
dMGbscvMciT9JTR3qoZNOhpn21OiGXx/Mc43cvea5eVRQ/T5ACKgIkCw7C8wSIx9Wik/NmoOrpED
2SXayZjoAYEvy74U3ZB7WMe4ivQxyxBeaywSY48nRj1gHsAbGiXVeQSqla15n2XX9o99qiruMjwV
dL7grk2pL5cglOKl/D7ZKI3MaRCHKKShlK0/4bBNrkM6zJfENO7EUrcfa5j/8xs1rtsocu8VWDHE
YOIvd//7qSr493/X5/zPNr8/478vyTsdyeqH+I9bHb5X17fie/fXjX7bM6/+8915b+Lttzt+KRIx
3/ff2/nhe9fn4l/0u3XL/98H/+v7tpenuf7+zz/evhVJ6SWdaJN38cfPh1ZdvkFp40/XlfUFfj66
foJ//uG+5cmPqiVy4N+f9f2tE//8g1aU/g8FjJmFiV/XDENnBQsqcHtI1f+hU5tm4WqyOkT7/8d/
lVUrYjB96j9kAGgUVqDmMi2RqQR1BJfykKb+gxW3rXPpIkgZv4Dyx78OwE/838c397/jANXfpz2k
wPDaKlQBaDCyRtHP+H3agyu3qhtGmSu+P8dXKnlfr46eQa6nQ1THw3OlY2ju9cT2msTgmkXs7E4R
SU1kRP84hPxqCjl/j4oK5ZwT4xkvr4kZe00M/m9V0sngl0N9fiXEgDlBmw+nydGP+AGfx9XOWKbY
GR1hm/s/fRE/P+ifOYfGev3+5ajYPhh6ZeoSli4z9zfX6/+f9Mp6OdeZE/cERalacRid1FWF/r4Q
03CMRVTesEaMPax/yGbwPbvU9eybdpwUkuH074Ku+9mZhtuNuKEq63kPgXNvq4N5aWn0y2Pb31kJ
jjpHxy+kTFRBW7JzLiQ6fhuYZx8BHT9UVq88WUXVMsvtgKamNRJSuxQHk76LqOLx3FI84PorfKls
RvKLSuDEPc7xTBChO1mddZhnmp9MvMKzBuo4lNC0dWsDvZ8wrzmWHp/xwJUSUzWaxY80ILRjSRgu
mbdt8jfH9C9Yvo9jSiEAjwrCavnfNOB6YsW2SejyNVpYOA19nOydQe/9SFjRE6p41yASJNjUbVoi
JYeyTl9FNX6zV4IXRHIVQA5V6TCTbwcaJEdRid4vTbThTYpfrzUeU5PwbCVqdxxolQQIRPEtjfso
FyiCcnPcDfVQnqNJ9iOdqSHWxIX6ljw+ZRUJaghtHqc8xkWQZwSwgaAm600tKlK3ueY1kKc8TjqS
UCo7B6MRenIPjM9rFHTzszoqT5rFsXSWOzs2i5eZvupgFaMnjDq+ZEp1Ow99QPcnc5N5EcdYNR6y
xF6OaQygTRWguvvmRtPyx6Qwx+DXzeAkTFjmNPm7de2/n7y0oWWLX7nJOUy95PffuDWzVpHqvLvS
vcuihWo/EkoOXSqRKNeHuzQEtzfohnmZWLgfsjb2zZDrqRpTN2xTMGbGtRe6fJOI0idj7eAIDzuW
/PKfz8XfF7iGDLvIUmxLw9okrzdrEe9Pp6Ihw8uqmXReZfiiQZoZF2Rthm/EY+L1M8LL//xyf4Hm
fLyeI7Ogp/GlODirf3+9mt//0rRxdfWQCsS3EiEIApIJNRfDV1pFv2L7K/1EW5zHhhNqJzPRMR2I
l46MPbLX5QfrQZud6EVocnGSR43hzPqaNv0uF4n0AhgSuUMb1ocqlImSWSlA1VJAmlEthGGEaPxN
hWAbq/48lnH0KCEaKsoo01yvJr9/IMvScLCi0SJiWXu1oAqeCTArVyA6KV7gm93IzGSf9sGAyKSW
bjRGonO7sJBKzeYhwUvuQRH3hcKTtJnREFzH3XaT6c53BTXKSUs4BWeA4pRxloh4+VLAiGj3at8y
sit8Oqtcxv1I0EgaNiOknRaScDEowSJpSiAnjb5He5dfKbPAy6e89MnB9ElTPJgxnNLl6S3myrnd
e4WgrkJvfBgoNlGjRzxsZCBnx9xVhCPT5aMZgEpVcyV0ymLNLJVamWKaoq5l2oQ4QjtUdvVMtF1k
5t05rMpxV+ui/JuagLHONf9y3JmNqgpVAVVfe8q/H3fZpEpsENN0mck+WhPFFckY722j/TwiMznH
Q6q6I6IZT43nb4D30u9aoeBQq8a3JiNktqWZfkuer3zKRgm3j2qFD+ksQRdetyUdDq7J/I3l4lVf
I55VM8XwbUPCsWeyrQiyuCP8MGPdlTMSlab+piuhtXPqBxaMRF60nePPw2K5ajPfpXUx3izZQiFS
J+EvKpXHUc30PZYi/Uhde3CXRi6PSC+afalP+jFBcyFJJIdM9DThMJcrwA7FWNh+GTKCmnKtJkvc
usdBO32yOwMf8t9xzajRrz/d3w6xplN1sUxnbSKtdp3fDzGSo0RuY6FdRBGS76nkytkB3HOWu0lu
duCnD/li2sftge1mAqQtudK6TYvmoNn/eo4SSu81s98//elPmxgWGhVMbjzx196GriDHlfoaEM91
v9vDuNT/9d+PLRdTklzaKDqaGtbf2x+lsS1Okorw/tcTtwc+XnJ7gzEFzb2j6y8ff9O2d/DrxSFS
8GWEVi+fkJNikPtfPtOvrX/uV/lWRPYcfLyH//kwf/lYH+9p2+bjRfu6uE0VT0HVedgWntV6pLcN
Qp2Qko8jvz2y3czb4d/+q3PKZs015hp/UAZl8cMuupG08JwoqnMEOAU584KJnrhxZ9KgEtXhXgw9
YBLmsS/4RX9Aas7Id3mepfHHUOnKqc/AN+jLD3kSpgdd/klk8Vs+iYWMjOlrvYIa0n5I3RHHPYnS
596R6+ewt65pp2LY7szosLTlJzVhuorP8lL2sp+0SnSgK4dXHRlODzx2n5aSr6mhtovDytwRJlHu
ooZpAhT7q6qOFfbL+5E8Jjei2J3kcDBguiJ2wNS3iFCiRqzvIptUAzVssXLKKDpLhtF+YB+JbVWu
nH5ndra4jbQAzUgCmlFuN6rmJyyZVzP51qTDdcDtdEk06cTXJvaZ2SIaU2/7aGUSpyxMZVHCEjTF
7AF0ORScBl7p2MlB1aoHYsW5IJnDntP3Vc9f7YLiiTEDYUwG2zXQHx0aPa7dVIcSv+YTJ3adsjPb
rSXCvbOsvqmyxvS7JCbTTVc+L1BpAdwFGakHUdTFZwnq4g5vkY+yihqt2fpd2ao3GCAa/px9zkJ5
F3dD5ir59C016kdVb3s4dOpDGrUXp6GKtTjFwxLpHOCuPiC9jg85aKEyfAqdOvRwm7gVgsuyH96x
PngtFYqDUMCETIjUCAZ6zUTthlWtHcTaFYrJ9ra71p0ks1yJAcq5wlegKh6DSgIs8Cg1NL1j0wy4
Yp+zXmo9TC/IE+zWMzKF42Dx7aXTe9LkD4VVShfVZpSsdO1YW9M+UiT5NFtN54GvSN3SJtE+FDdF
X9EHHgwcDATb6oubtJE4khzC5T1ubhpjPpjzEJ76JsWdkpUcabHMqztX3akdMrelT5ndFAzFmfWs
NNijFzUqd3i5ihzMpaR2vW8tFRoFTZ7QVhO9Zknqrhil2V3U6Yc1ZkE+vehG+s2s+j0K9cE39BQe
ftXe2IYVVHIGaWRs7H0z9n6qDl81Kwawa+SulDwIrvNoA5WbsskeB3kHqJPajU4bTsHYs6PUHkrK
GXwLkpO4uR1r3a3jnmCEbrhrG7MlM2p4XuQKD1oN26syTby59VUy1J4YWizMSaeMFyty9kMDcd8J
FZ9U8ydtqA/0miOvq2oYu7JeeSJBvT1PJTZZsnTddMm/LSj/acyL0Z+Eu9SImWpU5cy6hyshGxlA
GRn/LmLLVaIizybmKmBZJjG74IRRyGV2FIzKvC9TC9p0dMuAlQf0uV9m3GCs7EBFl6oWzCiRfbC1
AVIfw9UtSLSJGd3roFI4tVI/Dt8KUyJrlcnGnrD1Pat1EchzvbfBCV2HJyslqAqiiMyACBexDN0F
CQLWwn70jSm99p2uukVPXTA1uqeGevZeWRRqu9W4m9Ya01TWx4X5JSZPYJjKsk9T53k0oxTNYEWn
mUQooTZf+A01ZL7b9lHLUDwZBaFgzbhQ8GmML5LN8aN3mvl1nal7fRU1FD3gNgLOqYO2PlUxhQRa
HQWXg7vKLJE6kVnuqlKD/cmxv48d7mDeYQk60TqzHPpqUEir1iOdGObi6zZF3ERj9DMj9OT6gaXY
5NYLQU86aLIkvUwNGkaq4DIDJBT/CiGJPM/6GSsYUXCsipZUT+9zDNyDOnd3nZx6VAdPPSpwvgCt
PZhmnXk1cGtsYY4DngmXm0grtxfZKxx+YNGq25lm5ubiU9xlJySK9q61Vn/WlBH01YsrlviqkdTT
FJJpnNZm54/LpHixeS8W1fa1mUUj6MtzO9cEUzsWsas5PtucAhyg153VNNJ5uEWZrJ4LgMWOMB4T
OT9EjIdu3GbwYMJi2ak0I8sw3+xrpLAQJhzmYYlA97V3hhu1x51PnuyTAb7bCvmGF5qr9hADHg+J
AuiQqqmNVfHhpsbF+TvtB+2NE2w45IBfiABDRNIS8APF5hAzqyaOsnTxlirelEWHAiH2hFPBm9se
EGXK3daqX5pMftjV0HZLUIQIPhFwODgMJc383DYT8WPCr4vl0Idqv8cNsG8qYCGgnqE2xnm2H6GC
7vREIqanQ3MrTTNREXbpkyV1QnzODFrTHhUJe0VC1syuxoaGuV889ZImMbMhbZlqq7V3hINQn0YC
hYk7K50e02FZ/XcXeQi/92X2Xem7mF7JdDSWpXARBXyWS6XcKTHK60SHvoQZwdilU38h5rf1oEZh
mu3p+BrlJ7OtGaT5kYN5QhzXrnYaozmhKu6cFodikNSa/j4mzpEuivJZNaTBd2R9PA+RI11LWKHu
tsV2s93NltU/ZsbTOTQWms3r09bn44A03u2I1x6WRXoQE/V0IMzWIcoilEJC/rHtoyP6VaqG/lPD
9XSvg/YNcPtJJGbmpbus+yjt+6HIxVczzSBhUFcmeq/qbvJeCz3NaaUvQ9H6276sBV44qej2vSpN
FZ2vvDigVKjOKSDGHR3GN0uqYXWgQDepSX6WdAWrpkp6FGWX8SLJ8eTRMC1eJSr826Yc+nzXZxHl
kXiYWb2NOAQX0l1anZ/ux96GSzp3+btqoXDLodfcUjAWsNakYa9QankOa+ezsb4utkpCeKz4Mwqk
Dg1DFBM2K4xLlHHJqHUHYlYEzJNgvm+T1RBe3zfUo4f2PLFq9udwcI7DoCj3ch+umZNsJuufNL3W
v86dJLsaPqBbVBRKYHSCYAC5TV4s1X7ZtjQw06ZFrH7qI3vyExSD50LqouuqddVLT3EG6bUs0NA1
RvvNjhLSfUwtfXTaVjqoM5GwljCleyA0YInWz6Kj6ELC3H2dKkcnn9COb3urcgJzDrM9xEXBCt5+
2g6Qkjd3XK6aT7nRaT7nAWlpWdNeDQsAYyWr7Vu1ilbXvdYmLWi9qoyHGtMWMUs0Q8o+aR5ybTWc
rps4zHZplIRvkoHo1VYk/epoZnYmq0/yGyijL6ETP26bknr+MKZr2YBEI7+tjepc8Lu7tlohMVXr
9TeROz8PpE2fs1zK4UEJl+5ok4JwVEZBwkw1gFdaX3hEwguswyEPjH0YXWFuUVQ3nYw7QsxIBGK5
qN5H/RNJpOrbQDyx1wytvHrCBbhAFtXbBqV0xnGTf00TQV6K1OLiIP7vOvMe3XDWynenYn05Kl+h
bdaero/VZdZH7TJUCgk160sU7jTwg5NNJSUFWwDbNa3uMvYYFtHVWF/tcffxVtqe6qrAj2hTf78o
NfrIApWQZ3VafhMOx20rpnyGK3itazVJGtJXNpCd1H6bpYft/ZBtLxNalMjXLNfFjdMZmofQoHsj
2+fjhYp4GdyqcsLrXJOgLDeW45XCsF8tvqztRahDYMWyi+aWwZPMHeI3fEFo1ysN+49PbTjkI7Ho
VG5zltNnAY3djxnxvgBP+vjYXYs1mAMU38G6KM7FOjSti3sSgis25cAsgq9HdcLuLos0O1hyWfVn
PY+/oDPcb58lxGi4UyvzmKRSwtqgWYIhQanBj2n+nE76YduPQIcODc7M7o25BYPFNXdvmlL6eYhK
XFd8R6j7kCSk7XTfqRLx1PYCPSTl9GJ6gG6HLbIIxVDCKXG/4FrHRidPNKtMt4f/8oKAzzWmZXpL
7MzxDHlOzo1RqQ8k+byPUja9cfLI1APM8NaOme3LMSUNa30CipUb6pLGc65q4RFaCKzYWB1fle68
PVE10skX1DUCrue5r8lxtzft8nl7sCazjwIq0K3RsMV1qo3iY69ptjyMo9w/IbQ3TwiMdPhvoOno
namMhW/k9RT7Xo5RYOQy6DAKfNvbl03ccZS1NByv4XSr5Imx297mMEx4ja3sse80LUgqZIDb38u4
ZhEpIHbMFbOTEnMLQET1ZbH04/YWK22O4MTPyk2Kue4OFZz42KOZ2Qlzvdy+T1JTPQ8zY/W2SwBy
Kyg7/mxPAjyv1C4H2TGzz3Kie9suhymegYIkCgL7NrwX85piZbJIk8Ag3cFpJJykaxT0V4lG7tCI
53797FMdnyjzLC9VabA+U1CnYXFfvtQyU/t+Xu5oc/Q7Uw8zn8xlFe+hXjz2tvTl411BUia7shpv
ZQKHsf/QF9ge6DBKZpFVPg+LWZ+Ek7HGnfrsTeCiXr/5fhkNvwEPdIrzCvuaGlIjVquHj6PT9Tjs
o5rwH7xcV+xX8cdeW6V/BkkePlrKmAeTlo8fX2AunQHVDK921PR7TSv5yUyV+Wy3CctTPqQESs7d
fmJ9hPhs+9nNgEhe1fQgq/H7NHDpjpRsChxdbX2NazvWQ2uH0YIQ4z6vT+jlXyUFiVyhGc0FHg5T
kxL9tbny2uvMhChizQsj4cBVtYcyakDttzSB0IrFqqIrBxRFiBEdVBPM/OzbVCwPK7rlUjnwl8gF
A7mMD75dvppwJCAYYbrXRtNwhw4jjzOZs0f75dWySb3vFMLWC2ztz5XtnBKYczvkA1owDfaxLVkD
JpbAYKaxqo50yCRALn1lUYdHKddfKWPgDbONl54QJFdVh+HYm0LdxxbnaGfU6EKHtg8IXG/OYWPV
HzcRnLCdRT1p/dLKwLITK+P3xH8nwyiCfiCCa2pA8CVhEfz6+1+32zbebjSl+PncqddjVKnkvq+7
23awbbEMkDhZqbD7X39kGHfIDTD0Xa+nYLIxSFVBRl7hTq8td5A6ygV2N1/YV+VOppT7Q0a6s4Ve
I0lYAcWSWA6VLV6S+HNBh4sJcZF7rTnUQdfrddCsN1kvM9clbpr4n2wMlLAbg1EkHFwZ+4C9EHrC
IcLh9WYJeT5JjiKCqs3hYCG08IceMxidxxQrza2l9+bHBsOciSCrhMCzzc32v+wsU5w6apP6mOWj
a+DAC4T8vZIkPlCM7zvYbmanQfriIIGPRnXvjMKP+2L2k2b4nHRRdbYSFgAhOF8LTxzAjNvC0m6s
qO0O2+HhLOt8NcNbUmVtuDMlFgxpMwCr5MNRHa0D+JCFXDNyED0aCP1rJtirxEplX1rJM2Yq9t2J
JzmNJ7fLeAL5lRwrRZYXPMvKTaJU0n772/Zo2TFFN7Xai/s588qJIr3VNgD/LY+JQlQLEq/X7y3W
UseralZxVV7wiZdUIqzGPDAde+oy/qwRWx0XIXECKrrJNPGKVR+ETNtXyqILbLvvgnrWuqCKuPBW
JSL60OzDIMzizKN6ZXz8Pj72brSiCrbXLRLFcdMJ1Gysi5MSpseOluFxUXpCUxmqaLHIOYvlvkdu
RckhTcj9MhZLcvG9EhMu2vteL/uDHNNITft8OqiddWNKc1ugB8cfQReahgju7f3Sji+JnuytqrGP
VeTg2CfwRxhJEMtpGyBcBME4TBQhh8R0DXtCwLP29uq6YvxN1dlXYs0MpCl8H7sOlEBIACj0CNpr
GjE9ZQ0HziQspYk8dRpfhvUUktdTppOan/9r6ZxR4pfGco8mcvBJO16OZauR4O2YlzC/ga5l3UlV
E58XNWd+mNb2qWcnF3KOBjeHmbhvG4l1emrofmolqZdgajqEVnvEzYYsKwRtqQ7ZfDCUwfE1cuFI
rV/SU7QML8Lol7NIwaKWnV4/LHOTeckcmRcDod4+1SRUvj1uRJqQ1j6sQi1YWWZkaYudM0/MLaaQ
pTGXBteZJRxvWlXe2r2xLxsKxJBLsCg0yU6enyLwc3cZYjlfy/PKN+R8ecDhBci80uqg7anZZnGa
BMpMhyM1Gqg5o6Ic6wLwbqw7MBVqa28uIcOJZRDB3TdVfui07JyyRA62m2LS7pxOVljOqjf2OoDF
KcPdrxsMdaU7Vk7Lx5Heoyx5lh1buEzAsAxV/YtJIjNWeZoNFEQsuelw9XHKW8OrYWfEi4I6jDW1
CazOYAlup8eY+BHFb5j5c14PyHbjjAOkKu1h1IBqiVkNft1UJhqBpUVFKhXV1zAunF1ZzaUbm/bH
+x87zoBpyLVdj5vTq5O0D7YbSk59kFgvTjVMp44TFL5PepuUOTpENEbB9if8VD//NzgpOgyLDHiJ
EzCfJlT3kcJpmKw3yG0lXwbSTUhDfKBac1coicyZGNVe3ocp5eAuzrHer79ziyRNRkPJmYfAkDRX
YKw+jfAmzwbQvSytnB0pOEyOLC6jTe70HzfbXRkNS45CgUdkyudmNVYo2/kk202hSYYXluVa7MLd
vxn264icqAJLFYJZcsTKpbpWg/zktAyEcchb2G5s2fr5P1g8P//HzjT8ivTyM8J7AwGxLdj+p0/h
n+9uD8i15RWpWR+jxqyC7UZzEq4rDfRUnYDQGG53sN0UDeNYyIzt4+72NzuT6KzHmASlpmuDUBu4
GKDn3cW2BVxKM5/7yFxogWoztmqemqkMJcSzw1IqmsmFyDJh9WYluTqQ8F6ApJqKqPDoulEatRnb
VXmkDE0LFOH2WL3ow0KhRpfvQ1FqzCVq5GJKHu/EzHgRrT1YSeCmz9u1Ucqx2m5MZutwBxJotOsh
6YsMr3CO+nNafxXbJ8lazqGQ5bosHUGOYRNOsjcZ5vvZGCKvmZXx2K/j1DZs9ZydXkXNkEZIeEd5
rQdjpOV+FI9TYOg6ZKOiCukGjCUafkcO0rSITlnXuSyRGLQLi1MN4zGo++2+06fQBfocmXRaejJV
NVdHjFc0Th30bennWsi1OFb5sfeqlgPRiso9WW5PeaRWwbyeK9twsP3vL3+LTH6IjmjouPK76EXl
+MAOxgsMkxT0Qxu7q0X0hl4hwdOKXQEmsO0dzIDpYBWyoLvLYkyFc5KVWbOXp9S+xQS+71nmvtGD
wU3q6AaFaQgBRRiOp7GRbhp60kiiE4L3ICnvCi06mtaS3WioeIKw6fbJFDevTqFeElqsKPva6WwP
2PQBvxnOhEB2ca4lGoNKk4j8I8fB08jL4GrkyJj5lO4wJ9F8Ozb17JpCKj3gGyoFQsds/E6FVoQq
IaYWqxo3igFwKjPjO4wABa4XCANejNnJr9N1uWIZVxQv4z2Eedmf7Eb2hnwc7y3DYBmlyOExNmGk
L1J5V7QlVWJTuwttyEyqQ+sGA8XOovjyWXF0sSuI19ql6aS6RjZgpkIntlOwze5NNc9urDoCJxDb
qjcUkfOUD+m3Vg7ry3aPWjxTwIpBJSel1O0cQ/80rQhRyVJee3LkfQLeUF+oRfJp0ht/+7tVD3QR
1FgB15C1L20BGKxKjQdnrL60c6R6TqZRU2rg0qszAhh1MZ5q2Wg/6fT5T3Wi5F4PyPFTpSyGN0VQ
cLdH7Ux2GyPHhV075b4rIhDKuRJLJ7ni2mwNc/vJMsOA6bzztQGyyOxp8TOMfAdZFjGlnH1SjNOD
uGZm2t1uNxqmZcQTk3NKmwylRF0pb0JqEQ8UxlPUhz0LAyYenZHPdz3tdtYeL42Q7Bdcr8kROPyF
RkrvS1Ws3kXr/2bivPw4mapjq5ecOobIgi7T5/uY3A5XNcg3nJe58tB+CQ41SJwpT+fdkMrI3Eiv
CYh6rNy8n9uTTLzXsSvz75jE5V1f1vWLM2T0NpKOYpu+SJ6qITojqXbYM28QML+z5OsQPTrZcIxq
TX6Z7CToptXXj+n6yVKn/FSinHZRcFFPxq3ZSQZvwuIyopgTGrluQfY3CWIR8sk3szzc5WnGpdAR
JLA0RX+elCr8rmVo5LsOKZGPE/80Emvw0tLgAECb3+pLiuhr0q6mUz7QmVKfklgTT2bC0IC5OiHp
8tROfXdb8ilMay6OghwcfNic6YSaEOeAPWym1TXzHL41LnUleum8v2hqe9nuKRaiPUlu6NxYgHQ0
mCIagem3R2kCWwcY9NAuVfF1XK044ZBG1yGfvjRTPd/QFqX2DUDrRIIPud3rzTIsN0ZKHf2Dvseq
z1WhsxPamIs7tE9uj7Rip7Tt6CWhOd9rxlKfBrxSu1CDO1AhFilnGtpqyNwzXH3/KsXKXQzb0KqV
+KvdMZUI2x19bWILoI15U9cZQUic8RNgoDuD+K/XaC0lUKqsb2gQ9a5VOOa+zgyZ1sc8v9s5VLol
Xr44RGv4OGQLL7K13oNqRximPotHUcCZ65sleSeR0rNry/wupc2U7aVhjA5Mz+ygqklc0ShwIYCM
9iA5imDsZee+n1HhG9Mnhfyy58aQExqIXAjUWFafjbD5eXd7lA4nTVKDqWKFXv/RnBicp1n/rGuw
BMmSRbKy3m3a6fPQAjnBa/OjM+TlOoC+jQYnv50RA5xtgFYMG1SADbPIbqlaFq7ZRvRKk5m6CeVd
2Xx3Ctr3SDziJz2kEUCXZD5Gsm09LApMqDatmp2uLeNTecDRp/+QxfC1opn8qSznwUO8U9zmEbOk
xCmlXYGU+lDMWUqzod2jTUyf9WT6gh8+3XF+2G8q1pnGVpvvo1nRmgmJ7FiqI8UfzC9dRq4HQZs+
ghlKpEYWEgAadcFsmeYToeORnzIjOEjWonqRRaigNg3jbZIrX/IkWk760okLuWieQhrhS83IXqT6
82Ca42PBOV9qurhNpKh0pdlWiJRNdL4Nu/JbOSu8vutFgO/DONeDeKya/ElpNOGn2vKakxACEEZl
XdOJ5KGTyN3BHicdo6UePvGcz1kLGUg0nBgtrWK3sZaQ2BTqW7MDdTLSdfvTUk32TodJ1GnmZ40O
f1GepkZWbrWmwycfy3uCq3oKpjFs1KgGcwz+0DBH/NADrlaur5UviczwY5W6jEbE9y1dYRaMgzq5
ehYKvypV67GdIWF1VWkGRBHT0zMqKyBEIzpRPVoOWm5c0kyOv8QEyhD5LH2NFeLBhnRi7RrNkjcz
Ir930zd9GunBjlp9ASRfuWU7KNcu7V8miYhHuyqMm7TvXluYK495VNdBuNY3Tbs13uwvE0kShw6k
4dOoYChwRKGQLkZcFaNpzsy3hHW1WG8p6cRSXJFVaJoqARVqdFJUs3S7FHp/t1CYs6tGnAZYOLsU
B/gpEnZ+oC3CRUyOcB9MgrpCgnV5S8rT+zUrQ5cuKSJtn35xDTkcOA3mWtX9+Q0KFQZQpGKr7CbP
drLuDS7XHjWydDDGOD/BXeSoyNpjkyXaSc7y+gyeSz8pSudpgzE9xMskXRUxHLZ7hjmENFjT7tKV
AgkIBpsdzS0PVoj2LVuqb62h6PuCb9+PumRiGWG9jUhil13GVMy1yri5CkEjo2mW525CeKEA7f3i
DM9lDFzLHO0ZQWUnXTRZL87zvAac1fK5K5Z/3bTVwZJ66FvibkxDhIWSxtQiWaazVM03eaykz4k0
W2cJ+dwHPm+j63FWzoi/larbodn6Phk5SWexvhxpU6WPeXFq284O2tm0gkiWHjtwLsey66iQmupy
rcrsUhosxTpYUe4SiniPt2rZq3Gj7rbFdFf04hzm6mkcO+cxV0gTGpLkri+QPUym010ZoqzKvpKX
Xezq9ROif5IuTcgEqxn9dHwuwMNcKF7Y105YQIubwXhp4/hQEIS8m0L8gjSNa29puur/sXcmy40r
a5J+lX4B3A5MAWBLggRHiaJmbWDKzHMwz0MAePr6oHPbqqxrUdb7XlzazTzKTIlDDP67f75LSv5s
bzfeib/uNRPqPeFS9WZMRH5DVe4oqak/18njdxI3pW+lSu7mbuaEVjBA4KfJrxYk1w2pLe+kqbkP
7Lr8jcL72OeJ8aSyyN0TO0z9uktFMLg2KXXYG5tedifC0t2bFGjpURFvqSXTH8aurDZG0kxPlBf/
EnUh1yu8esJiX5wtjvbbMNYTP6o6YOft+pOHrxE4czbtPP4dridKbToA1Dd2VWJtK5KGZuNsWgAk
AIn6HfzVeIdelGMP0pPbMq7z+1DzhbEMr1qY7oquStjqQhSlpYpg+EoFWTFLL3ZnPlsOUxaZQAMw
tIQODUzYh8ijdCZn9sEIv/suFEOgoS3+RqNhqqY7xUXRNXEyZHJvICD5ZMmqg+2OaluaLNiLtPOz
VVTzBvyEc9SoFTx0LjGwECYgK6ymFpqgiNtZseXXTpW/k9RDYkGvL3t4ioi53i/BZgEcq3iunfSx
dTrhW9DUHhPD7IOaKNt5rhKARXokA71inmoMzLIkOJOqiRjeFvl5cnSamXv2sCT6sCNH8Q2HuL41
H2BWdwW4t/unpvWnsdVIbfpSQUPuQ+hzNT/2T3ww6pcef0P0VKeZvuNbz3cIWPq9aFJx5wPcTpus
ZzJqATCarfbyYxUvyrjdaQl94HIZddaVOAziWowB+we2qAGGhdn0LT2b7PJVOx8jDPgBJ45wo3tG
TpApb7dAgNpz607tmbvygybxZIW9ep3a/Npkg3nkbEIhr2Ug89GHceaYxe7WfcZ9k96mwW7Ogq6V
PDYyKNN5zw5nUUqesCtnuaBVKs8Dq6DVVk/Coy4K7QYQTt9MIx/lHDXsvc2YUZbDWx/tkzwpHnrY
Yg8a7QZHKh1vP79VZDp22sLYGjV48Nqg4D0Rzssoeh17qfc+Jq18Spr3cQompJN7msDXg1FnBONU
rWUv2c6lPvPs6Ic+rvjA0JA8mm1JeJejTmEHBuOKLxBtapNW9pctIWWl9UoyLwr5SzT61qyi6Dmb
yVBS8lCAsv9Kh9HbN7YsD33UT+89vqS0nLxtQWPW8ae6PLN5wzL+OFBy3ZEstOHXGYVJ20BYPvNs
IEqRPzrjhNlE869+WK+75hfByAinRhgeFAVDpyTJLvPIOadqXQegaNV+99iKIU+XWOwc4wxWZCH4
wTORzqSQCZ4QpcRPwYDJmd45s2CkDNv7YJm+sdbacYegdrmk8lpWsj3YCBirdhBdfx6SifJlu9Qh
PkBMaK3eefl5yJB2Z6PdqGSt14I1s2/SKA0SEyh2JMm1Kw2IXDzk1y5kO7ZKHDA6ibsDcGNxykJY
FbBc6i+Uqltvhh+arR24i48crVgK0oHrqzu4+UP5Zcwsd+lA47ol3WrfMc7BkJJr2LbGPCCOSGUZ
Y5+XHqbMD8B6bLQNuxSNbjXwBKlZ3NWT4kXzsuosUGvTCOt2z4XGAypxSoaOPpq6rc+GlnFRiQQe
cmWZxx7TXtnr+nXuuGZWudNwNoHji8nW5j3JvW1S+RP9gf01Hb1LJKeYK2WFyYzquE8NU4sDW+S9
r5viJBC+vY4PWjaaJytLOF27zKgQMb272/VbL4++OtPx3gaYwZS11zoe0Sp8W0B37d+45NNzOubl
IwaT3egY6hIHuqiixyhuslc7TvxRF+raGOs0kCbGxzaynGPjlh96G+uP+FjOBO6aoznI8tUhkVtO
TcpApol2yTzViBUQKaf51FNV5BrhC1hW9WIsGdeQ7A9zrP6q2VH3xA0YDG/ohf4UasgLRVUR9kkb
wOsMXkWnTLxZAyMI0TswupzkkFVzu2HxyA9977UcMHiQHYQdELVnkkHFxc7a9MAZSCdDPSGfVTbj
YSXsl7inPKW0im8PQBLmLwwpbfRcm0u+HYes+izriAGOY/9lMmaXpVdzELU5xdte0JRueirsSr8i
U4lrwajlih2vP6lWu/QreAxZ6tMZMdY2fZycqyh879GED0zwkPu4vqM535KWGFNjFi9hbwxPpkbw
tiiZ0nMOLUQrvgcqUza5xsx40AXmNqamR7oekIyawnwTLuzXZNaQ/zPbeDMkdoFpdvJnVehI9W73
J1nyV6fGpjOunFdn6uhhR9rYo+u1uhFeOn10nwunvtImuEO0sk9ThUg2t/MhsVnpNogenN5o/Nob
qDqP0ygi7gTduwTg8fjzW3HcubuyGusD+HU0Q3bNPBHhjm012/Yrf2nEZnkBrvfbQtLaVoP2XjQL
sKehUbcEGP1Np/py7xEBZHIzYCJimpxCwApyaiveuPE9EFUCp5IM2YF5DCltjJcHpu8mykckL6nR
PDpYIHrXIFlLXOveo2eQaNRenaHfL51t7YmmpXsTbt1VDskZg3N9lzYfplKrfEOzgC16OUORGXGy
RFSlzCj2ArKNhq/l1aux5Hz4luLWkEzZWZbHGuvqrzJJmkMUwWZTeoWXYQYlnw2YEduEHo015/uf
kIAEjsgpK2H8sk7V30WhyfPPgwZ8f5uQC0Ry8XIfOzYyQtU8Y/bXn5yhotQmyfNNHeVUd7TcQzFA
JJzaJ9d6mlNmB23/lK4PTbFpNAsHktNIv2eq6usQTpXIPvXSGrbzrI87Oa/UME4rSN3A25nnpXhu
YPSbBaV/zKL1Xe424N2n2niEyJtvSfv1h1FDNpyVpoJupretRUklwFO6p1LF7l5PmudBOu4ZSds9
e1GcQs1ZGnitFbV2WVddEq1cnmmfs9Z1N9ITNxgL1b5gDeEi3/XGVus7iGbYTKw5XvxaTfXJzjFr
SLcrIAvEJ69eXTDldxdCo5zHHzPoPDyqhA9mKF5N0N/XMMN6lTWGdtT06D4vmvMwVYN8mXs+7wlB
sX/u1WM8L1sm0mjUeOD69otGkuVzktxBbfqO9z+/xCBykdWCRxyJYCOqMj4Zk2491ubcYC9d4APa
9YfZ9eZNqT9K6cNt6SKiDBVuoAEJ9spdcp/pTkWcClrrKfca38VdAhs/fE8tKo0yRcOckQw3PmhM
8g0x+uGAX1S2oRPAGXXg7NVrgnw5qbGBIzuuA2wqLs7TzwNA53JoYMBFMVVc2HkO+G1PMjPEQ6GS
3m9V+VYYCjB26ZqfslkOxWLKJ1rwXExSxwom4B8rivAVD+l0V05z4XTgHVQisNtCDnhlHOg9JKud
3DXbk91ytnYtz7pTvY5TG00vM+NTgRzVpuHGCVO8kGY9BOU8MeM3AHI1EVeeBLZ2quiWiuLxqCOo
nByaJUzL8O74plPopbF1+PklZq/Rd4jm3mBwXaa6xLM2tqA3XT4rpiauuJmrHUqp3I5zLq5UjIlr
rgxW9JQtUTej7nkaPgvNSO6G03XPFUdkMH+fpRTiNZE8FZFW/vv//fyeNrrtZilANPYa9klCV89m
7l2RUcZPGoOyfT2PGJuAwJVT68lNVLFk6HiQCKMOjBCjmcKj7BkUz/ScNJ1CRs8IAEgMy4Mq2kcb
YCAEa/qvlm60Xy0Xs+Zcyf6DH4nBWJJW30PvvrZR9JTwUQeYsqAviv42LMRPGLNwbe9DuYAsmNxf
a0rWSB0c2nGUH3OB50mUmHdQ48Dvd3injVienDifHkxB2CxOujU5UOVHQrbU3kEFPWX73LTUJc3H
0nf7Ifzu7RRvfC0/xtSGe9XLP8pB+dUHQMSVgQGryYV2R0Kut2Ips0+Mi+8Rw8lzufBXKG7jR9lj
T6g8LXpi/cRunxHjy7EboVEyKsibKX7+eQAPS/xm8ZyToSCdL463+Kp2ksvPA+3wXdDE5vePgkuD
HVG7KPLrYfjLYIk8NtENpJ9+yLRpOKTor8zTR3cXSsbMpqbRW6QJ7NVwxJykSXGz60WAE6vZNGHB
UHfsR+ZZmcYFz0LY7p0+EKmG/mRpdiCZfdEvL5ptRvfgpok9rkBMJg/uLzJo3lOPwLXtcrcIGAd0
O5Y0cwsizDzr5tle5eHGAtT8k2H9/8SF/4G4gKqoExH83/8HafDfkAsPKyDhf22/GU0m5fd/xS78
+4/+m7vg2P8Ctkd3gSttx+DwQyj539wF1/qXSVzaEkK3IJxY5n9yF0z5L9t1SdjargApaEj+VPdv
7oL5L74UQCMbsS10ep3/X7gLpm6sNKX/kny0yDsapuk5tgShK0zn/0o+OtBeijbv0kMibCuQU/1q
uzOtCum4K2vOgykBn6coVaey0MnF9JHum7Uw7+WPV6JYhpONWSVTpbzXWuPtls4o9wnK40XNHFXV
Ytk3FDuXz+uNTX4fRWX6XGlkW/JE4bQf6vrdJMOlZ+CPxfIVDiV3bk81DwaRtDOOenjJaTcTYtKd
p8ZbvO1sh8Wzk5EHjGS0Jddr3l1Dm/e9oRtnm+qKs+QMt9cbSTNl3Nj7mlaiTUWY8HfvadcYo/Qm
KyQCSinzw0K3NHedWX2ItvVDNMNP8msbremxV+DXCrAgVO/Yvic+k854BHN3YlA+vE7rFDrW5vo6
oGC8doXL1LTubb92a7mRgprdMsr9ws6DvFiKczdVD/PyRF+2dRzd5hsgR+mnWRbozZTvgbG4l1Qu
cQBnaq8Ucnyv0yyRvHPin3bOCrNYivHiFZdxdT50IRBEnqw30bd+XkvzSLXcSwVJBgPv2PpSWn9p
yt0RlrCOogNbmC0oWlk+qU0z+pwt4gNR6vsACGrnGM+KG34S0XRRCn0dunCJIwuQdoP3Js7pE4Tr
8hYN00eoCnDMU066oaAVldBIdfCCTEXjvlNduaEl9jBNIzSpabz/SNjALbi4FEQ9PH4EQ14IF9mb
OmtwPWvltm9FcZg5NwNmTNC+rDZ9CwfXB/FX3jS3jTdWo3OusP7wOWoOWVpYB2eW4jHxkH3DysQF
xvxpx5o4uXH36BrIJQ63+6NXj1j3bGMKaqOf9jYvzr734sAS87inC6c95jSYUsrJikw7OOfetBkO
PUC6jcag/qwrqqc78avWxIxKSym60E7RGJpo5qV3gdtdH9Hd+20eJhQrChmdTGNINi5zGi4ciQZA
DC52j+d4y83ZvJl1CSxjLLB5m/lXa4rswhiTCfWCcpuNySEuB/rQVgmcoabwOvNUhPiKHO++5I5x
dak5vVKFU/iwpXBIWelzltT7hHfWyQ3BBKl0hksfpjeSnlvmbvJpMmc2sbjkl12TgMWitphvIyfI
wv0g4ryApWOe0AoK/AQahEhtFLz8xbCFZOv4Me4dv6/mt3I2NH/kKd86VKEEabi+pmrYpGG6BIg7
FZF+IqJs4zu9TofNi5pK5qlt/AsHRX5sm6Xa2LIn65jm+LFakE+NFixO2x5mDNcwpZqmdm6OKMpt
wXlsK2awx6VZtQeakhe/t9w+6Nc3ax1C72PYYmFxrcmCjJl7TlT2LmKrpVHbeJZRdkpC07wakfsG
z6w65yr2kdIJ+oCn/SgqirFaehTZcSkioGCHbvKElUuH+ZsvT8sEMBpfOW/uJD2vnbjrrS3exWXF
nGEIZUCCrMbpFjukDccFY1nu+mGe8UGD8swFqZa+Atb9YHI5uwK+DNK2/LIs8LgV444Te3w3vWpe
vuutZOCIk8K0bFv3iBtlpwmzP1EnPPs2huuSNB/+UDrNgeJsO0UlkVi8Dzq5kmAp18m2XXzqYcgk
xAr3jatVn6ium1k4+6HhBh8V8AikN013bAfFNgcyfsGDLDeNyz3YghhEhactt5ZWDI+90xocncSj
0dCVBxb0CYaitm2rBbsNAeCHxiMG6EKhUGO8ayr7GNXpW6So7HZBgO5Kv6IP9jh3oc0RJ0uOI8qQ
3xWOt8vbJAEuR813YmjpIa21X1QjqmfYII80Uu4pTGf2ICSWy7ytduxD1UW25hNphXcxs/Lrfwkn
Nrj72PgPBAEMrBrppnSBNUYTcXJYDsY2wrLjJ6MVnsi7ba3G+Y6S0HszwYA/WK1+ajNT+VMd4ihK
EXZUin1MclbfzxCK8PUxl3KACC+xW32ltrIeHVN7nSHUFa0cXisHi0toQbF2XB/hdNyLfvg7Tbxh
rwkDCFZXxRe7bNg8BDC6AlvEuXGzjzzRn6Nk0s5uGGOvyrOXdv5dj+HjEBvua6ppH4UznGtUeH/B
L4NTS3Uco/FkGzZPbYE2smHxbh8MZtoR/QuQn8lHifJrlnzlWBTxfmgb7xhBjUGVpISlSvrk4PGO
5+jutU+QGAAg/IkqWijIVNsHTEa3BMvXdoDc9ZzO2C7UnNwnkTWAiPhfmWrXIjZ93Iwhxg2K7ayO
XGLSlB9hTNuewndyqjPImaO7cMhdVsEwrIe9bFPqPmKcHYtdveByxkHXFVMg9cp7dCltF2Ba9k6L
DcEebXHxGgprKq13A3eRimREsUCNEMp3Y4t+trmMHpTmWdeskl+GLigxgciD1IFAnOq3JYEt2DJA
vlu8hyKl9rLSx1Mf6uso27ADduqaSITm+VSg/01667sYMv1tBu0wlt7bnKs7B6NvpojltpkhWVhZ
98oon2xGL4busjQakwr3O7Zmdao09VF3J003mYM0dYVdqM6uhqWf/9lInDmFeE9qdU4dfWc1rTi0
HXviMPQGZ4Be9zO8JBz3u+Lm5TnXPuPbaIT9xDVc5zIFr9/IkNPShp06thqCtV2JobzHH9PqcUXP
dbrsPJdtnQHHKiLO7SE3u+rcGmZ6rIqIWsdsPgmypAc+7psyVL9lfs/DJTw3E+WvPcSPTdtk+j3D
fOz0o8eYpApGhTAEOLI9OebjD3qmJxLT1dHZ0hNmklzV66zHgVERZ6UcCDS67DZ2V3dPnReePRag
C67cYYuElwUdwZnLiFohG3gpaV3Avcvzv5qFYImlMb4cFEIR7+w66qZ7JIbnfjXqtIRP8l6Sr9Ib
wQh59RxUhOLTr9wU5dHtZ3xbdrUrPebucY9NP3FJCS/E5Pqurfl+sqgMZkGGfnTzMOB1JoweFV8K
PX1v4EKvVeRuf8QJ1Cw6GOqWTvF5EnteaXPnRp//zCuaauh2Zg/MSi1EXmEMIqm4w+MoBw6PqbqE
c6MfQhVGm661Ld9yG3LDoxFfpF39NbQM9qpJ38u4xyRuWeWxWymW3A/fVRW3Z6t5hglePdPAsx4j
MoF5YdHv+ID0vWhwPqtsKD8gPg8UH03agjSZ/aZCyTxaRuc3Vu1cXc6Ffh3VLXlewNGO91nady22
1KMVWt/IO0NQLAc6mLut0NPuiRn/hsm9c4YYvccorF/w3vdWXlLiOf9t2mZ86cPI2ZQRZUQWk3TS
ID3DmLLAQ67X4G7CGSAOBRUAmftbwVFrsnCGROlw48xKjQTP4lY607KxrCjHkZxR5qXFGL/MSN/n
jkQFQpDQskUckL6XreFkNqMw0VNrj9BtrrWTZHwOADVfrW5IAogZRCbb5AAhNAnsVD3GnN02Zbsc
y5os39Lzme/5jqShvTAXN0K3/XCamr/BZ9TePNYWMKlIPXmMhY9ZfdIHJqgis0Lf02dxsimHWU/Y
tCXpPgeZxW/bmnIMOU73wqrfYiwd2WDXBK0L9s56uWfkikUSz9eKROgUTdMNkPd2MBP9CFrdPGoT
xZIS+cjUOIS3ivkbxc5iH+ew6Uu23BCq8CWj6RaXGLOnuHcIS7rjwG4nl4BbF0RvzUQsiDVn37n4
5NJ1R+my8b1oU+v4cxji+yWWPbm7sa+fu2RgqBEOxiNFutuQudnFyZTaEEZKAvTlZ2cKoy1G/HTf
xPlTxuz9yn8/5RLAvMwqqA2ZgS3QXtqdroCTwqxqtj+HMuWo6YK/uOIpMRqwJRBQhSogAwEeb7Uy
vzRD2hyxyZS+A73kYjP1xx4laVCa6x0l7vOOJLF5GCYKVyUkgbSJ+Kem3H5uTZeigGpmesZuubPn
cEczcqXupjfrD63D7Wn9j9BFYr6tGnWsnoMy1HaTZxd3wtd8dlmOKXHqj8QlYAiMxM8aDtt7UEnr
5LvJOVV6R83k4DsknKk1NDw3KarDVPCuRKNOAkz0B6d3r6WHCYS/mYIsOq/cmZR6NXyNBicsHKb2
Rtpih1j69z+pKo89FZDMb8sQfCDNmkRsjWsnzWLYPJbstlFnIiktbRLAjQNvnWcjZJYC8XU8GnRh
bplSGQ8V4dBlQ5wiPJgaeAt2zMbH0fWRwpmAbeNSjrwuA7x0uy5/S5FOH7uF/s9+AbjeNxl9jtGa
G1XqIFvy9IYRPWB6Ll/0uvzAq35KKjLSEQdGNCrW+nCe4rM1Tbiy5BhUvXCDHNM4lyt2uokLi8hp
iC6G5GXpYHwkuLL3tsNocPCQUp1n2AcDU+iFVTQbCjZwCaFWwoN2NGQ+PJ7vXtowiuwdhLcuVIDz
eVu2BthpZY6nIsuu9Vy/g4BBh5blsHFLMznX5fzZFeOyHa2ZaHoVyj1+Qho3l5AXNMk+KJNkcOTJ
xM+GpduPLpkQQytPtsIg1+BOJGCVRidrys6lYTVHvbH/6C7YkimEnFFFkgIhgjmHKQoV+2oH9nms
SLyR/l0v3Ik7Z5BXimf4hjzjow5nE5DySHfiLo7G37MNQiInGW03lnvpuXxu487ihytI6gwy8S5C
8VFLCjFQ0aJFZGAc4dcZ1lhGoK5fxYUJ+8rtoD24h66ry4Ole7GfOBT4ZrXBwU6XQP2S6qpZ5kk6
nFasJBR73RpID3b278SctqFoqp2hIiNgxNgeGDzqXRTEGdt9z7oN/b/5lvb8G3trz73zsHSTd61H
fB5VSRcrdLljPWXdoZ1S0x8cc7rrxiR5DWd1nuuOa3nPIlx3OXU4S3idQvKJYcoX5COZCLd/d51R
HmvD7m9tdSsT2nvKuIeAYnSBhZTjNzXPC6JVMJg+g0uPKghycb3ks2jbfb4Xbab7+No98KfLX266
gJ5omHajr29Bb7qX3ND0FxlJk1dkyYPEqZFBuZuye5T3OGyPpm0AOs4xyY99FAfSzXzPLTqqZpiv
GNbFUA6NrWWI4dgp0bV1p3M33bx0jMrZ/KquoOGCKgeaaPG+Zl2hNjPT/gcBCVLzULiLOHyLUX8H
UWf7KKVJQTc57VRlZ2+95QJeKEiyOnvgRtAHgwemqc4jsaMXtN72s9tuJfzULdZdrFKtIS6hRzFT
S88M8MeJWN9hmdvbTA7nXBDiW9Kwe5Eg1jqz3zqwgK/cO4K0L91bP4l7nWurnvOWTRy6BNjU4xCF
FWciAn1ejH3cS7PmvQo3tR6OW7bL1Z5qA8npFOtLa4wHphonPDLqqC3uk87Y+Va5X2M3cGFV1a0G
Qa13vbcDGEgLBNvBUTfNbTtYZ2spNZyhs9oWhpz2GVZ037E0KDgqOc5kC7gOX2lx/ch7rXtr3AXB
oPzVa1rybOXJR5iOxTkK46+fHSvFahZ2pbPT9abcV4v2OiLELLpsn+OM9cVszWtmLKQGBvx9LHLG
kWWFI/uTGfX5W0yxqj87vjI9fraW8NUmKgJKYo1HgrJqi0s3Cire5D2Eh7g5yQpcgafrL5R9b7iI
iIOn8aZmr35Avvd2ZPoFt2YrOXqp6gMzdppjMgcOdu1dBNvnoMLeprGC41zDQPeQ6dHfcnHmW57L
gzC17j5xBDTme2EP9WfK2Nbt6TjCkRXt3SlHm7Iq8DTp36nViqsdA5csYny8SLzHlAHoxpsMRIwV
JSh3FiVUx2aaNx29vNiNgyJW2hGYS3ZevSh0H3o9gKDGuZZVpR0ad3iuPMX332biOBYYWAwKV8cY
l0JKBArHfZwwibKNoM7xN0cz7nBvsqxfA2PGxjrWtqIuEoi6paNqbljJH61iWisgQ474neO7leZd
RfWH7HgwTc28bTu4WrHwPmONZ8tFn8FojxQQsbvdOhxaYqFa2xy4zXCyUbfmC68HzgRzHZSb5ckC
Cn9hvmzf4xgObyfe47E3vyLtA8bdcE5M++TpMjzS3xCdUzc/8cOoR9nhPdCNNrBSVxzyhHWeXVzz
1/boc1mIJy2lMbROnPFB6eMxzRVqrulmzwwiA2/BB/iTTx5D3rPVKtaaqrvbCfxIRnsUv5Sxs1tS
o6R8rGSxEOVblz1NDKWRUuRvA7ztadSc8tHCwM0E7SWhXwgP9zFCQ78Qk9oaugoPdjcVwINmrjY/
3bASB85YEOctXDdEbySbXpQO/0iaDydcJMyqVUbqKqJmKtE4W5fDHO3LLASSNoLKMeib2ds1rbw/
isW4DFh38REEWlJZmHJmzO2RVuybtmUimFDzhQl/u1Ro5U4R3yptvlcmt/FcWg/DNIxvs8dJmf35
QVnu79GuPCrkdO8ZtMo2mtAmXOumJNgvXde8VXJO91A8jtoAF0tzMb/Hdr9hUFleVZS9dzRJnlgu
KaBEZ3hCH9lWU5WtMKTiOHHWQ9Znll3NUH/pmscwCwhLnyk/NYt4kzRF4Crj00A136SD3EHTTt6l
Ux8Axb419u9xXNSqcLi4u8TfMsPppK/yh7u2OsWEV8BPUFlXN3SjKA62hEae0qkCM9w7Aaev6ZjP
1gNHnegYiSw+eDFElngEjBPmIBPzykBxbWjYHTXD2w4DVBiAZmjBtM4RoGgP2opNdkrOR+wVqcEs
gv7gX2NN4kHhT9qMs36bCpMaaK38diGmxQvkJPKmJ3acmeMwS7KRu+Wpn5z5kLfUM2AsPWJn2ja4
IoM0ch5+kpyEU6ZBmBuQ8T1fc8d6tjEz3G76+iD+TAnSYJHNB8MhbN4n9rNAQtn3YfilNZO2syqW
yUGH+s5RjCk9iqvGF2llSlHpEB/mwhXbtiGf0Y3ikROIuf/JOTqdBbseTN226zSMpAPw9p7ty+mG
eOOhXm2SlJKFRQ4wATlVT1gq7NSbkY2S3WRWJPeiSJ0mSHIuTxvaLd30ThvfuFb4bWNrgVlYDyLy
7L1I5UM3SJBoS/NkhRgxudjlpE0jvPTr95mNcuHnJW5u5n2+pTTxoEEqY/Z8Tam92U5YR/LRnQ4c
qVlcKzBqemLTbi7w3P3uWbRPsqPCMJ0XtaYejji5u9PPQ8RxPascfJwN4qBSWUchzW6s+3AP5umd
+P2fuqoS1qLoUnSyP5VrutW087+dalh2Q0StHkIzRYgt5vIYugFZCCdQU/N7ohOiY3BUadkFZ/zn
En78RHqNFddR4Zi0adg6OetDlM1ApuC6+GZZ1qR33Q4/5TT4cJJYFdcHJF+iy8xf/J9QK4mBLAiH
8fIT0iThC7IiVr/6GA5VZGTPDuegLce9bjPP61zCqo4WiBzMzYpLw8iNUNd5pcuMqM4a3k9KyjaJ
08pBEtuPK6xHVXvC93OZ3ckMOOqaU8SbF/gjl6zNRO5/l5Bq3mul9ytq8j8VuYW+dl6WNP8rFNpe
VGsUc2GQwS4pea8c5zWTjN0BL2As3n4ysKSPADWN85cdI1LWns8pkHT0pN26iezHXKsNBYc6wk2h
nWZBbjuMQN40My9EU74KcwELJnB+JNIaTu50w1HOFljZ12HNf0orLfYWHeWVGuItvtUlQJ/gzRNF
b6M1Gq90Nuk0xzoHm0Xg6DTOANe3CvdLPb96uWn6PzOSpcP0a5brv/Vw0ZNZPEA8zT7dqvdTjdOH
7XTaqdYx5mmTsReaY55EOb8ZapI7kfQavGMb540bEYtQrNlDZH3M0sAmSa0qBZi+maFyo1jNYlsz
PuEuAwnTir2eN0GNq8Geih1l1wBc0ekT3DM0FDVESSHGctW8//O+XGPUMzrjRrMkYZ7x2s7OS+H9
sfs3so93bY7DzTI037RXKJQLD25kKR9dmKWAwrK/JzH7lgfNE2Qsq7BHv4dhuUdkYW2FNFD8RniF
uc7Ko6Qf5aTxh2ODinCr4zWWoJjXzXhrJhWHIt6UkDPQEPfYg30JlefoSXPn0Y/kJ5pFK4h1R3Ek
1Zc3J83yvl2j/hLJyIe3PFMVrW/k89Tdlmj6YhzNUuDUXHDU+KGV9Xv3240fCp0KGS28iG5tPCZ3
Di/9tRUdznmwBkR5iV3f6xXabEx+zJaAaz7m3T34Qocf2RTeawZVPNTc159wthPrO2Wm2cFeE9VT
WCs8xXCupoeoacwj043hn1DvLEsLkW5gIjRw4l1QyBogeSWKNkNmEq5Jt3Evquc62OgzlMS5eqJJ
R4dkIMlK20bh+VxYxabI9qD1wPUQEkB9j+7Zf7B3ZtttI1mXfiLUQgABBNB3TXCmKFKDNfgGy7Jl
zPOMp/8/0NWVzsxaVd33fcMlS6LMAYyIc87e3zYquhG56DwSf++lhgmULXyKngLaTxxfMG67bDuB
OYCbRTr2y618y6VWpM2W5BJvmm6hnTIAzPclRlynBlHHyJRnD+sTpAWekRmqco0UNKAgEhCI9uYE
OwZb+F4sa8/NkazH8thVJClYsaHtydn2iB3d2rELs3Fg3y4rlF1caz+yUIMBQsQdPmnkMVtF64v+
gKfZMUWl6xLsod44EAfoYqsL/oTi2JVOxAnbEvugDvRdtHj7U396ZzJBiRE72KmmgM+Gr8ekDHTB
Bt8QjNBskMjpqmw7T/pdjzZ05DxJD68jetAsfvnws4pj9agklJBxfM3Asm1NZ3opl7v9SuaueHca
7YETAqjF1L8sBv8/vP03aIGM4nyDkPNa6eEJyy7Pz8eBU8uyOkL+eqosiyXWh8FDlLJY9+hyWOsq
ahXin1ygAQUT6uXR4pMZyfCb+Wjn2QXVQkUaD4e+ogvudZ0/4QbHUnaXsp2TnZ3wQUcT/M0Zyk0Q
MUdr85qiedmlAzLFb18N6bc+8o2VajAuY0F+Y4AJzDfPXsYHM089mxe2LJtqO3HwLTnO0J51fMzr
WNeqmhC2HjqCemS/GjZ1Wz26RSy3FKXz0dI7hgBCRHTO1NkdxUhwc/9qqOxbF2CEjaZh9mAK8hQM
Q1Ihmx/uwpmwNq7J8mzmDNVQ2a01jqcwaIRDslGfH+oBNieY8l0nhhfLYs9gOQcx6yf0492kJjJK
wogpK4mA04k9K42DdQqllZMOzrJQIy8sFcbPSloHELO0pGdzd9u3aWB1B635hmTsGefiJVyuFGdh
dwQ2HAz52KDD2alG+V7ZkpltswZ4qp8uXQNXxY+3o24znCztnTSrlwlPLJc3GVfteDLpCJ0kvOTJ
rOWjWWcVE4nF32CPd7yTLUKA4TnA0cjJ9oFqzVkDVq83GFQ1T0b5T9xkdBMaEgl0FLpqTl8dPklV
V05LkPIZQ9S+fU30zjjMDRk95JfwzgXYWKX+2RBsD2CYoGNWOn8X9TTzBt9/qikBicxp6gsd0Roy
Fmuysyc4Klu5aTniWx13ROayCi6NOVMVwTZ5rlCKeXkYPkA18Gkr0sYA4pc6dLZLwcooggb26eDD
DgGO3ypnRfM2uxaZrvMB1nY1Wu+dlTTpHvGrwu4+SYBm2haspH7QnWabBwQ2a5nzHqVOctAFhxg1
XXosHKc6cugmoLjpouHSBogAOJikdffNj/MPnbd4ZTvT5FkCqh76DXOFWPRrbhtfkfaCK7ROegnW
U48/coGEBdYdagEog4fRwolAwd6gbbR5dinJ2f1jYQwHKh7BLrmKXb3fysg0NuyPOcb6UWMzUD2p
ZeaLO8hpL7ofutD2DVLyA6z4dUokZO4K6xrHvHitSuqdyBRa9yp+Vgxs983U7ZOe5MrB+oQlozFp
Cw4WtaRX27h43OJnXfjpm5vTXoGVazRh8hWtPdYFL+YEuR9kLrezaX26ZWNv4qZBDD4h/s9gkUOn
WNnIor0+Kg8m+YEbnkCw1W0aZNJKVjSXjTUDUFTprspXEjH9ypf2CxeBJ2caQmFTGtRHCAOCGDsK
k3nfzS7RkAZ7o33USbhcawsOAfxng26dD5WX68E3MAQEMfT6d9sF0IXdk9k2LjFQDbu0dVhw/Y5W
o17bW+hQfMCzg4vNlQmR8Hk5h4BO01NN3OQBCdbkoWRo7ru4vwaqwaYNINoVP2jfW1cgQBml1Lmd
Rbvug1LbDRHtuq6h6Z6mF0GBbaGhXjdBsGOBivdOUUJBloguukOZ6j/8eqA3YY44aFwXTZJeENdr
5TufxhCrFacUML7pfEb7vvJd1YOrnnBM1BxAFNkZeCS9UaLaAvX5ahp4c4rax7fjoE+FsdfuDVN9
9ud5M0b0/2qoUMTaSOEVZBpM9rwesaLIcuvHUN1qclYIue8GNArRGMtlfoXyB/XHRm/QuQuaXAUc
cDvJHxBXOFuVpDUDZSQMmbNPpMZ2RLLi4gx2rbnzmMpQxncMHdtpYN44MO7KEUoTGAdupzgW0S5W
aXCy9eJNjfY6w1S4YhVUFUnnnKnBjzLGpWfBoqFBY8WZnX24Qz2t4OSEeLQB8VYTJv/cJzahqSov
Co0fDv3gSj9p1ojnOUye07ISGPcsz6w06rs+QUqqcUhmm1NIZpCDYVSxMTcQer6GfPRIlccmraeV
V0bzRshpnZJifJApOqC6ERsLb1iYDbkXzdkDaK0Yk1H/oWrraW7r3qPNvy7L+OBfbMfMaJoyNqLv
6EHhORCpsHXkWB+LxkD2ryf7tstdlDIkgvgD00MLAqI0m+2Y8NoFYnjU6sD1Qq4O4ABHBqOpR5L6
Lpaa2PkiP1ijDkXZMBKc6Ma0ChrxndGv6dmlMtH7EyI4G+NVh/myHh+pcFCMR8DHfCPaktPztYrw
/RZ+1dL0Gt/s4hy4Tc38Rn6kA1m5zqD0bRfxOc+K/h3xT7bM6KDspO6JQTCG2jrbONxlmzrjY52P
HSe9ERnS8lcGW5dAkEtabaicWmxUtIIOoKvKBzvLr8AW3CPzG3st/elnAV13b+b2mRDQfEUJ0XBw
xO5shGy8SSG3RkDyxkCCid/KfYc8L0v7uyB3BKL1HrsWV2tZlcNa1woGzcwt1gFwHuyq8MuHbBNo
wXttPORtPn8ps93MFYUJFm+5YYgtiu/Sa/Ap0p0EuTPhQsLU496hGzMBrdXjJpuNFUEfb3k6Aalr
OoQu41OQxRT3lhF6Y0NYgZ4tV0OjmMKnuHqR49dDi9NLj587W7w6jI8y2dJfAanliAIUVPwlRYe4
RaJBmc71gYjMbB7M0AlPjKnOhBoAGk1twpwMcXJs/zV0IfnAbN3G4PtPtoRhRBLdfunitw0I8awL
TC/m/D+D358FE6NsIk5hlGGC/aG/VmV68fEbbQVIBWwDtY+4r9K2FRkJWT1ATCmn9/getOB3M+Xj
OpX5l7KtmPL27tdIuuAOYeplYTohg0PEzbJJ4jWlRd63fCZQg+Ffpng7BibJ3hW0NXpdBvuyyyiM
83z04lt2zMHDCLw0oM+pW1iz8uWTOHKGZu2DIBYtHKFK7/r2VNpfHKXag76c3KEZIPxbbn79U1E4
2WAP1lYE8Y/EkYQmR7oasoWJZy49hduN+NdX/7ffy6CTrVoKz9lN5Tp0aNwC+gW3FOvYLkfqzMnu
xNapnSedkjAp/Am1UQuxCcZTvECdbl+F//rq9s9/973br/xxj3/3K1KOFAuR1a0bKRJWGtztcVOH
lxBjxiYQ8+jpRYsyb/LxxTS0Z0J4LHiBv8hB/gi6oL5EcTSgyMckTTzNiSBJuiMEnW0lcmTP5rdk
j8y0XeKN/Q0aovLoGGDFgomxa9fSLRz6+I4rb8cSa2yhlqFXccPxMmjVqg0zuc6tSQdYTgxbQ5uD
+Fb2JvxcAT+flkxPdCxeN8Osqv2vX0Ui3LNMf7Jmjl6hs8x1zWRt7ArDu3SHlSG+BTGok4k4kzX5
QRb8UFZJk2xxakKa7+JY+Ma7w9Jx8O11PppfS8O/TgH+HEUJvwyxtW74MEoyKnwcN6JlCGor+kLT
MPHyXKA4mPQMTcSPPYoiwyYFYTlRYtR+6bKfeuNmT4N4b8X0SXM1XM861njQRTTVpx3movJYJEm8
6rAxLdw4ANfOLik7ufUHKvthLH7MU3zm7MI2qDcv6KHpS88sBROuVo4L+BwQXoZCJZtIdI+Z7zm9
9oiKyMSgY30ZantHlR7xG3oNaTT63tCgWMVTNG5Ht8/2Ru085xoskHYYprXoIqLUzf5iztm70w1P
Y8bBQbciTjyZm6LpkTRbguDkhJ25i2bchDj5rWMPQuAoC+c51UTHmZeKbszAB9IuWmBUk7Md6/o+
7TrtWLmq8/wO3q/f/qgsPrhtxR8sGlM7FmNMI+shoAOLW7Q+FePFYFZNYADu/Q2u7mgdZdg+Ifrm
m3DMHuapewpdp2G8bvTrugcCrYHPPdoZUHNnyqBmWZgtY8YtSUQ7dXDBbbAK8ujopWfZBOdSZ0Fx
jYMTuulpcgvYjNmwl0uN1xdlwvyg9cmOQSvhFrwWIsiMk1TzK4UiSQGugFY5hPiyaniRCZrvUexv
z1/UF9NWtFBG/Z5p+dGYJ5vKO3tVSXK1oBjGA7q38IWIguTk6KWOLIHGMk3pxy7mvGPQfrr9Ide6
M22ekzbQcg5tIJ/0DPqwtvfoNqZVOtOLJZIpQM3n+MdWM3bZ6A77KoQq20/WzgT6zNAKbFZWnBKw
ydjg4zw+FgCZHL2npw+lLlC2p1n+UVUaFw7nYTSuVP+Ju+WQ916H1IJSNahTB9IOSo5vaTKu4ujs
WOK1xV3sma7/rSnFnRnbuzZV73Oevo11j6YRmJUa/HfTD32m2DF5kma40mc9PHZhRlXDyEyaEskz
mRhN57+JqtO3ygQqUUXTe1KWExN/+lG4phPSFX3eWD3Unwqr+tQztavDJH7sEDKs9Mr24iHdDYmM
HvOQyVY3py/KgUqupZzXKR82iokUo2knvmRJvNc1P9xqRCuc49Z2yWCN9J0LSRcQx10xutq+i+ol
EMOlJYRl0m7Ci+gE5cy3G/osn7/l6IumSj2OtHICJo4loo5tM4UP6VJFDaqAmzGjW3CYPDB3xIGe
Ds9OSp8j7WJyhJapQ1G6HzHuA9RcwE+Fk04Yubj84H/Yaxeg7AoyL87vpjuFgApWpBpIT+dE6vmc
M0iIb+7DwGZuVcavcUmmrbvA9nBTVMdZtexi2QSiLR8M1j9hZ16Msd7rQDUepxECH7Ea80Ss0BBb
Acs/u2zYD++3OEOzG4fj7cYtZzr+Bn2DMqrP+Pj7nWAS4UCP3abVIU/n+Oi3hs4YoXzohXVol4HG
7aYrEahYugZl3PFfxgTfPb6DEsBc1G3MfvyR4bgi+RepcwWnlCNTkSw7SNKupRE8k4iXrXBOkApJ
w/poEx1+lMvNXPS0CDGMseZDXBVG9DKX/C5ZvOxqttGdjHwpekhhiJKc5ir3QQFAYbWsaUSj/3Qd
p/WGSL5IIBgRl8behaRxiEGYOOib3suSCV6J0Cz3x9d6mWAXTpKs9SH5gVwqPPROScZlg/pdwWIn
4Vd7Qa+YzX50RWTceqMmB6oL8tmGBjurb4/MAXQiUkon79a046C9aj8n+vVUEvJkN5FNSioj7XwW
9adTbnIvBdLoyUGwq5hvQ8egWNcRY1k45S+JrMilMdMdioycc1l3znj0tZsXj4BBP0bQKIEE+6Xh
r3fVMH5mZnR2r4M1Q/HCT7meYdEzwSEMaHDiZs3U7oWMO+J8rAFGAR38CcvAHDJEdY0yejM6990c
rPrH1LyqEMxcrl+DVkK4bwZrLXPzp68Qo8YFgfdx7cTYWQ1qwxzBlokXZS0gdtPz9j+TWaKjbmcv
XMhOQTHn50khEQX65T6pRQLuQqX4KoZDWzbXVrce7Soi8q4OkkPjOFsnq77Qo2JwlS5ugWxewGHf
rPgqxyh8zmtBGz0is4yhPp8MVjZVxd+MtA4WJ19217YmFMyGFoIVICpJiuKpQCNX+nqDvrjRKWer
xwHZqHTN/rvTEnLgMO99LsPyGHOyXVn5oz117Z1PThoAzfwYR8JHK4Cwa6oARUldYIrifQTPWR4C
hx6sMX26JCHksC2KZJA/DZLGnRrJN8W7vY0GXii3M61LB2XmwFLY7SQKiyc8X9S5eJo+rWAvZg0q
BCfctQrm7hSEFo6ZTlxrC6n2WDNWhClGnk2xm8iQOvfQSK+d3cF/NUJawLTbzo6tP7TIpZEvN/k5
qBKmqzHN1L7WHdb0Trw3xgxwIDHUUS1jittNRk14TF6HsC3PQHcAF9QRSLmS7uqvf9LI3zWtnAD0
x0RIzMPVacO3EFc2VRoTnq40HmPHt9am26OnqqJyk2rVYhNxNdK/SX3ULMV6NyYba2whx/h2e2hV
80aqQ3IXWMtrXtK5kYmQd1WifbE6w93QB8g3bfhTKHvZIqcXxkE9NeqMHlKilrYYB3eQmHh7UDk2
ZYLINZ2PTWj5EI2CLej6YxROydV5GuwECZGV5wC6OgQS7ph6dS42zYAcE/MGR2JD0ksqMc0ULMZ7
LcudjeNDTv7N53j95Qz8U6Lxn5PROZQKaeFnNLANGgrz4F+S0bvQT6OyjYBZQJXznLkxzn2rHyOj
dR94ubbQvKNjIs28XdG32dhyatjFmfzPOaYUjlKI2QlRS1G0xC/9ggEoFrpylETaHvlKBroaat5q
KM1/WqFg+hleUQOcCMpmb49RfJw4wqMYSO1nUksavB9EFpoJOvxCGDqNBH3e0E8K90bpv6e5OZwb
t4oPRmdebsnnf9w4Wd7s06B7DkTFXEtyTupRwOnA72bma025KXXxCPfI/y8vo1wSrf/iu3RMsbya
yiF68q+huUOIIWI22oDQe/Wj7APx3tVx7yVmDAI20Ww6HH30Nr+VU4PmR6Xmmja++Yja0UIOkhaE
YafmI/PX5kJi1RbNAgYWmWF/odn9xAcXM06nnvWp0Q6JC56Rltx1TGJ7zWvfbMhW+56KeqExR+GD
gQ0RyUX4NSUYb9ePc/YiohFsVwESnyVaecg//XsluoMzTtUJSei1NfDpyaY6tMydOZ814sWRzM//
8+Vm/iWZc3mBXNPhCGjY2GSVWvyrv6X25mbnFyG6gH1ngGPJM/gRfrMr4WfT4jcmjpJWDB66ak+9
jpQ1JG+RawDydRfBeZ7u/dzV70ImFGpK6/3NwBZbbbW3AsuF2hUH3g+rzIKLs6nGefqSjdH9qGfj
2gcAtdb87F2LYzIRBnlCw/Ofnxv/798vAp4cYZ2OjVxYyOXnvz+5CRdr3s/I3u00PSAvpX26HQoz
+hqWhBTIoKj4KPFGML2SW7NqxlWpRdqHUwn2roJDcJ2Wexlb6SZ3GLYyP+1XWKb0L7VrDWtVZ7S6
uaxWzVwgXmFiewlMlf72VWKF98owSTrroJdqRtJ+71kibX0iH6v1QfntEP+MR1y54n4uiHOD1qDe
/TI7ZJJpXD7qL3obv0dGH33hdNMRd02knFSd8ZgiBAfs0CPEHCYbibr2StfHfsIqkay6OJKbmppj
CcsRXsXcZA+j4mCba4Et7WSE19ox5lUVCOeJTe+ItJwwzyoN70rXDu8pZlkQfLyUdTz6p6bKX/vG
7j97hl2+bL8W3TShcUcKaliPbY+OAWJ7BRy1lU8lvfxdmY0ESVBQrzWBkTSrkPNBhbDfqrG4iHq2
PllaMeQP/sm2Rwy1ke+v2s4JnmNfpptOWPY9NjscF1q2x3QZsU/Qgwy37Nv1dtawqAzbZi6bd2xv
DvbDA59d/LuD294ZMS4X2bMdDXX5liubXExECmix5DEOrYUZWwPKb5Fi9rGhUFa1N5IaUthCvP/n
q9D8+0pkKSUsBZtV15X46yeMAU+kQf1J9xBb672OdNmktXlW/WvaG9dIkT4ng9re0Ew0TqlIClp+
SbBHQk/F75AzQY7BfIx04yODNbGRzO52SmdOrk8Wk95pgsaNvcNocAp0i6qeaKKVapvMyyZ6kE3t
bMzCpX/vh+8I2xBt0B2Fwj2f9ZbfTJ3B2mfMKv/L0/5LqjILC2oKXG+2KRU8afGXhQXMqzZ3hgr3
syouUTIZFwO0tWdDOiKBuDtluZHt8yB/LgwXmXyvd89UNBdtIIBlqpvu2kg8lkCqmP5YwZkgDEKw
WvrQ1YxnuexRfwdZj3JwEUKSViRw/61MYu76II6/8CEq1y4zsaRu7m0YJkZhwQRsYGOQNUjgSEWy
spFZ28raNcy/wOTE/+0l4An/bf2BSCCBc+P3oPsolsj039Yf1esljuAq3PdG2V+mNHDOXQ3cKjPe
bNW2D3Ngh8cqiL4riXZDRuXrEPnrWgUjwZg6DbnMLd/T5NL24imdElTMmWE+ZyqQqypP6ftG48mq
6v7Vjd59ZArXfug/qlHX92RF43PTpP5ixmqNIoVPWhPjV5mKC5g05PuMscMifckZvF3mqH7Vgjby
Ij+JSa2ouycIHr6fl88dHaF1lY3lvuuKa1rqw6VmhHw3BtNX2CU9MtNs25QT6nDLfmmm2Lq0hpQX
1su3VEb62jYEl2kbtY/oh8w7WAP3RtVZlIYZ9pABTCauIo9oWWsTDXN5aRjVrMlUON+0JazZB3JB
kAjqoGatqZofS0s8Oh10/K6qH02zde7IFkAzTDFYujOKY/SSO2atJ60o8Zy0ebQjqwI3xezsupm8
Q2gfx3nQI5Y858ESXbLT7Fb3wjaQm0FDkIpNMSglCnRVOneG1ZA7ghZvMyIt29L/+EEEj77BTZ2s
sICRNdGl/pW8zgsdh3QX92m9KR2UxE0eEBZI+b7RBSyU0SFYaxRaso2MJL/qUbdHcop8L6Iu92ea
3ZYIgD4teSZouhuIczTNrdDxN6ISxk4SzFenLxyuOP+ldPQ02KFx82EJuFL1PCHlmvt3XZnNbg4R
oeCM5OzXYXAsc0gKJLla/Fr4s0qNK7rNs0CydRkymqMSh6mDMGdVUXZd67QD4acsczNONFyiSSSM
1nO0gAq1xRTpz/jMi4c0JPN3sLln6Nuc1WfnBaXYylTUfShMbdJ2JwY8pa99+c8rizCWQPY/n+1s
ZSgJLlQKabvyL0fkkPjKaOqVtmOaOnqLifCSKt/3UHQbq2mWP3qK6Me8jP31JJp0UyqZH4dQfO1z
FUBPoHGnxXAlyFIer41mhIfOZVvLQvfZIpR5X4Ms2PZqEHvTtF/bXPeAf2dnq7CaSztpSPeqvlmZ
ZHTeu0uEOLxlCrzrGCbhdRn3PXAgxVshDAXHFdWvz3De0Ym5cvoW3F3bc7+Adsqo8pRdyEzOdoH4
obcGcqmxSp8tmTE2L+CNZm7xjbE5nWqnOHdhWKLu53qMLKHujRTgrkm65DYciGydBNbtbGpfobKp
65BEMLKnm09vm8Fw0rrmu5qaQ7Rg+AXhVsYH7Yt+rwG/R0YNQm2Y7hUnXHaSYdgDD0F/YsfrgQV5
M/T8L4FBEpae+fPetAH15DGSG0owRnPTAe6Ftb754C11Mm3aeqlfQqOiY7NK7cF9wUZ7TqYKOoV8
yGc0Vxy8zWO4ZCJkrar22OdDnAmkCkls2Ku5ys1LknM0R5h0hw7TE1rJYQOjV52ijBmwJp3sPNC3
yNgXUduihEBcjd7Feo5x3tD5csDSwQvz4qSY966TVPcAbb0ZbMVGBpjxUEmCmsy+uwnCAJeMZ1H7
xslQeBVvV+z/x/z8F8wPPETzt8/23yg//zv99vEt+xPe59dd/kn3AeHj4D/TbXcph0lIYn/9P3Qf
5x9SCdQGIINtwe1vdB/rH5yzLOUC95E2AdLqD7qP/g8EV6aL+MJeTieu+H+h+yzIoj+vQxYz9+Vh
6BSYurk8ht+3d2ZbhmxMqe3brHW3Bjhlz2SD0aKh2EM7FBl2tKYKqJgb6FljumSWc0X+urq+j/8r
+Cyuv9a93zsG//ZhELelML+aumP8tWPAglBP/Qy6Hct8uZpSwyHTt/tQjf7DRWaNMAf5eVNqG2AE
uMZ0JAbhwi7+7a37dw/jb4cdy0ZKZJo0LlykDhZv/e+vBmt13Lj9khSJ+g8RAof4SWjGQfM9s1dg
s4u3xPavmPre0qle1rfWKzkK0bjItV1j9hhOIqCa/+VhSbmcsv60XSxnb1uAc6KwMZW+vI2/ncJw
5lmVUEynUbTh+tDpj0kMzAzNnbtMMX7AbD1iJQy1Yz3T31ATEdRjbEjEBg0BaH1vE2VF+YyEPDj2
ZeHeiTGt75TaJUswFkSmGSVsdh0WpxyxVP+8wfBZr0NrICQb2/UmH1CN3Ead6AXgxWrTq19l5Wn0
aT5Ds0EuwX6LNVf/1EDLHOWDFTwyH+uwGQ07RNzUjzPaYCx7P13f4Qhv0qrElbtp2mavqvTsCzoP
gLtDr6+T9qxnzY+edD1rHiDz611+1uP5yUHRs9Wm7z4YXrOJi+1I7R4c/X7xIKm0WCdTT6bXQcA2
Qs/htSCPtpVW3av4h0uvDNR4eMIB5e7cimQcs0onrKHDsx/08dbpsJ80OJk1pgyGkd+lurS3wgVY
Y6m9YzvDXRFxpKtpn9gEyyL/d1BjqDWKMAZwSygiDyvJfk6Vnh20En+sGbqf7fKGIEs+D9FrZtkT
0LcuW88BuzDu1IW8hLm0QfLqmO06gnWBYsPfcQT+zDP02bRFERxWP1U+Xws3uFZ48WKsEyi6qof4
KU+rD6xAeDf6vEaD5q5rYGGXBOcJFTep7z2ZjIHFpMrEVaJqlCKZ3DUaYhK7m1FNSXoHtXGd/Xqv
8iSAgG09CRDlOyAmh55IpV3Q08EsyU6wsuELGn2mlNOS+zIG6bEcqw9b6GR5XcWsvgZq1ralZRqc
7/xXd4SmWYqx8PDWPbRje49K6hMVkVy1mQlrAk2115hAp/SBNLFcvYvyCTQFIglidC+x/hH0pAEn
tIzBN+shnT/SYfWdmQyfOIw8q1wgCo1LmmnGeTYuARgoB1E1ctxzx+lpS6y2eeVYMJMUHHJVTOGO
US5028z+PgWCxmjMQB6/+M/UZnqdiInUF5i2KwHrc910mJNEGrRbMwrUOpaldc79Glzv4NOfx/xZ
4kXbYx/gqGpaJL9jTdAsbqSmLPb75Us9Hn6/ydrQWldxVKJ45AdUmh/03NCrLKJ+2u4XO2isLXkT
JEst3+qD2khXt3/fbhBJfcG1mv72K7fvk1Tzz3v8cd/b9/745+2rmjzaXaxZ+9vYKaczM3vDKF+x
ZeK9WkZRRLZys3wl8a9s5JS+0jBkWNAuRgsGTkVz+uMXxUBfigYsRNflx7cbejYhJfvyby4ZN1le
UgiVS7Td7Y6/vvnr9vZbHOtobA6m/HWn+l9/6fZTjEcOR9LbXX97JJNOMoePEhTBLN6ESuB4X+74
x2NzAs1J0BwuD+H23en24G9/Xt2+e/uyuj1clhBIXGSeoCDUV1bsfnakTyMh5/LUAvExJJOJApEP
T8DYzqsDND0hQQR97F8bn6biAFN4Ika+JjfiGI79cyRhxkIG8af4xbYNDoI2PNq8f1DV/EKL/2fL
fLJMCYBxLU6HeGfbDaKqbG/OSCb5XOgHspWIiQ0WTGld7309eCR1ythYDINXvYofYxMFmm1e/ER3
91PVPkC1Agucd1/xpW9UhzLCbmqUO26KlCxAA01Zch/mk3+X51+F7pzHEnNAG6PnZf2mlHPLz7Yn
FC+Hgo4JH52DAUk1suLUC3Xx5OYAN2Ap35MnGR5nIjroVM3PhlnsfK353qhpM0fS2NT5QE2Cc4nl
ueLMTK+G1sW4LkNJIqNZuhQHsbXW1UQ9MJXBeprTtTLEAX5XzHJA7nsTUqgSvAk7CSNQHU0O4MzM
YPmdL5olPmn+We9Vd7HDrsBqYs7b9keiwC3bkV2uazuPAfyN3aZrx8tMccjQGNp47WDHbbpuW62K
UW+35Fco+msQtZAZfplswXaWGwTlaLAF2OCaMbSuii7sYEwQA6VlbaPuRz1kn3KePwhw/2KhuX3U
esoAQ3P3JK7BEB2i8pKneoZHHRWcDl3kJH9y3nNXPnLgYtGRQflFwJj035qR6ApVd2jrFQHdts0+
qtfGKUw6FmP9ODZ8wmorgT0NcKOfBTtpRnFloyOreoMoJgRR6dWBAYxiSBX4AsKfAB6OGWJPq65A
HpTDdgqcTVldqjF8i1wD6r2KFxsUVhfVbdQQma92hx4gMk7CsYgOAohKdaU9ic6sd73MdqaI7FUu
7A8jqz4xXRhIQisyz2ZJfI+bErdSnoQ9nlN8vp4s5vsZLNpqtkDvwGRAC1QDaIXDi1S+WxmVuW0U
rLzY2k+WQRwCDA8Onggr5JoL+4JnatrqAedNiSJwbxRbYRinquvHTTCFS1Mo0a4Fp5lDP36iE3Dw
LAVkYoEfCtrha1ToMx3yFBkoYoaIMkkw8LaIQ0gQHanSupuJyEtU/oW8QuygRf1sWyQ5Pjp0cvA4
o0Qi+0+rjW813HATz89GKx0UfE74ZkalZ+sOKkfkMhu3vMQzsr6qL04mretsXEr5CpG3RgJ5VAdX
PUTMbc2PvW0+Tln/Nvim4ylnHE8h5gStDxYgL2w7cUjgy3szihMtQvxnB+hIBdBFG2EB77nJxB9F
fGCcxsIE0qgyF/diucPX9XWsGtoVbvld5gnoMlVRqdONhpLBLpZET4NrBMAFewgPuxzEuFlexriR
7FAIJkiA24igw7x20LP2aGTO1VHVtbHxiCACIEU1eSej8qxL9VInLE1IcahZj5XTg18ZpuuIlBxP
ufPg182GBNfnwmHuD1sXPViQjp6juY/KZxDth2RmhkG3GZXFJlxPjO0LY1/STo713sLTG69ik8Tx
PiQ7klzDNpeIqSDj2HZ2RBYJZw4Q4kgUT0uEA0Dcu3wZfs19d6rnR2MOjY0DC4PUxvJraeLQ7KR4
ienWYf0xn9V8cpZKPfLDs66nz1Nsfzqj/m0aPSiRXzTgxIms7y2OtGFcYMbK6pVP7o90nR/5kL0W
pQlqG3baaeqKfm1nKiS9yE3vIVhJndnKmN2nFe63KAflcvvJ7Xu/fixo8e8CG1tlUT5XbDJ7Wuhv
t99iYkLbrRtbogyD5l7jEPM/7J3Jdttalm3/JfuIARzgoGhkhwBLkZIoS5atDoZky6irgxpfnxOM
wjed8fI1XvfFGMFLWRQLEDjF3mvNtRc6p00n3I4PY2i7NCvK+6X0kHhPZLigPboXtdx2gjQCXA2I
HW2vWIKFckuiaq5GhDuB03ggIhpqxlam/NDVfzmHoWrmsxk1DlFN5ZOywmNRt87F7IRzGQ1WetVi
TKAa1SZBduXj6Qd8qtfTxaC66Dh8wvWdWDoiPtp+BaOqw+EjeQN/EJ1ZtQwgkaXkOP1CJFE+YBDm
ZqLGYw3D+xgjCxcZHHlZzXVAik9IDXU26fdj8ua/VYVjQnTFxavFp0Cc5mva9KbVJhVvSLGGGRJ4
P7lHZDePbZLY0Ogswo9ISyFt594tqBzpZv1L0+yHzDGn09JFDyOQWya9zrw3yLd1wjy/fOiYMfiT
ivxE+yiqocfxoS5oVchCmvSrzIV+dIq2OFM8Q/iqtfwtZc14/RLrokh3UY76VRcVgKHWmLduM+A/
ksNxVg6lb2w72mTf9RbkPRRv/T3AEmgkMG/LMCO4K24OWAY/kgosqBV2dzAnspM3LU9hTyXLmlzr
ZKCAiorsV2zzHr0MueXAy9AW8TPoedD8s4sxzOsSXL42JeO+bPWDASmo6pzvpNVNPuk4AJTsebgX
CixEpsNOr2f4keVDnhkheYhK4TwpiURdGsncr61Gxjkgr4g27hwfS9Qj93hExntPjJ+j2xKepXOi
28vX3KNAKg/pGLEZ6li5WA4CEh1NOrKq5MOLJspwoQu/VFVBkev1MRTLT7eaHqX3AbHn5hu/3cD3
Gk8U8mbDv91te4OY9duvzFWU5jTs6AB41FbNAVnvpbGNafz3z7d/tGp1U5fx+/j2+5uN7/ar282f
/9jiYctIvAW2UI3+b+f47V4iyMO9Gcn/3Y+3f1OrQu1273Zze/Dtz37/eLv3+6lca2asytF23h58
ewLGbwnf8BhqujppOqG+t3u/b/6P/+aSmcCi8d/8XcPAn9hw/UNrqf/+iNvDHJE2OmIVXul28zs5
+O/P9fulEuH985FWfIeG0jriR+50B5nc+ud/+T2RDKhIb/+auTYWn9/Pf3u+vu/flDuDTdIVfYpq
TSvOGslAfbtLCugRH+pLvgBJEmH6EEMPY+Fp5q+2LPZkBxiIqwGTdBnkSsEW75hGZMWUGW6N0nHD
oAEYsYXk9xin0TVBO79RC2c1ZIRNbBdVoKyquMy9ozZWV7Q7MnDzC3AgtcOjjv1l/RGBRX5JNCq3
Wiyn3bgKKI3W/Jrq0iIvnK10LkOalyhQ6sC2+0OCSuvouq55dlZQo66+OPNmjK300A8qh4yW5Od6
zfDVTeYweIj+MrYDkin9IXU8yuiLnNUZFy8oAF3Eu9mjm7RURBqdXtiILwASNbBC6z1kViwSKo+Z
dv3RWG9A06IDCmkuNck/HhYtxrKqiBSRDohpS7yT8KnPi/yeFHZ5IfqJ5szMngDoHMA2uJ0or42t
3kHING1xGvIwOnfrjUHtAuWDRHbc4JiHjxjkWJS1i2CncorKxrwT0WPOxMYx4gnZzjO9EKZ4ZjSd
zjIqnhshHcZlHqEibTxnGtS5OYuw6QH3Wh3euIfdnArDlHx1hKovi+vmrN1oJsNL+QHxSOxWTxre
GQj3MWm5iy7vtKE7hA0bvCW3iSLy0mKP3uc9pCW/69LkG/kHCVbnSj/rOaK1273bjUlb4gwwHbBg
jm8vlcmO2o9m8hUMSyaAR6x/VM/k6lKZwdDpevKuKUr7TpoGOfcgH4DM/vDYzp8d/J+nMuq22vrT
TWrL/oI6pWUPzFT//LcYZxq2ZUAb41Ndsuol1hkv/Hpi3e65eKt3qcQg2xtiZuHYnfuxp89ZLCYq
gA4MQ5q+Lp4l6iDyp0waZ2f91e33NvKns9sd1JqBHiODoGaLYUqvlqOs2VHOVXen6RPmJbATLLXc
8Cz0Qjvf7tHGddmAJeXWK+pLUpwdbOyHpJdaE5hSI9Q6b17pfZ+UPS5b0Ywz6Exyk2+SYdPpvtMC
9iwIlrd/jTTSam2zoMJTuSl8wX8+8vbw2w2xK6ndP1uezFb5V3cyB3zx1sxMnKzHPcYJ5LvrMUTR
sJBMxA1t2wrspVEzt9ZsBIn7vnUWbzdaEmF3/std2D/zumuHpaotX2+/6Nc/qVK6vn994O1Xt2e7
/f72owO1EcqKiVpu/Zvfv/j9qrd/+/2j1zVmAIENONN/f2O3x9VmW5zgEiPVwsiqUEP85a3Xkc0W
wEIH9/v9/X7F32+vub3zfKByFtILAOdHW3Xk5PIsAg9/P+5274+398ePt4f88TZ+f1Ja2z/yvrkQ
kFLsI4vUyckECQHY7kvWO2d3jDEPqw4tc5GU2IUdeTBr81uVW9p9quAkRVR+EH9YCFzcWF68ONth
mVzuCWq5M/Xph67gMS6Zx9WgMO6UMqetmwtxpvj4GMnFPrCqR2q5PETpa+vo+5yaxZbErR+Cde4W
eRQcyI6dLvaMkBAg7DQR9VgYQvq6t4zf3HKf4KfboDV0t+M4LSda0vq+wJqi6N7vrd79HoLbuNh9
/i1mX7OnusF21KQBzI/iyJsgRaplOSixEe004zFa5uiyhOVboc/u6xC/1wRq1moyHpxkQ6Ikhkk1
XMuBcZZM+56QAcrcizuoLVns32ONaXkZl/FskUyyGXvzR2+1PwjktOCJrWrVFFBON6X3nTV8b0P3
EY811ltExXHW3qXGK/s0eZfP+Xbhu9wynodblD2UVN2xumsgCGt97H0JUcXR+pwZiYqVJTg1YBxx
ogDp20Q2rdawZevkWR94Qzu/0cdjySX4JKpMUkGPC7+LVEZKWUUmwdg+AGMnWapClmRS7zGsFikO
oJ5VmfMxNu0bOmZjZ81sLBaLLPH624Lg/gv4ij1xFPaOk+QyQnTZIAp8HBo8lY6aHrQBrepMQYdL
GYk5cQrEP7kJGSedra66hzwIRv22H7TyEObheCeRv47Jg9bZ7T7ViTP3LPs8IWfHmwpFRRZ9fd+9
paENd2OY6+fOS04d5ctjheKbmPAQo0HZy12MU8o36sp+sHq2S1Vh4afGXzgMtXwyIACUChPTUNmX
URuNS6iHe1DE5ikvyynIw9i9a5LxE+bJvOfGhM2Rz4epG4ljKcHHOd6y7MNCwEsJUTUOMkJHOQzV
NowJeGJLvNULHboxici7ePVkUiPTrvUc3/fuSB5NiVNsIIbOl2iLD9Wc/rJiN3vQLahiLmcUlTaT
It+4z+eo34ECIS801+S2z1czlyQIEYdj5kpxbPCRQons/n/T95Nwv27+vzV9147tX3p0/6Pre3lP
ys+/RroYf/+LfzR9bftvnmlLC57j2l6VnvWvpq9j/E138cxDzbeFTTYLnbyyIinmP//DcgiCYazB
y6OT40c39l9NX8v8m44CT+rUf6iMCfrB/8yd+Udbs/3j5//Wbf2zm4hF1DN1nohmEl1Fm7f3125i
56S61oGNPvRM6xQKN6mBLT1Y194/IOC/9c+06JCTbeSRKspfDtS/67H+2XF2HYRkklw8z+PTSOOP
F69KWTW27qHAmHDl0U7uyF64L6qdjS+EUhMQMvvTGP9fX3Zt/f6lg9pbIVL6hJdV33qCeeGzaHuu
JDTx4CfvZL3DD/a/f9K1df7Xnu2fH/QP5RyVGBW6A6/YmZg9rwbmLRiSeGUTKu1f//fXQo/4P14O
V4W7qp8pCVmG8adavM21Oo2GRh2ofIaAjzF/WubDtBKxzdJtLgThxqgoAY3Z5D8Gs5mlF68Y8V06
VHorkaHMKxeirMEYcOZ6fjkXpj/SkPepksrAcE1yQVq93y2O/grtxdhUKT2/mSSqPkWw1HiESFPy
MUenRBWZmYEyi26flRzhrAm3cTo+hFojAkJhLiij0k2ytBAsJhTDdkMLhf8FrX6Mu0o/WpV46qPK
8hfwF9OE8xa5LUV5u4AfnMT4j1VQWuo1Qw/Jynd6MRECEa/rfJnA/Hy59EQbbzD8HMZxwZXo6FQN
SQQ14tYAhvxOPiBnnvke03DADDG/MPn6Y9mDNs/lCZGw4xuofRy84kLKUxn3x1F0PxCh3osQr6pX
mp9MQ5ekbt5MMbyMVLEwpZINOr7OYnR8p+PIouqis0kLMSOarcc7wJZ/ivxFDtvc/ugRNPj2DD5i
Gaxmg1P1hSJ/7de1Iq6t4YsRJLwTETMDUoM34ODFmdwpIJyzyX4YpfgkA75hDcM3IYB92IKnElGG
j90tfKNcrpVR7esxn7eqx8jMYTtozfyt1KCgkqPZdQty1No3ityAgEzLo66AAFjVmxPBFU9o2vQz
PqfpJUZxLSP6P4reCAbgVRhFe8mGkussn6ZZvET1z7Jo3/sWxfWMDg8tUgtWW4NCklJpH+u3cFr3
fPZOlHTLTXt4QVL/qY/EhHcdOaE8T2FOL+iBH+bq0W486vL4u1Gl+0ktIe6wjHbt+CnCQ7NhFRbA
oOUhVYXWigiGJCx9B2pu0Gs1fnx7ottoUh4vWo6aW4sA9sKvVvAZYVGyCS4q65P6qtgbKEatgsxr
GgmhGI2Nkya/2oxPULQwp2KtO7Mr0P3CZH2I/epbauKhSav2p1fh6tZiB1tvlgGv5tFU5z91rC+b
FftLocv2PZo6hgFMoWHNuXIfoNITrunrQ7RN9VRccs85NDas7rjhPTttefUM9WQtnCa5YZyr1Ivo
IRADY+oUu3IMe12ub0tBgD3rMZ43WzkDLGWrWQ+gQtvYlRvFKcMfDM3+9kV7rJnnJnxHqPTIc0V+
RZpkH3IwRhiqNQpbXh1beDxe8NFdZzQ+t9O3FADpwqb6gUtyQPuZX2GT03GMKP6DlHrKFJSfKefT
hZpRUzEGJGJKPKCOnR3X82aay2eMyPeEqpJ3nndvRkMaV0v0ZHVjvjiomzUPeskgSJWcnNovZf+Z
a6C/51g/DEDEuXzvEFKmx14HAFqb9nbI1GNSTqSK9+2F4PUXrVSshXoO3+3M03E3Mu6WdE7qNyG4
DPOVLpqmWPlVGG3lesUBgOSE2etNTDy0HhNHyzXbWCI9wEHd9KKmlsTWlOoIV2cWSfid+mdhdF/E
mN5ngsQHiyvVWG9MaYJ5JcOEWCq18+zxZXA4xq1Ubw4VosDx+quioL9BVrl3wanQYsWgOHwNBwXH
R44Ockry0aJmgi8jMQRG+ULEJtoRTieIuwPh0gxmaJsDkgpfcvOraoS109167WrbV1nRF7C5IGPy
EmZymLq6psmic4nHNMKWkiH/9n1m+lqkznwQ05deogrq8xggRsiHAmKh27xIGlmfXctANcx8I5Cj
YGWMQSnCJ7fmUKR8qdYiPlU+MhZ73oGkzqcYCIDNG6OPPW1Kr7omVnJVw7gnaecFu4ja0bVNiJFU
t7+flm4nneqVWvJLM8zYUIoWF82DbnM665TuSNuaXvqCHDgn+dKvAa3ojzblaH2KivfZY/AIZlW8
qUS+NCXM25rWrTI/2QW9CBK8GDONoz6Z19HKr9SxrqtuxlucYJCCvtl6HVt8owv1FPr62c4awBZg
HUQcQ+SIHzrzHrfcKVzaS69zKIqJb6dPz23MYYW76eCJZQxyAI079P4pjKRAp0d0PuihHF/N00Xl
GrOmF6mNUOIzcTTGzjR5zruHod83S/cV2Pc0MH5qHh8twrhKi20+tp56Ww8JEnHypmEjEUOJF5i2
KK2V5fYBDY1gtKaPT7cTHunLW9Omp9JzasDG25bXZCPKPJpUcu+Q7MyMDKtGxFuV8oV7pBxBLiqu
jtVemNrfYjP6prLYwDlMst9qVJyZxnv03oaXhHtvgt3aCXPbq/wDJjd053VUkyHAotHINOSmS4N7
v6NNNCbbcAS4DVL16oIkOiBdb/2uDlOfWsA1ncvBrzxlbF1wDkYsz2RpcAnFCsDwWFxVyUUhpvHR
qtgfhe2lKSVgTKhO+TrzEZRyMdPuamlVv5VV/IU5+o6vELL1UBHaBD/FHV/qyYH/KSmGgbuGyjd5
vzoCXwrFDBAXeh0Ypb4hNsOm0p9UCNvqLfBz6WtcsScXoTM4R0CgDuwjO9G3jLIa8OBCBG4CTjGZ
wx1ORTU+L1GxxRONTUCBryN4IXAn9xtgf/JvCLTYxJLeNmSqYqVdOWCC2GYj4tYlT8Wk+rOVJNsU
FvwxYTABTmcwdOeqww8Bvf9Qi0FgVNXAzBX7HP0apP3+bky7nhpaw1kqd0NZiPOi0eazeoQCSQK7
d5TfbRi1m6YaealJvI3GeGoRSJU4xXBHLv1xsJttNUbew0IOdYzEnjHWep/CjsConKSSYWxDP2f7
u3FNPlRcuhxOAp13qZc9Dws0AmEvdLbz/EOrECbA1GKugBy7iXu88XOsxJo+k/pVYYLui6xTK3hH
iGqoI5dExmij7UfOtbfDDxRF5Dl22pvW0TAnJJGjMQ8HuHNVRCjNVIyE0AqBpsLFDw5mPBVy47bs
e0uNzmTKAo6PUlOYojip94t70CxF9bl5MEe7vCPY6mukMfgMk9C2JgiY2vInOegr/p1uOpE1dQnQ
YHKoIdHCpHdvwO0i0D45DO74Y3FqPNGm2riDNLaDdP25G57drrc2LjF3zA4VJ5EOQk93TzOoEV9Z
o7Zd2p+MduOdPUznyKS23k0UgtjuP6dGX6GgCd+rhgno728iadA5zvJgzQ+Cgqc3JW9GQWo3dRoc
83h7uT6AhcZV1WI696j0JBSMNR2nS9j5SVcfbPRBhwUFnO/pZNOgMNzADVb7ik0oaBfreTaTJyj2
ReB0Q3RSwioD1RnGFtYFydsVy596QNsxTe49blHWgeZJMfeS1VsdAY7ROXRIMHQ+QjQRQa4VsONV
YCzTz8Hhogpjg/Jxmh8ZgFkUdCHIm24ltUS1fuhE9VSuoHmtQRPEpQkl4mdScELEQ/zDwkGC04GW
SUpfkH7sEniseIN07vD20BSW089FH4ztVOIr0ZDaQqHAy7EOuY3mAZ8wefO3M4qBInHchOslvCRw
3AJvQopIixk8Zh7NZ2MkbRPeOs5oS5Q0WVDOs5Ogr2GgvkmjMDlPGv4X+TPK+bJbu8J0VpYXmS35
ltJR4rcTvLgK0gB4kmZLZt9H1g35FtIbO5AUezUsyC2IN9hhDZVay82A5tFq3iyNDcspwvTW00sK
NKG/JFgpepDN25zdl+/lDRrcUb4XBcHaTXVciCZ5LJKZYUAWPmyZfcgUvktbm9XV2P2aFBPxOGUf
7IoGn3woEzqrxVq4wMtg9h77h4gZnfBwTmNsSEQ5svWRhHaKr1KIxu8AQAUqchPydO6dhPQ+M4Zs
mITLAI04e6p1tEvpED5nFb57D5TJRvUsW0TbQIlOVz2t8CnxMioWQxpU0jxbSfYRI2pjbjuCIkMO
AMrGJ1ng3q7kz54NK/gC5LZKim7rst1SlvOziMSv0lqykyL7mb3HrRXP92pbrbef7OZoyxafB6g2
X8/619wenpya5rtRARiUYQyUQHEWiLC7wnZBL2SM29hJ77Wo/4V4I9xK2Iysi9MXU89BpIgRZuSS
3csy34mcGJ7ENVdB0dDctSwtOmNHsvLqSM9IWCwVYUx1a5Cv1LPZAAUVUzoO2Cns7DnBT+6Ea4kU
mn7rfusyA1+SpX1JaucJmxxgJK0AwWou9mZ0IpILa1bNoLkb1bKInesWIOnBG2RyMWX4JbzkpZRP
bVYpPw6xiJYD1CzLt6jK+oR+8rcEAaWVIwOq1OWRnz6cpYOCpdm70Rss8D1dQ/0c6eM07E3rdfVc
vk+598U2Z2BhNjXgfLIBkCPvDFIPRipn3JmFMLG2E9c1jtOHcUF2k1AyiNEe+OgFS5zmgCo6XTxL
YT1o7vRhKUBnmAn4fqP7dPSoJitW27hj9kU9fbhSegyKXGdGq1cYXGCXTG4bBxxdTvcOZHmKuxxe
L3KIkbanaylo6vbELq7tzlO3Xm6pGg92bwck2QIMAWGy7jY5Pb0s9adI0ViQ2n4Y1zMNuU2AZn5v
Ngh+kOTReyUP0PBaNsWJ5y8w5HQkgad+Go6Lxlofduu846uKqyigAnEoXR0ijkPtoaXeUGZbbagY
a4Da4Ji6GW4gideXLkdC5qHZBgy8cRLyfmJrUYFOP2CasAeW5neSz7bKGLLTUOQfjha/jVjIkh9K
pxPBqmZTy+a9sjT2BZNxggABzy0896KAjzvttaFxqJEUV31pPrN5JStyDD1VYlZP9Znxn/OXeuHB
bsvvOrBkgCTGca7qa5Vo73UEsIR1NmQjvWE6gTw+GMxpLHMIDvGeunhoA6wC9swZq35CfiH1r0as
Jkqj3JNCvlsyB70IAjCM1k+9ZCcbdlXs0yT4SJEubvSSJJXZIk6Al/lSWlQOUekcwnA7uK4V2L1p
nEM6fAqz0yC/apjC9ostAfoZxb1wKYElM+cnIa/bokzkVmv8ikCanVX3n0VbPw1F/MUpw68lXibc
tbj43Lgkxj5nUHU0OkhSC4rYUvgzq9e6kyLIS7vahe6WvgQLnpG0Dw8LmMrc5a4mxj6PeAcc3fOk
zCsQ1ItpK2AYepVS4Dd2fW5ORwtzR0GszcFaO2qLXA5VlOLRpZKS8rWxqjUfsWvxLvE0bKyJSLNZ
s/YYR53AyYpdkTcvOmG8/oQKN5zSZZe1gwWAoni0W4uRmWrSFqA9QiZiJIOehf3GHhkEQ2wsdjM8
duaEXh9djt/r9lebRdLOIIuM+F3lO1Zv35mufkweNd0dDlDjpk2R9r/s2G6CdO+UFQW6msMl2og1
kkMacr6g+DDzdM/maPD1xgjBbMMv68MgL7LyYCOq8qk+v9Rz4hFnOjDFNmo7N6+CCoZvp7Eflwxv
aeruQ30G5BzzCZoaQhuXIzrV+JynLH9mC8iZjnefsBjQKjpd3CX1cXHfZ8A9GFCI5TCRZEEuWHYx
MKHeQPI9tu0MV4IhLF598KUFyzLGKpJNw2XqpoldW4x8jZIgCRXAUWejmg6aqXzP5Kcqr81XYFPn
viHAE5hjubdQG9xV2bS108UDpl9rSDvTJ4cIlCOBEFcTiwRsPxSh61Cf6c5JX9MLEDxyzaWsWB2o
04D26p0Z4alrtIiupj61aJDNj7hVz2NbP2D+dgIzBJ7lzTPO9lHh9HAsLmfvMhbLiobNj4MQD+h5
5N20COSmzbivC2bXAro/8DAKTs0dAw4b+3WutgmG8ke2aWnMrsnzmLBpYLLUDR3SBB09JhiueSV0
aV/0FmvNmJF9WtjCGwpXubBxBDpO+OiZ6KnG1sQUw4VUIzJVOZVM+BQP0zi+hmkFQUYQAJHP8an2
NBbLDiTbZryNi+nLsL55ggFC9E1UXVUV7UcAu/4ginyrLEqtjXwNq4UuLFJWZaufdaHh4+Y8a7Mp
P6GYeJY5fAzEMDvaIOqIDMRlQenuai8lmWi2gtFLPHSmqfIHxl4jDuWuJVDVvbmRLY5pmbUoRd1s
V5CCl070Bmd1h+DnGmtUDXF0MJBPFSuWLEiptHFkyt1oO1w+gNuMOSM7hwDsjaVrth+n824eVrj0
en6BR0z2OvSJDbblfAvp+EzMS8v27YcdWpTrpPjqRdRv83LbRiANM5T82+q7rYzxjBsnn6fVIkJe
KpEN3UjxsVxSrhUj/1XaaDyyOO13UrIsBwjZbVuDc56Te6Jx6/wkOoWiYM47U5p1yU3tgQCZHWJp
1PYELEMPxoJEunFJPjfJQYHQ63cQfsNmjGBHMxUZp+jN1n6JpSbDJ2cAjtoZDmEVe3tJCvfGHGgq
AKmaEjJjifu4GKo4VC3nHB+FVVY/XhOzxKbKBsJb8Lc0HrSvifF9BnKzL4nBgODq1KE/SJ1sBKep
/GZixQbMfTP1cvJNY/D81inO0ospz0nOP1ez76WDAIxgJO3ZKYEXJJC0MOPF8XYJUeg6CrqusqkE
edU6AEUjVVps/usz65373LpEFE0Nh1dkP2jSBwgCimsyvy+tlyJ1qS+2VmKqMzxGk/wj0Tw8EQAv
tXZB6N5LDyrlWgRcqI0Dh0LQ6dYsiWHpFmP1MnYkKESKdkBoMEvgiWdtTU9aGTbaMQrQnX7M0f9j
sn/WfsowvFvIBvKLHPfRDIZqpQ10tTmuXxpRMPGuqWsIOs17I1FzZnC0Cd0MWhl+2GECqtaFyTDv
PEttF08SLpAYYMBs99WczDs7px1Mhvam7IyzZlPGbtpd0XK9j3wK7GvvGfgdKoIMp9RG+w20HTX8
9AQl5cTI723Czdeo2gDUwLytyBRbVV0aJf5J23YkhqH7Zs7rsMFB3TlHdVgR3WM8k6rECA8mdFg3
GbS/A13G16iMj1JVoHMriGd6Zr6CSMAq05DCMdO06bUrK9T3WmDA7ufXNHLP9AmurcFgNxJ0kmAE
WYR6n7K5JuyoIt2Fj6am6p3C4CtEwOdFs57HLN8l3XjR6DkCBvVg/NVpHXDGv0Pi/UKq73e47+zr
4AV4ba8HsyTcQvPqra3VT3kd52SXO8h/pbbFvYgI2vjWNV26qYlQLDgXwF5XP0wNBHCnGM+Uyc38
tTCMt2Z2OSz4TehqsksETb5xKkZyqGp+g69Olsrxb/OOStgD546fs7/SQ4tZpAEa5xYjeL4pvsD+
2eKIDXL6Q8hVnciX1hOx6d4XEuqJ3WITqDG6lGEDD7l1s72qWXNL2ix2qmysGcA91XHmkgR6HQ5w
7pS7Gd0COFKajldSIw6OM70JXP1stB9a6kvkhrqQmu3pkY2kQ/38UIYFtSZB5mNbLZe5dV4XaX/T
0bwHomDpFMfVuLXKe+AxA3O0MuEisHOHn8WiE/ErMHIqUDbOhdsmL4fmbhAEwfmfoohIPlQ2T/et
ZNhPCGXFsJ7yHtj7LXPTAsN3EIt61RdjMCFLkATrzxExjKU910ch6gYoLBSvsdjrxec4eB+laz5q
gstces33CTsL3w67HfdZI0pyF6covhEJ00qOWhDmrbVQmSYIZkw46810pqa8bmw78yBDBVCdyyo3
DXPjFFc37/gKUwbIKa5Obmaz2+9ZlsCneUZ186SangLqALlwrk+3BUuD5HBDakx+J7Vri7k/0Brn
cUrL6jzScbjayJ9N/WsxGsmuVbp9klPymvZNRF533u6wdqGxJASkoleH+cZ+kc1oHXLrkbJAsleh
Hd4VrF1QIG9IuhMHVWRPgzOQOeb2x6oD/b60wPEsY5+6i0YeuflMdvTPVmvoDVH0v2OxB4sTc6s2
oX7DCgeOjd18Py3MJi3k3wb+hS+AUdyOmesQ4pYP6lnJlwLBG1FbIPS010YhRewoFShiN2rqV826
Tr3NhZHGE6TiCQUAs8Fkr5waumd9dm9qFIALiqrbXF4aE82sJkuXIDbnWWLD5XrGZCY9b5eELb3R
iTaizpd3G+hRLMCaH8NrJ+t008TJx+3UBVjAFl/PJVEVzboCjSn7jdqv3LBYCJkknxbuo25g4C6y
4T6BIYruF6vuGPYbux7erMm5dwedgsJ6nbNf+WUqvneRfqgEmHbe1L+IOAVRx9N6bZz6aV2Z6Jvi
/e1sGHLv2VvfY7Uut5psCTqX0kVTrSsi6ohNWgH/Lyt6YjOF0M4DAk+7F+HGYUoqnrJmNotTCCsp
trHecG0/MQh9Fqn3Tk6udkpCa1vn7nxIM1YAKSl6G93o14EINmkItocvJ7z21heTwuLJAdbmV/mW
4afbJjluHarDiH/drbcwKy9tT+tbjWzZtV/pMM4nYwYISexzYDsO16AJA3JueZOC/YbAJn3ocEx5
Ddsn9l6sHHUNU5L+KyHMY+vF0G0G52R09s8Fj9zJbCN9gyrADGKnm+5v9/oW6jsnqkFDfwKaHmLE
7d0S6iVLgURniuiiYTxArhUbfIswPU23DMAzv8guwz6dHZzpKjSu2bQrJCaqtt5AqaxOs8toHRmv
IlmT3VV+MgaNKzmmTCE83XhAmBcdqxH7D7WGAEk2ux7mx4PSEP67OtYIr0geOj3/zC1mmclWPSUF
N7BDkX9rgFEr3dubufW9yuLpikyarWTyGFOZARCT/oQSSJtUQMvFCYIIM3yT5DHS7sdSVRdvhFX0
lLJzVo0kY4KrXnpCsuwuvfc8Pd80y1CwUGpeiVakGsVmSjvpSdsGgH2/zbxzrsk+xTPH3q6OyKPF
6UKmXXWuJJUFPGvdtm9I9HUqcq5owEuRc80SuOhLXIUlTtjvTtU8juuEtsgHs1Y6Ex6Aj9hMhy1t
sHJjJPMv4kzv0g5zHLqIx4F9xEYm7feybPaU/n+GdXLRutIICLan9BZLNIcefY0EiL/vROFr1Gna
mzPsHOzi7ICeqwYY+OS0nx59ebjnlDqp99Ydinca9NXGSgcWyLRWAytN7F3nyDeRiOWkQxbhTbHd
LymdG0lzrsuYJlKBJL8hzJasHrEvRQOKMmt3WM76PYGy7yRulc9TTynWy/I9da2Xcq6r45gI5NX4
1ybEtL7u0f9MTP1E5m7C1zPg/J7TgzQR1LG6Wavg03C2aive9uO2rK3wRbA9qwdLbqAaPxvw+AMm
Ptit5WwdQ/5fkeZLd/wU2rh9Ryf10KK7l9lARVQXxnsOGBRKRW7sR85GzEKs5cIsWraVM6h9odH8
xBt3NrP5l6AhEvRI8k6C2tLeyspv2PPJbRYTxSG6/Lt42g2hPd4J3DttBO7dlh2rIyH2U4o5XF8A
Gqd4UOjYkp9K9g7OmjFJOWlW7QSxGJZDoXQuxy+1PleBLZlCWdh4vqLX5zpL8+RY27hvwL9W3uMo
KHQSDMMm3LUPpWZm6NkHALmjcaqXwvWpuG7LBXRNwn4oaqS7M3LnoXYig22HF7en203FLH4yjRJr
BUqDf90VOieY0VqYL+oankEDcPnvf0r/kF/dHtt0akHWuz5DosOwE5scsQI7C1zgyFSTjeJ7pB7P
06ZFl+zMNHzRo/+i7DyW3Ma2bfsrL14f8eBNFwRB0GYySabrINLCe4+vvwOK26jKUkjxGkehoyyJ
BLCxzVpzjllqW+C31zwy6ztCMgKabAFc9SAhBqaXLRQos3UmyQUvXEmu2RiWlidZbiLkaNrj4M4K
a+HtQZ+L2sbF758mg8GSy++gW7+S8xQI0jZq08wtJ/+uhImVhNZ8zzVEO7HsGNfa2kAtiRi4t+5E
uSxXFvHoUyBH5zyie4yUGOhU96VpzGMZ7kWEbQn9fT7vIrGgz6Zw8UEdgYM4wHDc5lpbuCCoX4hp
IzteHl7iTCIXzu+Poh72m8FUM9QB6MVTSzkGtdq6E3a/jRLNt7EcOpe+PijxDsl3lo0bK+KOZGXG
4SXT+mNVwASPytErl5wgmS1TFuduZCkEKPkJO+vkIcsIHhWS4jYC9v0VIDmj+2JuHnmCWffUFv6B
9LDLlBDFJsntvQ4pwx70YaGv13tqUhjs575ft2mv7QRZYIqREnWroPtbaeK4nLBAeqO3T4zim9Ii
m3QtfbKKzMkiwx00f0EE7+qgo1Ja2YUU70VyNFCvIM+zUEw/5Epx6gfDWDJODUyjjbWji7+tRLrL
AybdtrY4+gyBE2ewUQJRR9I3sQpbSMGGaCAmB8LXqZvZQeHiOSmiTADJDIGUMpq1aWirUX3Quhsq
nZiD9+SGkVxuKQBGd6FoeUO6ajmR7ki0/ZpyM3lCUEFWvEQeYTBucxAYYNLpNld4T1YTjg+bNA6g
oJbcuUnOYEetRYxIVgEwCGl9lUkAMVSXMQ7w/idl+TmHiuGWoflQlgOViZIubjXRmv6l5u8X1b46
am6a1fpukvWMyPLhW46HVQenljNeQAhY8R0r2qM2TB9diIPGiNSDZmh7em8OhSGKkRJxMlSWnpDl
heugy68MYu2kTsQttTUc0jac1Yt+bwpRd+4I6ozlgIKlKBGuI8650xRkPejSYGwBCtDAzjCA0t3a
1ehReVV64+hb6rDRjJSiGQdyr24zcx9TLtqGjWDt+t63sHM14eJ41HcM/2wbkNm4J4Gi4QxiLeJ8
f96MiawcY7803UTpMUf7dNjj8NhUqg+9CwULziTx3pD8fI0pKPdmuj0oXEh8b4smeJCoQzqapPUP
VGBBgwma8KAMpPgKbOfNIBsvrUprvRba6FqpyN+FuhKvnUXYQaAa2Q3JTr2qjIINcEjUD776cSv5
HKggJ0SkUPr148AxZpXFSf1o1TUjnPSTx8BnbzrCi3lsK5pI5ainjwCYEioF9IVFPIKEeDTxY7P8
o/JUh4/UQhHNSUnwSHYYsng2qbcxR0SQxpZ5Y2KiIN+Uxg15VbGSwLjf+4kFWa6QqXAjjyLNhrVu
+b9xOMsnzS/E9Rg9d6lOuAj2SEK6BFqLlYBDTdO2kd4MJz9Q+xPmgeE05Jh5upA+5vLnbQUykyyn
nj6VoR0bqd3XsUGMmW4+tol5awd0kfn8no5D5HTJ0l4QpARMdfASz0SfpGFN+xjmgKOPJFvBQBjd
YojqddNl1NZ7HoQwFpKD1u2DfuXkRnWtUabW1XVV0ButRWk6yuxLKIwkyjppszdhmg+iKBX3sR4P
m7k8DQOwh7RKgKvzjQVgeXDBdxaBag8ZUPylA5xRe7WYz0DSuJxtPT+pjX0yYOCVGjqCaolSQs21
RbAjgF8JawrgwrqOQh1dgNEfNbWnezIQMIhoR3Hyuntog3jf1gVZ9s1At0ZL7uso8rp6iHfjovny
Zyb5vqefPCrpwS+wSbTzzq+wp1DYZ2fHdopFoH3N8Ul5NNlI/53qT9OPKbglJ3mZtYO0hIqTdbXT
5Rnno1qjN7qca+mSrAbkoEzuTCJ53xyqmqVBDyu6fvpmDhBiIQQjzEiWqfKEirVGRanbSkFGFkGR
IqPKxJ+n6foxZrPJoclyTWXq9pI6qBjHfePOKOIDna99swR5kihWuKRnQrvAxOsx/DS+GH6KsULE
Sk5SH1E8NwjRzidARKpB5IaWhlBddFLnFigwlGppHQLWYp9LY1GNb/j5q3uS32Wb3KlXpu15o+AF
33EUkgPSB+Z+fggoIxyMCm1Lroj+sQnxXyv4GDtLtHZI4nCIKCq9/5SpJIB03lV440ZqAlzkvE3D
doaVgVWlnI+mKGF0NnV3Gjr1kEY9+zzDMHdqr0d2F2G2TEn2ACK5nMvkO7qCCFUV5UmIyy9ozDf8
ugYja7rTS5rloyYpR2Fmxg0bnJ8NsxZobo2iZUGtFjr2QQQvspARDZv8kDuEFqPBdGyJgANY+0Gz
wNxfiVP/VIz0RybRmlZRl+MKHdVhv8RbbWTjrlVhiTQhDRuMGdlOCHtyH8LuMCIv25pTP9ixWVQH
dmanYPZ7t2O80VpPVooYFleOdRJqI31fj9a4a0e1pnbfN5tSJSpiIv2Hk0m60wyhXg8TSrwieMEj
u2Rvp81m6qr7aQS1qQB98FhDn2WZY1ComEvxx6uNGhO2IK7UJo3dvDLTjZ8o1dryEVe1erDrzIzF
s6zPjcIJuGdD4GQdxkshDwHEjkQnyf4v2PXEYOzhf7XuAAhsPzak+y4HR+6kXWeEQYbV7Bkp2dip
hoKg1zZoUvWzoJNcDvsUujHX46aycQQsilsm7/V1Qj6zW4kyynAhOM2ZXB6gSs9rTJZgHXWVso5v
USVEjLcilYoaaRw/KmRF7pI535Jmoe8tvT0AYG0hVsf3wAGokqSBvlIq0j+NaOAs1AaptA8KcO5z
T3+wXBb/X3/265d++ak/W8jStHqiWJ01GjF6huLVeuMFmiGCJylNYUUygasCL9sq4yTuo+UHv34n
57T58UgtFfEWf+zRrF313JPFJEN4dVAq6LtotlGJmmcoHsjdr8RebyNHus+fzdf+A7Ia7cLwCVqD
QOF3zbZKfeS4oJ4rBgJ41rM5Hf03wFftcG6qDZ5e5pulrDKtcNaHli29BL1LpJ0HG2KTr/UP/uCu
uOj8VWT0EueNws4e5XPUnOYXYit5MRDZaff5ErBm1zfjELnzURBdwXsk7raIKXLb810Wr6wrLULx
3diySikr5ZK864ZLQiIGcXEzOlXi5J/lNaHQVh2N8g4al34OHtUMBOB7Xx6ZEBpajKwjtDLzvdSs
J4LFZKcL3JT4pyPK6AzqRk7BzrHMTVRyYsDRe/DTDVIY+aF6L0S78zKs18ZVED64dMR5rnJLWtyB
a2pMw2e1RVjS0op8g+o1nsDwlQTZ7spNlVyzC7tuNd9CexKRKzJ3nPGQdNv8MX4UXpESUErC9rAu
Np22Vh7J7IOFKdrKiHXyqz0qN2sXM1S9jqRNwwtoJtr9vjqgb4OcEb/2b1lvK+fQMe+5uGmlfoyb
4Qmyef8cXrtHySVGEKntUaAmPdvThVUNCdGGE6e0Ri7Sn1TDLlc1yZzoYG9i4aAmEa4xRBU4qf26
bx2wCPNdMzikh+X0c2j4UK7EVr4a4lWzmy+Dh/2lcGn2CESWrYq9ATsHHuIuP4Dbv9Ou+bBS9XMn
E4Ng+0d1BxSs74AAu9ZFPBtXeXJkBo4AwWXL9vK52+ENmKkNxyvhkO3NI4VjDpLXeJuOywgIOHFM
XvBEw65386/6WL0I53GXotDfZNt5re5vCCfX4REHffVESC2CGqrJHw1b3rfaofZ3kj5Hyv02NDNs
Dnc1a9wrdognJuBM2RblWoo2g7pBidGyqJ6sbYj4ulkZW7gRorKNb6a46jjJjjuDIjOvqtNdKzc/
cQ5HSzCtBHEXPqaLrtrhiUAACGqnOZCNswsu403YxCdtE22NW53fa9FWDxw/cJ6kM3jgLXtT0C/5
E0b75KveZyumQUJ6l9qqG6isO3bz0jjFc733KQM+da7qCA+RDeOev9F6YeiiJglP41u6q4/Gfbl5
G8NVc1A25RpVLlmQzviUvGIIuRhnNC7FMw5DatEBCR9uFKxDc9V+x99payOeaCobEeJJVO5bjxwK
ACCvTGXKO32+RVCPAnxD9TtFlndSuDEoNb38Yr2De6pei5uwomVSbtRruwefUw2e9N68LqgV3ui1
cKy2YrdCBWqtgOw8V1vzIoWr4UO3wR5survssjh6kOICz/OSSzp4wpVaUdzySCkHiVfohR/Nc/xG
5HG1NjbaeTbs+qlMHfPCOXH+JlawTb3sIF6Us3UO4y1lMH87U0A+cYc4rMc7wG3Nu6A67YbtRr6m
TaTvwl1xpz8PrvHqH+p9sCGh/BvOr7+K36ul02Rb2d6ge8I/DsXDJvPDhzn66u874yE9p9S6wG/Z
6Y26/bMI/++ONB9iwhKcNl7GBIR5BjXQdyAeVfS6HUuibXyi4yRl2DRPA9IaZYXHtr7iWahYaxg0
MnIwG+rYkgfL3jOzfWXLnbfLx/BNIEJKXDUfnFjHNXgu1Ik0Y8EWrxtPug9RH2/ixAHmAs6Jh81g
yqXVsjQt2gfbvCvPYkuV0PFZsqK9MGwMbYUAGnkdOMmdf1PLFeEyYv2AIHKc74WLTN/xgcRLal2U
gu002zQEbR8nD+Od6tEzxa/73n8EJ/NYxk7viOv2IFzGe+sA+YwmKjuGo0WwzNGHybKKD4LLKREf
hnJlRZTYuz1rV+PeeAkuLAkvxlb5FA4N2CQbHzViSlpevNChVz/WO8RAEUrRlXhH4MWKP33Rv4M9
MnFc4JQ8X7DRkgJFF6enR+pJoJ/taEMj19o1ATqFFQJgUXEwaZsXgFr1txisARO/AonxH6StdFd1
b/EheyJFkqodfAeIlO2KUxsyGaBtwIbau5SpbPK9ivlQHDbqtqmcYJtNbvxttY/CbJuOtiTLqUcI
tTR6BcsJyGtiOkRd63Qv0CpKj5YSmgry80DmHWnBorKeHAWxDA0Qbz6H+UYk7WcdOO2wCtcG0uyz
Mtmy2z5aR0nclHtMkJphV5vxoG8sXhPpTnhO1q3H1p2Yg6/gSOCU+Sn2W5059X6SSGJ1O8cAi8am
aXTUj9xr9/Q4QVRG1a1v7WlYYY+H8UXY3bo45S/WM3t06VAJtmHAGXSEN+r8yHH9T+2UkPV4TzJ3
7cMkFe2WxHV0egiMj7XPtOAIZ/0S9GcdnNE+dZpNswowAG2qI+zo9/xJvk7PGW2Ud0o/4Y5cy1Om
rpuX8LGc1s0Hr9ziVN8r78IDd9eVdn7ocMOM4Y4bMZPsRsTxNQk9yzrHYBalrUwbjZRFMs7593Jb
eQI3r5vrcaslBxKMPQmw9bp5br0W5a4JGtTWP31wqKPTQEbb+6JjHPvvVvQIfpVlakGb/LFBMLjq
b8LLzJ2Gyc1h7M6Ev0+/aZ1PD+k+zfe+Z3H2t6tD6KnvqnXugAKgbCGXym0+/K0CrTxyuweYcQLp
GTfgqPgXl3xDPFvcvD0GxWktR7SfveFO6w56uMGNIR+MbxiLDQZ/zYZ9JtnauWO5Fy4T+41opT3W
5wGZ/DuRXP6aQOPxXoDuRG/JoQOJiVIt1ryY+QbUmpeB3ZjvGGHNfVZupdwJxRUNK+QP3R4GnokV
ibDEB/57Q4CTtKL6ND2M/d6Ai4C2krQMPJMZ0VqukrukTnJmj/QzO4W4uOnqEdJCY145SArdkQ1b
+VU/tNaljT2fbehrnG2lMxMU8ic5ulEUzB+au+gux1O5G6p1cOmekmqT0HjRmKMwDjnG1mTjUn6Q
1gp5LXjUwHHhUyHteY0yQPeC4lQlO4pzbOdQIRFu8Wa+ykcmifQrPvevBrU7r18rr8Wh2hJ5uG9f
1Icy3Ux0hNGUXpQCfBy2KahusxeSYbCuDM96bQHroyjK9oWymvK73HCwAIYr078L5kvxCZstxLlh
c/SLTLbmX4FGOICdf+PtytQvvGUTlOU1NqxUt1HJIRxcBN+l3brGXS3b4o4y6RXwQ7dvLnQ7/SdB
sOfj/F0c9EvxHJsr3zOvAduvXf6IB3WlkGaHN+9YwjrgYWEd0VcVLytPicF2rqRVjQJlld7Yx7X5
W0BMFqXR40hd74nviTkU8wDL1y5B153Y5gMdN7980vqzcJ9dcMrAGGA7Tvc6Rir6jthz/mJhqzBG
7AO2Erbp78UndCuXhlPHTlAIBLP9k+mRc8Lt6+eVdtaO6Ojjx8mFqaa+M/CFXZ/u2Ldi+CGLe5W/
RpVTf3UHYiF4ZVieUNUhyH/Mmap3pBd7oZOdk71SO5pb7Mjx2UZH81DiBTPZBa+MY3jHziF45Z1J
9z0Meyww6qYlrvaiz7syJsfZHhMU7OvauvpYYxht2k47GdC/99TVqVOono+Dr3QT3gj4jxfav8Gr
xITFjip2MJbk+8TcpI++5MzF54vwWo6vhL30qVM9U3WGkuC77KCiDRIFhNRsz8b6OqrVxnzoyrUf
sK1vCali70Os6ScPg1U1YRvPgWYL/+KYXcebGdn9q2U49Y5sdarsn5Nma1cMLXQnJdWZ72tafm71
JHo8Rv/BR1I0sN7tQzZ+sksh2JS98MYLWqAcd9Vddg6IJXJN5s9duk0PxVtv2sE+vQankiOUxV6p
Q7DzRSHgQX2nP8NBlA0rkVBMfgcUy4GdIBbfRff5A19buhdfxbNypZjBx+KO4ozwgtcHuiF7cXFf
ODxcYZ++UrvjoJB+Nf4eAcnSZb8Gn8zGgP1RVEFRe8Kw+x5/115MS29brtUPH+qPI/mc+dgj28XR
esDLSF2vPAw7so40p1mHn1lMD4vzkNfaqGSe6128Zo1ivHTPlApYr7tnSh+EL9QYWxzZCe7UB+El
c8UPcXLLwG54Ve8T5kOEn9zy9g36qPpRf7NqDZVD7GFBHvk27B1l7X/4++YpqPcxYt6tfBAcY5dh
cwudqrcht4lu9WIBDSV06Ymb/Y2EXtBsC1iybaCVcPzR1TbWuT63N8ScT+YEXMSh6subvgAN3ekQ
vrGrjr+Z/aTUgRqXvk8U+AL7qwcKzqqgAsy1WeXbp+4cKof0U3tmdD5AhdpknkUmWORYe+MESEj8
pLeA6MKaH0MKmGtDQQpvq6/CQSRs1lbWIGoih9kf6tNOcMIjw2ps1jC2yHngiC9dlslmEYlxhjO2
0n25HGLBUudEidrBiYCm5+dKoi3vUPahaYvnnIWxek3Rsq9GVz0xcHhI5Kntwy/sr+ZDWtjRd3zt
P1gEAK26+Ut+nbJNwTpx9jfj1rgwR/FSGJ903Q7KYdrFGIVfSD3U0tUMe2U1vrSB081bFc67wi5t
FW7ZEftfKMc5rqO9jb9UjhjsjFSUk3Z4xF4lPjDLB/aI3eII1De+FqfiDTm6dVjqmwJdn7X/EFxC
3ifbf0q/GMP9M1voaYceUzyD5Sb8kykHy5lNu6t5ap60l+aJ6TF8EPcYCe4rd3ji7AqW8SC5xn6b
nMW18VzztlUISgsinJbJUnthb33rXwePbsxTeUOgJjhkOBe7nq20Oz1zYIfG3BxKdJKV07giLT+a
fY/WjtH0Xp8rgbLMKkEUljvD1Xyexr3l9Cf/Yxif4sYVso0mboolkttG1e8ZJ9I0OPotDh8OcSR/
SLb4srxA46ka9uW372qyN0M4ZAfQuWLlBRv+w2Kj7adTeccsiObQ2k182XpTP2i7ccMdEA8K4CjO
KniMQxsKJSWJkRA+6kIslDS3Tsv2GS/he862LFyPa/GzIiO7WTOBPwlM5ItwwS4941i+Nc/YKWQO
ntJZuEXaKtDanlepUzcGIujBSv2dQGtm9+t3JNESupOU4N1nMXaMmlca8T6Gptcg8Xl4UNKhGw5k
+O3xyoZiso9+/XmCCCtLSAJXQyvZN1JvruOadRzPE1TzGMOUMqfPApknrtFqXLdOysxO1ADOYlhN
djgO6fjFuEsi9l6olFGIDt19IsbVJs35PmHZY3WeeBmG5ZcY2c2qo7OBx3tWkME1B1Ua2S6Nxf/+
Mpr1sVNLfZPoYbobB1g9rcqGksDBamd9WV8F2QwHS+jMzkbORREWfcI6KwVOKr9+0edbagjBhuYC
RUwExuW6rSO2D6H5hMiy9sKSjTm6RyyIFJ5VvKcoOSjRTvOnqMVXIbkPqFgMJTxvP5GwPtenQZU/
5YQY6TzmMKcDt+V6d1FF+6/KOqeoOHPBOiTgAHd3FUxfSukf/daX2cJCuFW751iXG14VEf8xD6JT
ZQ+9MozBYWZ5HM8G8QybGasFlRkaZ375qDZPk4p6dfl9ZI4E0kXNJxGDVystL/XYPLTCnCwAplUx
pm+DXlJCnZ6mUlA2rSp6VNZdaTLukynwSkE+KRw8rd5/yCWVXFoOR4asgYmdOLHUiien/tmnubMe
WvOx7GbNTQLUQP4434ZZvuNxsIEpVJ86UflpCvBZjb5zanH8MGVN2Fl+iKMPALtSH5p8bLYdLivm
GaIKa4OtqzF6gwjwqBYwnWDGmDZ+1W16MSCnS126mI1xNFNr3BNrpIMmphgIy4g20KxuCDT/mCga
w/I1fDtCnOEEko9/FDCd9q0OCB8Fn7cOpparpWwXlnBkDOynuAo5DUvmX+LgpJ9RjKaJeMkgIkTF
ncmH/gC66GMq571g1t6gwocgvh1nK+uF7EfbJgO1nFWbWo13pSKzGNfT7f/+n//3B2rPf/kuy6db
EvkoOh0i9Qc3xxhJldUKo/bEZPj2R9URm4DSQUwVgyDXyPZrnWqXiFf6z58rLaEn/+LYcNlLTI0F
SQqRxM9sFrHRy1EepZpOS0aMPU6xWt9ExnA/6XjhZxE1fVYfseEddQs9J+1kTraFslWtYfeXr7Jc
43+/iiErqmr9Sovh5/+A+EiJJk7IQxcGPliEuBLAQghfYWGiirwL74KS/uQChGH4jnTP+pvmVzNc
fbfog+kvw4EInv98F1lCi6qYqiZb1o/RoEW+JAsF1MS8yjFUxSzwC1Ygncq3EC+av5Dj/3z5yu8G
oIzFw8BiIuqqvgyRf1x+QsduLkuh9vSccp8xZDdD0dBJstPq5hbxJrffkNrXsvQBxuQboinUamRr
jxwAl0m6U1Kf6EaKaCJWWjuR2eurGn/JT1xstziu6vrRRANSTihT24zHW3a0wCvIERyIEIetI7M9
//mqfvdMIS8bWGRBpcrij3E9BWrJqhQ0npmxEOrgYWy9Gv7y8vwapD9HDpFloqmJ8LcMQ/73rRtx
Ok+tJddeX2tX2DTnPjP2g0Hxu+WNKSnBGkN+nsseHIPFbwZzO8baEf/HiH09PeshIyptyvvh4Ksm
qdn4oE31y2oXZkn5mlb1cZ4AaJQE94mNfy924XdRZ7X755sl/4eexcuoyLomi5YpEXz7Iw7W0oBu
BrLCccBiaxoYBbQCHY0TrZYp45nOdZR5GUz9EdoTHPdNbUK5Sx8DaUDgmEAY0cevwJK/zKS+NQtz
gXxgYBhDcO9nZv2Xd+S3c4ei0rhj8TJk/dfP/zFilcbSCyPi6zKyVp0E1QbD1WpesFNS1t8SWuqL
p/911PaxQu0yQABHTcYG3dr+7bv87u0hLssUVRT1CEN/DIEAYYkkmFPtJRrdE4PccGehjUwhNaFK
Jm9R431qe1rsAW2MIcw+//zsfvv6KlBrVRHOm85A/PcYhBb4v2NwRFDk1CBf7aSPEIlON7OLY5v4
DLtZ3jx8WQlAkOXh9PIlJoHaXnAyIzY5bOzjl78AUWbE/qs2lr5aI6HgGhzLtITdk3LKhqioWNO1
D/13OBF7bJQUTON+t1CW2gVD9ecL++3CqFimTmQWKdVEIP37wiCstwwgsfaaYq91lNh1BVcgqjV3
BDXTkhy9nSVrm1I4jyG//PnTf7cuMsIW4pkIcE/5MQ+ro692asaaAFt4kY1SVZzppvZDvIHVfou1
nALJ0P7lmn83a6niEu0G3weS3Q+cXDISyjylQ+3NI88Swc2rbhavf76yv33GjyuLtFbGJ8qAReR3
nPV6o5rZXybf345JXgaJx8eoNP4zJoGdDrXc8lJUkqsMtAAmZhFrZIBpRX4ef2GC1GitVd0Rv8wZ
UxPNePTDaXpI/Wof1f2xF/GHkgjlDFNKl8qgYhBO4WtEflzboADuFUZyJ0y3sGRtnhZgVGA8lJH/
vgDHTB+Vxp9vnLS8yv+e7RVR1ExCwVXRQrL/Y01RtbJToGVzeEOcbrcs47aaZmsZEdQqznjNjCa9
kaNBywHcTSBUdE1Ktr6llTt//io/cz5Z0kTRMC02q5osGT8nnWrJwJ1KpfKq/FsIaLaHMvVro5Xo
407nsW59oiYJs1P2f/7c/+5OUE2aCOsM3ZQV89cd+sfEawVSO9dJWnnzHJKowzvZcLNXRdnjR2PS
rf2/7YeWEf/jnnN9JApgnNeIFPwxWi1iGOZpMnGHqSb8CJTZbGWfyzp+/POV/fZzVFmUeMDM5upy
5f+4Mp0znGLVRuGZ1G5mX94IA2aGyv/LXtP877ZXkYx/fM6PSU1QUt1HOFJ4IClawVIdNN+c8nUS
HZAFSIVKX/EhjYpt0cQj83b5osakFMRXLp9aQ9/1rmAtmislWyvosSQlFN2YndAS28E3zieTn0E+
GFCwVSqAmy6gZqRaI/b7Usw38EOF9aiJKHqh+3SWiajCDy6kSjiy7HPMj5WtVjWBO/dukYXZYVDp
0Em9UaysQEUAX7TrsJg/8JkL24EDJZ7JAXkkvfyy++hNEXlBEi6ZWfjFAIq8DYbD8ZRWW0CenpWa
L5KBUgLsY4m5aYD5u0WGJF3xMe7MIHwZMl1EuApdRxvVc0DckAgTz0l8OtiGZlLDnCXDrTXtWXTl
eL7n0FxtfCqshUUDvNex28QJ4gFzDB+jeb4G0d2fR4r0m4WJDaWh8QrCJVa0n7ulNJ0FhWNa4cUZ
QAA5HC59mp+VQb6YtfVONaK3xSk5Y+d5srL4vrFCFUjTgNWfjD9tN+XqBfP6syZVayksb7OQvko6
6S+y0tY2AOvNPIUUdirdicTgse7h2s+hT/ScJG1GX/ysG/zVRnLG1kaXSg0fi57WqQAQVLHe02G4
aK11mtvuIhO51/S+q8Y5DZHMOtVVSOZauGpV/kKcRitl7JxwwMsZnzPSGfGSnOW2v2CZC+rPeMq3
iiJ9EmZHAJdxggeT2OT5vXW5tCFOjhhEbrtPurgaRSmlpnVVz4gr8Cyslu8pqyQ8NkZ3CXXp89ff
6/VDUzRn1LdO00OokJHztam1GwnH1GgLdrX41sS954/MaZL6rMj5Fp/FLo3yI/k7QL3VuyCBDRHW
N2Em97elNKmE4S0ckpc6LEG8hzB5/EB4aPPmqHbGJ4mnVPPN+qnAjnifkFhY5Pk91rjigTMoY8rH
cPWXEfKbhUK2oKVSfNJQZRo/JhM/g1oq1xPqaDBkRVBPuxZy6Uq3qENmNSFfmfUZIWBHklEjZxF5
7Ekz0gT1lcH7y3dZJsgfE6giGyq4CQuWh/XziEKVpe+HMiP3icJZhSZOEKLFqJatTfRynS71O4T3
4kooh7fRaD+kQrw0NcqaMDTVddGXdBNNIdgO7fiXRUz676lD4YQmEk8nmVAxf87tdTD1Qgip2guw
DFDvKk2ksjReEJcHe3+sX/xshk5oyKnXGHC2QmHYdp3o/2VRW+DIP28RfFvWM9PU+N/Ps2I7Jebg
Tx14WfMGESDb4P/LhPUvbgimDnuMR5I8U8SJSrGtF5pGu3jO1d5CVpzGOBr1Dy3bp9gJKMuP9/D+
5mNB/nXQYyyRVUDnFspZv26JUBLulT7lWqKWqD1S1UbizAik0G0sG+n//+FE4XxExgZhIjx/+cfZ
oEnakkzoPIfQ2p1a2aL1Xr/BoLKJYr9WQ35NO2KqK2UGFlO8/Xnk/XcHrS6rqWSAhDYsTfuxcid9
ibtJirGjmLSb8Cs54zRdqda5kV4dBjl7mAXEQ3/+0N+MKXbt4K4Ng42RIuo/rrhsiqIL+i71igTJ
J1rCMmneZmJVBCW+03x00jkeufEtiw3y2vTPP3/8ry3gv982VVS4bFlSSfHUfm7Mgigtc5XILG/W
WpXeYs/o0GWkd6TTzOpdnOrnHnMA7W2NnrQA2mKgOlH1qj2K5lPdKddu+bEZJXdTg5e/HE0qJsXb
ND0o3RGM3y4usOgb9d+e1n+nCb44hw427ZrG11+mtH/sfyqNurVOQIm3mO5DBTfwbH7GmPBBUP7l
dPC7gaFQ9NO5TeyEtB8fFSIV9s3WSrwkgWtg4PAIjE2mdUcDnTeWMU6UrfX05wfz3w0zlwcxXQFy
vkw2P7ddaglYk8BOlED881b5VkzSFSSDI5bS7dctT/xsrcrGX8bjf7eVqsiRXPm1WeeDf7wEpGbJ
eusbiSd03W5Ke09Vk7tIFw9/vjzpd/dUEyl3KSZkQflnGZdt1xhF/NtekGtnvecMX/CiUXBjqSxe
KkE5JKrskjnkmrAF1IZZtlZwWnXTNkIUCKSKLEVlNp4E/28j6zfbJe6BJLJ/N+UlsfzHKzkK8pjH
MbbfGh/QHIUXhRykSPcPMPX3Xf8i+TEinxhGlPS3oaYtK+3P93GZ+gwNSBgrzY/PZgFpyRprE8/S
gEuoGP2ogMBaEA0Cwcdi2LYw3WwMmuAaIJHkSsAqbaIqzoK7EBO8PfT+TIJMdPwFvDUljIAmL7Ui
4T0eswRiDStBENm89hTMJLl2cMYhCim73PWb/CFVMZGPC0HmF3SsLVUM9LhJ8Imli6Pt+otlQKz1
WhuAF/36zwHiWbCTgD5hIqfUCg5uGF7bRtvVPUiGuRAXU3zghqZSrWAfg+SI3qnroXwbgfsJRe8B
4rJWslS9AXh2y+UY8JcBt7yk/7mxprWUZogsUn8OuDmG4RoSQuJNg/Dqx+jliBPRp11Wo0ZbAlF9
rfsf0s5sN3Ik27K/cpHvrOY8XHTdB58HySWXPDTEC6GQFJxJI804fn0vRtXtzlQKoW40qpCorFBI
cnej2bFz9l77UJWQSDBNveHOWVtC3v7+l/j04SJygPFFYML//7CRFHZN8RBVRHopxGYVL1vPjIvv
qS8ubZ/0G1nBgcu9l03dpdf3180Rt5tViprssN5i6IQ20Sdlcsakyro7UEJdYB6gB+ezUZZzjlvz
qgm7q96fvvpF/l6pzB16gzGRT/OTd/+vv8iU6tiIQbPuDAn3ouUfq6HZyuglK8YnZ7ZySpn/aGrn
NBvhC//H//sbzrtgc6Dbvq5/7MjxGLhdFrObjVn4Nr/fDfqyogm/2KzNv1+SaYKxMzJnoH1vfnxq
B5kRCV2xY7gZI4YAzv8iFznqLO+cjQaUB/as1FK7pCP0tlescsjziw6NidlAEc8wPHBz2E0BJe88
vkvs4LGAmWOGhA0MyAOlgcDp6234s92GGAqbG37wSVvGdxsCxaYuQ9nZHrReHTQhXngrlyWhRERK
f7Xrf/o+mRasO7AX/t8mNzlvkufS/dqNxOEYLUjkTLy0tE1BQvooa/LkR5v/sAG/9Bq4qp6K1K0P
CbHuXxxz3vwEfNwO+KAY8tqGRTjJh3MuaE0AT1Gd7TAZ49IB9O8DfoBAWUOtTNB+YZKqlLyNqSYo
Cc6BL7e6/+z59qVAW1O9DxHWlaTodpJyKeWABDVNmOrEPzrydekkONdOEF6PyrwQbwsrjcWgW+LF
VtlDYKn7QlQvwUDUGqB6wrPwMjXPje+s60hDXUu9RKuaFmRwmYz6zoLWJIJkBg+/JxXD9tgvrHVl
uld4jO86CwSM8Jpj3FrgLfQNE/5V6HkAT93HMuGay7LXUZwOOlhL8ypmOSwyJ4G18/3X//bcgphW
3mVR01GJqx+p/tWpan/62Xt0WNn/8PZ9LO2bUM4thYKTrSY0DtiSn3WHniHnan4gmr5HHxSPO8cg
bHVIf7i802lgXNKmfEmj5rWN5X7S7YuWUGWqng27bup7WBy3k930lKXBMmvi1/SHEYAcaYnqgvR4
i3d9V8Eiy2bOlJe7KKM1961jcfnCIR7JQvc478WWxx/pEPDBSwncOh1Ogiq6U5J5lqd9cQx8VmAY
us01EoM38dIfi7vca4c0ASCy05SxMIbyLhrCg56ujaj+VjXjiy7Q6oT5OajGL+445idHkMFmOBfN
DGutj/W+afBU26RI7KbQeAPX9gTs/8Ez4nUdlPep+N4a1s7aje/ubCxzEO7ET3rlXVWh9eJ36r6s
Aer5gqmfmDtVWzkgoDDDckO/B0tVoO7jJt//fhP/bHelp2W41PvUY3+7dnfQVocmqqpdn6Jo88p9
3dLfKfr7Jiv3k8gOeu9trBiHFirNseSXQ0ey6PX2PleoI7wY60x8k3vTazrYT4Wvv02w4FL/m1GM
L5nUv7hTffrxGgZjSWYx3Ok+nr62FqRJ48tqh53uVLt9g2joIVLiqOvJOaLYKvNhPabRdvSdL3OF
Pims+dlz59k0nIC9+q8nLlter6Rds7YIT1marGZjsK94arZOtXK09B5n/SGe9DeR62/0qTcQ27Zl
H54cs73Hmr/IFNHeLfBpSy+vf/9JfnbZ5ZfjOmNRg3Fz+7DrFmFjA5znk5xU9QRubDNOzlPqsF1G
sbfgfnqll/SWIsc5uVFwsIfo4Yvf4JN7FZ+MHli+ywXL/1gGCs9OVFHSXarH7n7+fHo32EUSiLl6
soPuXtezh6ogZi3zTwl+MnQeVWo9pXJ6U1501kr7qQSyr9m4Zj3ji6fzk+PYsFDVBJbNmfS36XwH
37Kc6EOjhG65V1fvjlNfcskCSqL67LflV8PgzxaLRcyW6Rgm6paPGxErI6xMOZU7ugObJkIND89k
AXl1Jdz4PiV1vgEl8fuPYP6MP5y8zOt1x7KYQNtmMO9Qf7q4i6kfGj2keYVj+XEOuh3whnvqOiIZ
+/c/yfA++7T//LM+rLdAS7PUtudGWQAfSyYhBlMDUhc3HCN5ISsVAJuPrNG2trFenyZB3nal/KM/
Bjy07grL+mUm+ha2t4mY5zViJH7afgRUXzDJJ50E3FI+bQUZnWB49L3UxAVLbAxC31I0a6FIHL2j
aJvLL/IxEs2C8SNsPvFul8ZutKgLnQ7sSjrtZWzsia5el1V3MyZvkemtA1mipPMOPh5sWi7mUO1U
NW71OjiKpjsFBdAXbdw2kzxpfX3JAPi0GlZTDKB5d110495qcanV7c80VZdO8ltGBG+XEEyKcLp3
ciYlJunUXL5nFJYHwiYfpoX44e/jjOtZZQcwX0L9iSib50y6uwZkmTZa4xKQdjCsOp2QHAsizabG
j/aLcBnwUjY2KkncePaBcD/krVG9KQaU0nrxIpBm0VmU5GCp4xSNOSzUknPErUnyqViB4AW2tjWZ
QJGi5MATjBOUUcs2jXqEm6qHTQcoqh9TAiLa7K4tKBKtgMB58Pk532Km7iNLhJXgnOLBi7eQhZCM
08FeEMLwFNborNPA2pbEAvmaOIPRw6PDqp/88gzqfGUJ6jFPH/ay5Ch0oMZl+IU7soOC7D3AHuQl
8uKH/tHxm/cuqc5RU541qdBShGiebCzt1av0jUczx7dYZtVDOuxhGS48F9wtg4NHDzhSKDB5AykO
4l3s8L2y8Fon1KoFHGDFzkZp+3lJDG59Dkbv6LsjJlJ+yXkfAJK+Rd+6tTK4h2F81SftU+VFw6ps
x+3vn6BPnx/D8ww2BwvZyocLq1vLWo0uG5Ipw1XjsiPH/e0oSLxAJWSP7rqdgiMv8Yt98LMihf4H
t1fEFGiVPvxYJx5hqEQjLjLGP4YenMqsoJ9ffrETfXocOVSYTDhpOQO++etWZCMOAl4flLuezOm2
b/FEQYIvcOvSTamQ0wHdjM9BYxINPC5r4+tK4bMdn0PVc3mP6cJ+vDgGgthx0TtMFPBw5DWK0xb9
e6+5V/zfJ4QCXPr8RRhNd2z+6zhB8QoS8UpvACT7NB9bAnmUam4zk0gt3z0Sw8kEywGWHBJE00PO
XBRGySMow12Ul29VpO7aODrAFT8GYwdMgbSpzmlwKJR08yOCQiIMxEXfrsbKvVgtGLiM7bId5xlh
ri3NBlppPM5OJ318scppV04E7sTe0gi8UxHrCPnfTJkhzOkw4JPrtfCs5K4W58av0LDbmAZ0Nb3M
n2YFGQz/15Ct/NR94CqVFS7QhhF8Vnpu4C1B7qUS+R5qPcKFeWIXs29YcPRWRpTQqOnSa58ilayC
FJwCXShZeGplpl1ElwGMowFCOA+TLZEfpBAgUFe5eMdIBZhUh809dGD5EUb0kU2kgbIvYujrzYjm
3xNEgddsnVA24VAwe/Q69yB1TJR5Ey3aAY9tlz5MmYC+UcwicTyfScgPmLGCv38GPzsvXYsreoDe
jaU6P6N/Oi8TXToFAe8l9ENmTOa3ws2PY69vM4O4mv+vH/XxitYJeMMVyMdd7EFSLOELl/TYwSQu
e6V98bI+rZJd7lXoUpCjcZ376+vSa1NUtd3wurKdjEnTi8p1THr5XLenxvhsRMSL4WQHN/zFy/ys
6qFLQ0uKUot72IcS2W2QFZQ528vA2BcCelFgeVHq5MXB0RB8vvz779/Yz3+iQyd/Djb9W7cBODXq
FjiGuyZtMIA1F6gyL0Y4PlZ58644Q6A6rX//I39tHR/rrFkfS68TtbL3UfwzSQHVnwSFXTrk8dIm
5LBD44jZMiBoVG8Wk3LvJWwmsuD6/N73L3UGxbEZqRGafh71VXjM1VnjoJKYXfGZFoqKNJm2wYi0
wdEqqBMkj3iFc8wQvdHoCjHFTXtXeO5yaqZtFAq19Hyetx5XGlkD9LaPHRzdFc/KMUngSzG8lUsj
vG9yjHEKJlwRWLuqML8NQX1bauW4COnEImhexSqGJhxo2cokP4HebI/reHaf1xJoEgJAQsKqJbfP
cgnH/zn1oU44wPF+/65+umpZsxajIEbTaFD/umr7ISQrLQ6KXV+L93x8CKCNZOG0B193Mu21alcp
fsfpq0bmZwsIHhCNTBq69t9uBrIjpFqYbrGDUP2eTnx8wSRfxly9FLMGY2jEGe7P5fcv9rPTn8kT
ind9/sev6vpPO48eNBmCZMiHGUdIBa5mGaDTmo/+pnIOqW/c5FV9meuT3//cz3a8P/3cj/fndLLz
rnL0AmPzsPVz1ljqy1NvGo9N1Z1+/7OCTzrUpBC7iMS4lrIrfGiVq94n0INQpp1VpnfD0PWrBNl6
RDfWbHJFjIv46RDmxvRp2o56jJfdh5lB35Dg7GUYSm/hyJ0VveUV9CPXHW7SyDrDqhyKEMCplSPy
04y3yMWLJW1geaHznKKRXJsmsryB2D0JYzBOAec40zfVgjSZsnv2Rti9kKc2cbmnpsUWjdtE4tYm
ue3xl7nE9VOd2Cdsd8Epq3Aj1Rr3DQP89YKbFw3jilpfKy/EbEgsIfSdQ2MbdQ4Zd0qSpkcwJFKq
den0z91k94TAce0xlLNF7nUK3QiScw/8kkwTjmAFYyJbRiYM4cwaznYeH+a6uW6sR5+KeJCsDSIV
1lE8PNrRRAyWuqRVeyLuQay9TDsOmbPuwc8mWvxTm5px7cTqQMasOjlNTFoU5lcSer84Yj57aII5
gJrBA0/rR1FnnguJ7lLQVxfcrirrsQNHoXT70RHOkYHvoyKi7Iud3vxs8QZoMnBDeIyKP64n7pcR
uYVsEG7unUyA98huQ3NlyGUNCTeZ06GMeQQnk2DnhimRhkV4GpI03UVpcd+0jDWFydi3ILXDTH+W
oXhCb0+4VTfNaInsCIsXXkILUB1s1jrvsAAbDjSI3z8XnzgFbDwW6DxMtht6lR+ei0gbczSVOcyj
sNign8LhrtPxHhrjZBe8KvK3xCLB1KeN8NczLSZsLwgQZo8VHfIII6IWqG3Xsgur8p5UPfRbWJ22
pBbgxIXfTqRH/tBZm9C1gMcLiJdKI4Ai1+doaJ3c16SLd79/Ub/6Sx/ORKp9x5iLKZ/2z7xi/rSj
Be7oF8q08t1gpuuapjooNf+iKqIsGnPYGEEoVlUBOrwwjUsMX4E7fIm9NyIbRJXZNsm4BkCt9GP/
i33oMyEGom1GR3OV4P2tMRsNziTCjs1W+PFVm+QvWl6f4wpjtGNjRFZknDRwvKUzXIA/3sSDunYY
fS26kJunkt5Dvyni8l1lfFBQ6pG5Fe8jaQVez7doS/9IaA1qH1v7+cV7qn+yg6KNQCqAwI3Bzsep
pp6GkUvbqECf3RCklOH3a0e2jVA/kPyMRoR3d5iqZN/Hh6AHPVCl2XQd6LAb+vhNH2vzhgEa0+0c
YpAVzvmcbY3qzRhfoonHZcx/kA9ZrvtS3UBHhXtCsmIg6HGULk+Lk3TaKoWrSm4nD9sIddzxkzs2
KwCVZeXt8iywSdstuUv51qEyScixYvrC8+QLbkp8AKAGpC+nQdF18Afi8B2f4t2jrK0YrWGgrfVa
oDzVrDvfSR5LZEgLq7WNRS+olXzNv8qCV69nC3bT9i1y9FXoUM2U3Q4h26p2v0MsfY/C6DBEsJ+i
1FlFVnWez5PO+0YM5ve5KFS59Sib5mK07ZvJrI+5+WOXmAbTf76xpatLTM3f990+EIoBeXyEWt+t
oqT/eR3q1ingNIjsNNvSLcSS3tREpgTemThkro8QAdliO5hfQu2mfOaOjvr3shpff78WPtv86BQw
0qCLSYH0sflcMmJu+yIpd1lLhqIo051dgfDy4LyvrBp3UYUX58p37h2WwKYIY9iZcheKitjjWPlb
s0xPYVube2ucE/C6AAYfsVS6s+/aIbwGFrkiL+iS+ORmcrRuOdQpiZrmi038s8YAZTqadcQ3XM4/
TgdHhiK5VFaxG9IqB29pLcAU3xWRHLbcS/mck+Dc2RphpPM+jF8oK4wvZqWfFF8YHX308s5cmXxs
VBPbXdfFXGgGFcuwz8WD64FK7oKazxhZ7C4Y6/WEH3aRwIz+1270P16H/4zeq9t/bYnyl+vytRIE
r0ax+vCv/3VNLFslq5/qf85/7X9/2V//0n9dqoL//vZLtu/V6aV4lx+/6C/flp/+799u9aJe/vIv
6xJdzXhu35vx7l22ufpvt+j8lf+3f/gf77++y2UU7//84+WNNQiNGNvzq/rj33+0f/vnH4bJ9OtP
a37+Cf/+4/kl/PMPXksTJbSz/vXt/vR33l+k+ucfmq//w0dGGNjeLKnDFsMR07//64+cf7h6gIDM
m1fUfBf84z/KqlHxP/+w6IDJqv31P/V/WLN5AAGiz+LzzT/+++X+5WP7Px/jf5RtcVslpZL//INr
3nyk/fnIC7zA5T8Ocia67RwJH448syqZbPsoUgtBdHJdLCYmnRNR0I57QOqEhjnIviVFfQXyfzvG
MTziGJhePsHgwqfixXm3jgjTIQAa/2Me0oWkio52PWxSesPemlgwc2EgGie4xmBKoZ18ErkWUWUB
Wfetn81I4jDzqveJWb7uagEeNwBaOemnSzTOJ03r6Fmh+mVSNacgeFq5aeL6ZGVA8PMix4ruKDBm
cozXVuufCvOph8SlHJSsEnbtwq2cW6EBN2ozJ125lrzWitHfNBopF/zNbukQMLzsgZzlXQH2OzPf
ysEBy01FhRYh1pOezDzzVFb2d6MZqYwrTOnpBK011V84IW7DPKTRI8tDAd97nHqY4Tz5a1H5N52a
Y9Vcj05RufZHgmJQehpbtG0E1MXxfVd04Crpl/kBucFN4r8Ghb4yHdToehcWK4Z1wFRqB+pN6tyl
Wc2vK76hE++vpuxY0V3b2323KqSUi6kYrXUubIb1I+xjkrt6/GUxNNLx3c61qzRCge9Y24zUcLOc
tslgbPrUhrGYi55RAFymkgItP2dEwDhTva8LY4LDTTpJNT34cZAewrE+uC3hCkZUdWvazMw1dNyd
dW4s2yYelp6LYB3v0HKcbXiD6b8VXXJqMnK6unCl5ky8dGuZ8daZnNfADHdkOD6WERSZyt1GrfOa
eSTxaErcUDeuwqm59VoFEs2+wnVEli/gQjdjWM+VD+L14K4qwN8T1SjkLP+uV/YzAQNoJSoCPq9M
1b4J8BmZah/bML0azQkwj+fvXGlJzH/mupD2lQ3PngA//L1jQ7mavKt83PhebLMUsjvTEm9hF2xt
7F0dW+7CGslArAok8GDXhyGP5uD56NgH49pHtLZS2Nw2PrkQXR1Fc8bVvUOEnq2Pr5bzPrYU+wN4
drKWKcwjW19nDLsWeUZQAKbkaylssR+R4yzCHgaTX6VgeEJjQySNuZG47hd+BQ8vTotNIsOY7PUU
osnILBvFn8pITjKwv/X1UZmDOqpkuAzAXnewfpeWhB89Rk64R3jyNCnatf7owPGTgD1xuPipZh99
c7juOgvSllbAESQka/JSGioR1FKGJ6BYYvOoay3jfD7MOoy9rWzbYK23LN8xlBfpt/E+juuReUP/
3YDPQOMOggbsvRrfdexW1zKjutCigAgo4xua3DlXnQQyKz3U/TRdpVpyheoZfbXhTlujm57jLoDM
1DVXpbIB2YTD0tUghCnbvqkyjlePNHXceC1Zm4m2Jvkm3hDOfubuo++MN5Jagr3C9rgyzMEFp0yv
uopDIDaZeyzV/KLFcOuXaQ8RgtxevmAXFXW401x/Cyg6wMdkaCu9lf4ScwzM8KzGz2xY08XiWmMF
MSFsYC/EUN8Po5/duLqOty8AiOk58wSpq/kzi/ycNDv2ypn5ZSEJUd5TpgXGCRce4ejpxgoS0t6d
6FWqrNsyeH3okaPtqp43liEVZocI9SFPRbCkHUyssCQioEAxORaVv2g7KC0qggE1mOI5bz1nAyce
ZojgKlYB5R1e7alILg7t9Mlo0rXbd7AmDMBzNmMkamLDW9Ifv+o1yhl3oisgIoCzWnbUvGNXC6I8
pzfiopt1bbjdWnTBdao6j79tEuyZguLvdXuZdXrMZuk+KNvyVgUbTVdj4JVmthlU3NxVkbGPsgCy
i4ALF/RuvuIsPErEiEtNxPWN2xg7GZXfLBnDtQm8rUXu7bEaJQSW5DsHKKrmKbxL+mKBYm04k0W8
iif665k7NHi7aLhMU4L9bCqLB1WWL4zqrtF19DeGz4HiB+FrkeKg10nk9cuGUMD4h5aWaH3kRMaa
A8YcYcI3U6YPRaNZjB+TI46zgQu5TLaBTmh8oYsbn2Vguh3dlwZuCFfKHfeMcRV3pbmWOPI2Jrxy
f4jyTRuS9q3VdH+S+Fmj7Xw7pv4hHnV7g5wPvGfgF1sqx+fYa6uT4UUP3agOfZB4cAbAbonUJ+XO
ILdbmdqdM6GTbCL9xgjqu5jR3jJwZY9KRwLPabw7GmPlYVD8qgRJGuiWyP0y/IapoSR4o9L0W78u
BvotPnLcoS62IphWVYr7USXd8BQL45oDTdLcspLDKG7LirDhMbMNHBehPJJhu0HGP5A/F8otKHl5
E1d7BD4QZmRGjGVYnfLUeWlBxO8Lf3aYqObZ6bmVxaWhr6jbCwiG/VUbyfgmjMaTGYkJuim0FOlU
Pzhr3MfJs7+N5iXnRnKku4ee3gzuO8aICxPbE2Hjr50VBoeYgcqKtbSb/GnjQsI1J5QpzLy3jQ4F
igicBX2LpzSGMm+I9NQHujj0B1dN3Rbo/DgntGZXkQQQI0YCccGO91p3V3b4FM08uPFB86ysYGAI
a9TFgXgtAmJJCPNT+zouaqCeAgl6E48nvQywJWqNdtF5oJfjqJ5TD4ihXeNPbDBurHC3WryxEZE5
k0OQdO7hCZxibellVrNoBaNS8OEBCO4GcGAaS46sPYBv83po+q1baduQVbVvJs5A1GnJyc3zXd2R
VDoFlBkcJ3hI3CPdeqqT56KK22VWiWc9yNuTOf9j1IkxZPJuhJtBwOvrkBisHR5aUQhz6dpg6xnd
GUvA8Oly9LlDNlXBOxOYUKFFkW9zI/2eaR0bCVE+nEs5wEC/dZeCROG1lcWg03BvajDFtz0+wy2v
IYZ29gDgQarvY6CqlR7Ibtt49SWic36XqmPAeHU9NIBBKwhBxDcZ0brJiAvCIc343o2yG7vYjiRP
78sS1qU7WJAAKUV0nVyULqUPMw7awSyqa2OOXW481Rxpdr7EEaBbI54/4ywXxzq9T5r8GEaZvrDJ
+NqbEUvTwyqxdkX+TjkErz+qMU9kfrjIGt4MOhMcmpP52ACzAbXvqJWlae1GKR4VYtuahnR3RaYP
duGDXtbdT9MuV4ZHLmkZP9kFcEa3YAZJW44aq4LiT9ChRvXVDWvqynAH16dFGdeLTWuKZpWV8jX1
rWiHwVrszJaU7mLcJSQ9QpHvr/P+RJN6POrQJ87zkhFZ7pyH7q6vNeSbU0aGn4sByyWdah2G4yFg
sS3tNnEPGPc4mLv8rrVcRsRUt4h2IvIQKPUJrd32gmyP1vC07ZjRE479mWuCo7Ap01Xmy7PuIXMt
zKa6UQA7J6Nl0DNZF/yuF7IGIyZCQi7RoNaELMIxMnJsGE5AxFmVq2BteNDA0VSqretW1lK2rscS
ED9UVGXHwQ1m5hZfhvFIX9skEAmUxTeB+72IlbcKBU45r6hLBrvDE9Cpq7Ewnx2LnUD1BBQggO14
UDDf6hHozpFDumsnA3RmSSKd4CgY9OJg+MNNVZQ6TQ3ve0cyooE3miCd9CZS+aozOjpiGJUIz9oP
lC5aAVM8Ce6ysntxK7nH/ZAy3w6vNVG+64W9q+uH2gh+eA1ktrLdtqa5z3r/R9hX7zFIcyd5DvwW
hQ6E4o7rxkMTOPB7X7rE2WuR2iIM3ifkIlOb3mg6cV2wmmjS3QxDv2tifRV5kBRVpl1bFBEtmEvf
KpbNSChvTHc68Ze1Jrf0yNGAqK1ypweHabNWpeZKt+DP0mRdGdO0sy3nzpIh3BDP++G008qP1NUg
xT1fqOVLgluFKc5+wRBfMrVIkveOwhsuj3wMpbVp2lgt4zY8ZuQ0mwrmluox35atcQ1q3qkf5i8y
RfbNd4IdUtWDSvs7wm6ufGJNVqVt3FdGc5QmvpzECBw4v5y0FqPF0aXp5B9Y2T+Jql1HEei2TGwE
waaLDqA9SvONyEGNAJfzG3Gvquixb84RYG9W7EVFt04K4dLw19MUHWvLfnftW2lZZN3yA2sLCnXH
vSOYiJmOjg5cCPrK+UONlWj+uVyoIVDK697jjNdGkgrs+wZN77IzCE3WiAPzB4QAeg9nDurhQvPD
ddG7zbKs9fkBAd4EId3rV+6YHL0k2VckjPsxwTWjSHaIuQEaVvvIGtSi1ism1DZhxCCDJjO5Lkg8
fK1sMK6+syiz4KEbzDXhdc+DlE+05a4g6Q1YXGTTwTJvZXZH9rZ5EprYjM7wqgXjfvK/045/DOMY
qVpxKVtSpjL5XdrDSaO6TorpKm6ASwzxDufgD2vUb4ndvnYbChZ0075LCLvpjffl4F/csbS2WmQ+
eVF27Y7WLjXafYFXWo3rlhKHgn7tVwDAe/RcwvDWTplfnC7fxTei4XCdQgE30BpXxIznJGfsuZEh
EdHg/qeVAO0sfJ6GVG3C5lYzi1sZslKESXmozw1rD2GGHIKb4uBQU3oVYHNuekc7ItfYXVZOD4zl
DrcuD6R5W7fmAfsdMtBs3VbZdQyKTQBc1+voThY9b4Ya7gt/vPhTceVJCMxZu0mVuXFah9QgZkmT
uNHrcbZcFMu8IjTSr0+1BzWOa5ibJCtXc65oDTx2yO80+r0xqhtWjgUrNHluM/0M8N4bDWLFXTyL
jn3nau2TzAgn7LJl18l33bKPtlZeByQ2pdNw4pVeAXjbDSj+dYO4Rc86aaN/cuz6PRsujVHc1npB
18A8REz2dLltyI+hvlvYvv8mIrJNLOM2cKNvmif3Cdz/oJhpoKw00gqo3TZpAfZP50zNi+K2GYAD
EzcTlRlEX3t87uL015ZZElMgcxj+mn7n+vGLDts/LJAVtq9VlKx117ovKolkpPqhk4k1akwSOxRs
5jbO8htC4jY6XDlbct0qir1vJ+eqzOYL4zd+15+GE56hLM6Y/sAfvnuqfojY4KbMxR7hXprcfSOn
LGL9+9+6wv6mG/ItUNqPSJHW4JE7Cv+6CoKr1CD5r3+NiDjTUzr/82KJnPS5SsWL8ineYvtU0HFF
e/HkhJdSGjj3ddiSnb0nK/varsRRdGj9hh5pJlGYDaAnea4sRFoGKYY9j5xX64/lQH8qI4F8yOA7
eGQnK/9bwfRRasFpoJgohfPUEwrBnraMRHdqSXYS+XOrpS8lnwlJTfdtFa/TQL8a7Yq84KBEU0mY
js4d3Wnv2TDI9iBSWhPDOhAlEMrh1s2aJSqSrYRwwlyD6AmLVEADbWV4n6bxPiULNzLH69ZhabvD
2mlvkZ2R6cavCIkw5UpkQqbOk53X1WuyteghaBL903fvRKPxxjepRmiOwbhM8EmMyUNSC1jjOeO1
rI3fGpNM2c6+gWlpc20nICAfnMVItVRj4TT80oUWmt3V7K7kzailE5DTrg1vRZ4+iLhJtxGMkUWW
gskO+/NYNuxumXZpODYXYSGux8Y81Lq1wUrxMAlW9cjgr0z0TTPG+8pwTyo4i7Q+Z44FDFyUz9JC
WE5SfOZO+DNQrmb0yUf9rg9oOln1JnGbx2CozrXV1DS+IKcW9riwcjKT7RFIg9b3u0jb0ZEjYQRl
ZUt3Qk9pEQ6iV1tNye9G5Z6NjPwv41Qm+U2hir2r6VtD9TfQCW8KfIWzm9rIuBoN9crJvtl99a10
xXEk8Ke10tVoRMtUlgCApwvZhvf27F2ux2sxwaXsQ5PE0DpFKJtyJaocwrjbVTEXejVxcBXXQNvd
KTYTF3y96VZb2jmrKFrCNriqC/UUW1vkMdzB7DvH6m8br3yKyaxKymNKHp3J7U8nFmnscZkGMMGs
JyNvKZPto2SN4BPf1E54SOPmSe/Si1jEjQ0jmvyDwbum9Xiakvmxr+QD2CtM/fK770bXFMBUWuTg
EPZDENHZaUh2nb9XqUMPpktRju5AGIR2Nt1V4VVvhBsSuPtr4ZMPtaNw4lPJm1Xv2O86N9oobH9K
0zuU0lqRFLk2g/ExM3os4dYWy3pslMfB7Na+Xr9HmSsXI3M64gYemxpeuDWt8ymkxOluXdfjfdME
SKyhWKYEq3oD4QJ8XnVbPXdu9xCY6nshczLfnK3I820LESYRd6ZIQc3q9NQgdV6X41tuRz8TyL9K
z19Cz0C229jZKrDauzDjKmxPKClCafZzjbg0UmKAS7565Bbl2i0VvQV1XfPuMTycDVMd/DT1FulQ
T1RY1b1q7qdw6SgSDXJYYabXlitzkLvMxko5h2XTyV7IiKwSp+2nTUme3qzaZAnQ3ZxqgNHMtmuM
4aFBCmVQ9s6KC/p9an+XTn/DzZWCCc6x743keuw9HDeVzNiuuump6WYcUyW2IMzWjlve6Jr7rGYf
ywD2FsHVWybHw9C+RzVhJU33kBNTt7JyzWTJ5tveCng2DPqmIBDzlZbWxyakr0DMsbFouNWvPCJ8
bdc8tXa/QDnIkEh21xVr+ZCTD6EyEne8pCORDFq+ViSkifQdVV01rvva3XkT3e2qosZKqY/+F3vn
sdy4kq3rJ8IOeDM8JEEvivJVNUGoVCp4k0DCPv35AO3eqq42t3t4I84ESiQMKcLkyrV+Q2EdQxfA
WZHU92A/Or9VsNOaeH/aGpGRVTRb04i8K0KsM4WNV10zxUBUmMKjLhUGK8/CVbUdZ+tTbTwwA8C9
opMImXuZdCkmNA9DqWMMhsCObzUhTm6ItjRR+MiM4PsUUSgWTVIf2o6UeZgZa6eOcHJzoxi/vhFR
PQF5zPaugSb0XW8aV7s3b5u6xJXSUJ6Fh9lIE4aPEz7MZlA8BxYoWEumgL+HFrlrKcx9UqXDLstK
ZNh1jbgZnBcgjRXIgsi3NeTC0755bnFL3WAu96JDkNrGxYDaRrqqTfuLpRiEP0z18MyLECUNFd8U
99YskVtXeM7obQfPBWHEPJxdMBvmU65eYGg14w8719sJ0fALQUEhzS4vSCE5HvYL4gBR13gqszeK
DJDmLmY7rVvTearnWjTes/vC4RLiHqfqCpYVvNHGFE9Wyz5DOScSmms4ocdkvADeT9IgXTtR2B/C
MnmFNMgTnLcHCyA48VtlHtJMs1AKEwcjE+4mVFRfBuV4TsbW4Wog1u81Lg5MCc7TPeFpiNXVWmlq
axc5zDkHbiUDGv8KfIVJDOUgpjaEK72z85NVYsHT4qvQTXC/vQZnI75ebUsGNfsa1cPP3AU5aL3k
ZckMoJzWmfGEyutzGWEHG1vKQzPfyXVNWUS6qE2PGkLxWenqfuvifRzaJDcKPE9rZxul3Gz1BAgx
YHjKW0yKsGgYcnCP9TVJjEdkMZ8jLBbMK6CWk1MVtxWS9qnGLWt16F40Qf911NwfqPHaFJztLBJY
uyEdNpmHqczeoexuMkT0Ww2yxWghK58OxTO4bkSOrBExYPNUSfGdIe5G7TFj1XCbXpl136zCpr4p
wdb0xpu283TzOrnV9xyl5NZVxIbE8ixDlezSoLlnfg1lWGbPrTOnDittWuF+jhaw8SOrqIdlRgSr
XzF8rD1ia5+5lV/kzkaNlJ0ZQvTmEuQ8wNhnHwaKDqai7PrBeezM7msAIAxe1gou3cG0LfyjtKcg
tsnHYTrMkI1MvYgvvdtqKwqGex0X+KAffjCtonTVZq92WmxSROVWfabhbZMWXzWvO7hTv+lV7b5P
4h9qj9f4CF8zMb4jNISTakqsVQxv6mDtUbN5NmImJY6DH3HzpPaMPl79ppQvRmdGh4CRt5F2szZ5
kklJ49dOwm7L3RjJkLystdJcZhciTY4Wo2ISGDYeR8p3J1SPTVLdWyizkwRZRd1wocj1YpMtXE0I
gEZRfReT9evde2ooG6EGW1UBbjhO9UM4ZI963t5qQUDkEQGvnH1gAtwFpAraU+mYJcLHJV9d+Hoo
15WCCW45UAqx6wPJ6R/IaOzTAe9xaB1OXKxqD/XF0tZvRJe9hsT3kDesuz7td0MnkIHvOZkG46N/
zyDbWIH8AonqVip160d59oBUdGonP8biPcS/Cf1x1CEk6XTHOjm5dqMg2KOjGGoYE3L2Y3upNc/j
Hxn3WGa+QsiatdkcHBnidlOpQP3tzn1oQF2bTvVqDEy1PHUijsm46SbkcOv+JuwxHsvr5gQoddjl
VfWuxPVxpKZYT/rFLKO7WDpfvc57CuxsN1lZusrLGAu9nmCkBlqs5FdXMetVXsvnUFBSTLqdeMLs
9jZxZjPzOtrbUwbEfyjfIV4fYMJeu2L0Yw39iwitfkdqmNl5QJ+UFF6PaeMvFqhOd1wWwFP7j9ay
qsyrv/X9tvrbYcsRH+eLm106GpSeMBhvcvshTkptq078hLWA0R9oeXH0yq6AuByi5mVM90USoJ2e
uRjczIul9bn4D/oGiifZCvdQJHfj9ABHoTyOETBtYAE4XBdFdXSnoPxYLKue48iDMz3VatvhrwTC
6ZipJSdwByfcWBGWXWpQZdManBPzkvnrmkPuYjw5N6vcwXJqaU5Su0W+d9gGqBwzQOdDflwWShz8
rdUE3KyBvTcyYHxqhZ2a1fJ9l6/50UznT1nWK5z6SNgFK6cCJkoIV4N1Kutjq/V/Lpa+ZXXZ4Lhh
x3X/a3Mztxz8QNeMFz20MxeBr2VzVTybQyepaMbVkQpadZQm0pGmCiUkTCNxpJwqjkvrc7H05Qq6
2F773a26KwySH1mmVge7BkkeuOkZcb9+DzPl+0T55mI4APssGUk/xqN4Y+5Tb2QqSvItw7yrc9Fn
cPX+HWpszyyVhcu8J2tKcaq0cdwAS/fHidekYRXBJh+gBqapFhxCt7jt4mo81ua412qVl+vYXdJ6
ABRrOfjH8vwMVgWbhUGQ2TL2TtaLiqDqsWMSkExWid8MRhZ6043+VMLuC+2DkqFz64ijMbjm0Wv7
8eIO072b9OlRNwN5isrwCKjue51EYt8VQcrcepU0fXFpRIWolik83qj2iSpDuSI575dWd3BEF6yH
RuNjZtwcEHcuf54n25DKJTGpw1DlKs2lHPONnTc5mQ8dd7FeRUVQay4wiG60EtTIVNqHSp/KA3H4
6skOsuxGhXATFtK4dLphXEYZ8vRj+xMo9u1kVD+dPI19DmkvuZVu8sK8wcrY3nFjX2M5uAcUBYJz
ilky4jabQBm+aR5pFCjo740u8xsAfqtkovjSogrg8DdxAYqZ5civmnqkf6OaN7XXvMI6xSLUgGSq
QHi9neKfZYsFVldPmFaTXUw6/ICkzVWxQLyuQdxNfprm2FQ4Tn5RlUeqS8ONNWG8GFUZJRXSbcWk
DdtOqzEsk7pzA97YuSFHegjj4l4PhUMqS4xnew/A/qdBimCixLayBX7PhY6JKpk8uRkZmAhV8wkn
O6YS5AFyX6uYbkb5eIGguxoLCF/x/E2oPeGsrBPeaKqDybPjtrvBDrkq7SBBROY1I5GXXdJO/8J4
p+5J06H0MvrqfBGpKIE0oaCSU5Njr6jgzkqFbfhL38fmZYuVO9FmaAHlucgf7fHkzlZ5n78g6fGj
tadzmcOQDJPywUSKKDHrSxDZx0TBKHwAZzm82sJ4V9sE+5bwBp0XEBXi1A/aYyxDHMpM7bk0EEgB
uv7N0WfrT4QSKXHc91PXnvLM2JiKerYkkaJm9+eSAsweU0KBFGBlxNgrEOclYttGGalnA+yfgz1U
rGIpVDrdi1nq+y6VCBOpiNvJoPG9CLMvOyBOdRTvXoSwmco4MtfAJ6mgaN2jx1ilDO5dH4fUk/rx
KrSmIqF1ZHq7MoZZ8EBaz33Q37hj+nXWja5tJp6q3Vy1HOiMhnHgntI2Ycng+YGFgU6fNCaMl+o2
d24kZdTO2HQePjF1Gj8g+LvJWtJWnQNFxShSidR69dYLgjAnV7+1VbXLndzz+9LoNop2wq99dvQ2
flrM7VZCM/OtFQ73Qcybf4QRnFjh7DSHwaB9DboQ/Rkr3ip6OZz6dHLXQ959aW3j3pzup4jbJqrD
a6vo2TnxwGxkQ7DW9XRVdeVJiRE+qZQLGM2BFyEygBMm76JTXvC9jyjfFdR2U0Qirek1CHic0q6+
d2cv3+Tesi688R89WZAddoqnEQNEiMJnIbTcby37ztWiQyWTN1O79h1U6tilZlG6WJCD+EjR6tiO
DlM/ZL2LqvQONRWSqzJEDiKtlNSgsJ+0cmvYuNlNYZBuLOZ5YECS2wlRkE3e8zNk426w9LMKUylt
9ENLIWwoEN9ppIdRSlGttQFFXoNJjhGjOGCUE9AMdULZsL8pw5NDFAdmEA+cLE8xAB0GfW3k4t0J
ze+OE1gr5LV3amuQk0y8h7GJB5i7OhqphaWdRPjaRZr+0lokXKzmmDtOeIjbwdiMqfKiKRdBfFaV
IFDMWvzIhMZrujuWiMWCVWfiryKsWGdXj+Cs0yFjjiFYMSXW4BSrqxqPDRzj0jXcQ6LYZgJGLVeN
oZ5Gi5Kd7sSlb9ctvm0DmYh4bF4TV5Kpr9BNDCymZR4V8vCH22BW7BQFUDUmP2jMG+XtQDphpY/u
3rEnsWe2W9zXTfUEYup7Zybv4JkNEzpMp4/Bxp7CPe9d85rzYwHLXemFDlyPGT/1AKzIqnicyakO
uTMpt6+qVbRbQXpZ2iYGlLPElgS4rkVD6wub4qMIwAWmqWGdrddIwTLbYkbJ5b6tQs36Gljau4im
WzvO9UOBUJGfDA3KGXm7qiNP9ade5dmW5ApR6zwMJD2iscIOFPwhNrKBiZY0DqdlhEtSjxn6BmE1
F/S1uMuYevqKXjP8Qqf0a2f0PaV507tih/369KhMyYE3UnQMteJilTLehar2EFnEzHqOexfYHuyV
W7GPJPTUICveByXFUjfBZQisbkpKFy8pC4hOGZyhiVzMEDMf3rhkxpoaB6YZ+2VFru/o9bd2VL2d
XdV3pGW9PWKHtzFFqdqK7rMUvyeDSoXvqeE9Nes9mSH3EuLswx1dqYcE9dgVwDAQwhWBi2thIFhm
Jd6OQ380jPanLabnvC86zm0fEeQ5t8GYPGftbWQ2P8KhexRgDwjUUCbv1cCvAxUnuuBKlsXdilCQ
fZbjmreNueuIjSEha99rBTIBqr7MFoT9XpIBXhGU9v6gy+2gej9UCSaza5We+Ed9C4TCv+BUe7Mw
XWhHYBzzjPTELCUZ2wJDNMRy+c/WtfRqf3S14KSE70XjAK9zU2NDYUw/xYy723Sg3pRGinsTwby5
GTMFwR/TWatTgORrHqd7aBUjpWJD2atO025CF6NPWaj90SnI1VRcRKe50QEmYY3TodraZTurBaej
9nXgC5F+z9oWr7kmsFeNCZSrm6qs2OZ2Um8cybdPlTgBehDmx758GRQrPn30zN1TPc8CokeYJ9O6
UNt2HQAOO9m1YKgKq2bYtrV4+VgFc7KrTa3fj0FvbplkU1ycg78xpGKRRqelZZNE3ndW4o9WFBwh
UQPhXJpTTcI5x4BmYxR4HU7Y1i/9y8LpgnKbFO0X1uRe7SMwGmp2akKgEdHcil2mLhI/6pF8Ko9g
cVCrqTjBksJ9Vqm9VRGgy7KSto3OlGNXvt7ic+hY1IWdYfo2wi/htSWKEy/3U1Q4ic8FOlf896d6
Xggl6LeRpbwsXWmECxrIEnxTpGWmh77J44NQEN1rdG/vhs0WNHNzWhZdH6iYUuLI4njtXkc9YuPU
qEgHRaIe+8zET4Y0yCYbdFJVHfajo4VPBbYlQaAAwyrYIUnyHkO+sDoh3lSewJYgpcYrkPs6/444
NPK4abpvY/fS1gPFxRxDGFPgpZyqaXMC7qhu2hqoQB5z+1gqSLw4HOKTEZYx3zF5Y9rK/QCK9NQz
PVkXA4WLpIYLqA0kTGyH8pQ5VidyC9VJqi2IDlSScM1BtnHyUnHqKlVsyC4gQxG24qQPvbsrZXiW
CdFRm+MbWFiNvtaacH67hBRClk4nKTbcUiTBY0T5K9WpfRcRJkqVEe6SJrmd5QNjMm7COpaDUZ66
+UcIBwoGbRPfiNBrD3WsbpbvnpB+Oi0tGTO2tglBVDPWt0WQx3d1x5Om1W+wX6DwUfPN9LjelZ1z
kKU6bFWM4SIT5TBREc8oU4tgH18gVocvOiX4jXDrc1U07mpSO3setr8JmwxYI6x0lpEJqQ7Yr/zQ
26lvsxvK2tXGdbclOKFQsUBKuWST7AFufxDC6ul7fK6ow8e1Gm/NO/M+6In1Rk/s4sj+ZnTNc5ID
hFbUZptXQC67CUtBvSFh7iTJB8fpv6JD/AdEh/+MMfH/Ex3CM6EL/OXO9Q9siP+p46ks/p4NsRzy
JxlCU70/VNgQiIo7qBxjV/UXGULTzD8IDe2Z7gYNH1mvTzKE88dsTmTPHEpHs6EpfZIjtD8MiDnQ
chgKLQSL/htyBJL0M/nhF3IE5kGWg6ICjmYqX8j8neeTC6dpkB/qz66RtX4s5ISnHYthSKejFusT
MjKIBBUVD6WnqPUxEA0LkpN/tubVeMpeCmmH214y42QGEZGgQlyD4h4t0AHMl6OjVERxbMeJlMnc
Whb9vLr0OXnvUdSatygibUkFRwd1SJh/l+MjoWII93rOQakFr7Iv2Fad9UgGWxBlBUTsvy2om2CI
taznE1R5NIPyF6wMmIg2cXGs59NHRNkpgRDawiuLQWAVagqgljmzsix0IYcJNHHN+mcTvORbnOqN
HzYFdiHL5q6b+j/3TPICQ5QsTcZN0jExtvVEzOxkfjF3xH0jNTEudW1yPkvfx+Ze5KcGMKsKFI5k
lzWS7JJ2B4bzr9Usi8gPFkoEchwhklLKYzHhfgb4kWbYT7ilL81lwfyYit4gTHUdFJAEpnJmmMz/
+edCs+d/P4SCSUAx//zQLsm25fhq4stUHqPKLo9oe1Sq72LlAYEktDUEMebuZYfPvfpaf7Z6QyEz
0zIOC3E/IhuFbkbeHJeW9lcrZtqgghv9u81qPASabxgg/RVmx4HbNghJ44mEPsl8g83rejf/kL9s
+jz7L+csjPmnHSUY8mzMNUiQHP/56dXH5r86l3N8fNLS/NxzOTCvdtXIvZYqqX7sMlf7aBEO6kfD
ynKysXNz2bwsxJR9gxQV+J9dSyufT7C0LKGMFPOTjz0++z8PsBotZz60yxU8T4fC5ZcncGH50V66
PxfOfK98bF86/+n6L6damrHoky0IhcfPQ5bWx3l+P8Uvn/sPzcT7YTDlPPz+Cb+cKbNhpAI9dNa/
HP3L9n/z5X854Jfm55f+5dB/un3Z8/ev9vueMfrVpK+NLeEdrvAuj//n7b20/mXfx3Px++YYyeH9
b51KyVOzPDoYcs2FyvkJ+1yAYKtVXwHOj/Qrc1dwiMH285jPHX877bLBnu6iGHzukiPP5lz40loS
5Z+rv/Xh4ImBsz2n1f+huey6bFpay2I50Wcqflm1oKuRcp/PkS+nW5pWLznzv//0z/MuH4MRyqPS
9niTz+fSScV1X5Zml0Sd6iM5qO1QttwZJK6PtuVWR2AMOdnCFiPYpXNZuJluTuuPTcteS6+MeyYj
ziTA44gEmphETva0bMIg154elqZqhXl5+8tpdDvEGLrSyMSmCFWDyOGzpWKYq4QYPw62KTK3mzHT
bry5UFbZw/e4Nr8GU4Xxp0ZGlCIEfrHt9zQzE+Z1w+B32Q/kiqg9RpGfK3i8j2CA170bn6BcV342
YNpJ2qLNj4YTvhlT120LhqBVn2r5OqjJov7yLT/+jdEkHTXGdQTugCGtm9/j3fyeX1b/ZV8z7/zL
LvMRy7EfR/yTVQ+SCqPo35/6PziNQYUEQpm7X87sLYPt8kkfzaV3OQ0amIz7ywf8y2+Sq/ExIruw
+/XbNCglVfp4Xy0jmYpw2UcFZ2lBDyFU+Kvv930+N3/u89lXCRt37M/1pTD022n1rmb8XDo/T/Hf
fcxy2s9P+TzN0ucl6dc8ZVo9esQQwzx06fNourSWvmWVEfyqJchof/Z3UdMzFs6HfTSXTckyri7H
/HbGZTVfRshl88eey0HT/LFL62P75/rHOSMTj27FyuBbSaYdpYKGKsoimvotovZ5ioCqoqECrTUf
qcm2iNk0c9lq1vhintWQ/UzVzYTE9zoz7QpYVPU97WyQ3JDf14zP0rdB3KOGCvGmzvNz43nlvpMA
BSrEDzCj+GaYIfmm+AhE2Fbcg5ZW6OS5Ql+XAThc07kHAjyuQlWJVkoj3pKpMzcdEYYfGxcAY9M1
FMGuAfd2TOsM0FMsHlVHMXdR2XzJYuUtARy7Q8Dc80vkFMNeheSnT2uEOxuEj3Ze7AHtxx7VSqOd
2ULAzdR+hbdUt7IBGTciekuDEj2PnjriTE60gt6fwTt5hZt8N2T9tnDMPQrYVOjinymoLBS0S7Qc
bZvUGXLMQe+RkElTpI5csSLbWZxiIvKNaztHKlAvuZEOSMdXZ3VscHeCKwab5KHry+Rgia2HzMNa
lMLzcw9KGPksoLx9fG9rk7KxQwrWr11R5hvyjhFXEoSniUPUOe6nL2UWvzpyMnyt/6o2D2QSrsLE
hFygTqXmfuXM7zkr2k21gQ37iFJ3GqukpWERrWCiAkad4MremTY0HkpFR12vSSdLXGRbDBLLWZTD
laHCazHAqz4y7nRgHJ0HHDmIOvy7HdStovE+l/a5iMVXywoQh4S80o53YR4eE706JdXws0LdjxlD
HaysSrRcC4g9mqR2m4GgJn0SxQeJ/gyh7oyeS4+95KUKkrNAd6hZ5yjc+W6ut2tHeG9AdEnyU186
AzfbeLagpuwh2xE5OmDju6CucxJpMNKEWbubqpI7jZQhZr+OT4ElK4j9rRi6S8y/ZU/9gQzH1yLS
k9uuraa79ov7oA5tt3Nm0R2rUd4V/LJFUUEEV59Lbyp3uGytshDeRzMZVwPxpbJAjbCC5eFV3lpa
g7nWEOYGMw72oQDUQSUWr2fTQCUpaw5iTmbESYwNsFs7m0hQPYljWCazwpmVi73hya9h2v4kxzYg
RyHbVZ7edircclRDrFvS+NhddakXXCpD2ic3DNajN2vFVj8UOwy2OM1vM3AQOIED45KtdvSa6mch
zKs1M3ihOOwmn/JKA4MxrnZeehVAVtdWrQO3aIAhWlFGZTHHFT4PgKSDKp344ZjZmHauAfRBCBY6
0T0SuYDENZvzBHG7SvqvEod0W9q1D8mPoVJvj8sRYxWhUKKOVEGbaxGE1VfXyvaxNp2k42xzno8m
zWtEF1PS08ldS7S/qprMJUsV9ZsA5duU1NIV3NERoJ920pMEcWrBZA2U/ttg1ZlPljJbWyFMwaGw
D0ghjvs689QNxP413Oj2rpqzxG0My76W5UxkjPPrGHMlcAAAcTS6T1PfMYbXSPpULVRJx8CdTVjm
o94O4iwS+VAbkYtB4xHzrIR6Z12Rdi4tJmSE0AIFMpRRj3kUWbvByK5Dz/SvS80ROKL1FCnYltSg
XLo+LQ8DaGGcS7S1DKnpVa7cTkn3CmGjwUQBASIEtKZ1qdQUkhKKBAAMLSXY4QMwbPV0Nplqqyel
hVZkScjlgcA3xRu/GQQjMAeKGSoDidUFFG7Xs/h/V1vwWxAGMMVWc0nH9eJg1YhyWiA2LV4JVg0e
Lmqzl1KFnd2Dl0NXskYLobkRvQffrZOAfhb4fEGtEZgNcHVEiayk31dcXKBy0fvUBe9FGd3EIOXs
ZHgICgHVorJ2WBKdMkVA59LAihGkwdgr5WOJnwsYh7JeqUoW7aRhPHSGZm6m2DsAECyodgzjlQol
sjKxQm6fl24UZelW5haQ8tKM1mQztzLQ2y1aSLswkyTIhwuoqi+5l8B0n2lkCCFgYDJ93aC3fi+c
6pmnb1aHQmMIHmaxyViTXrAte5P5aBoX6xC6ToK/8FADbFTHAlGgPHyKeUx3rfGqlZTSsWwTa01Q
ECPx9DCAxd84XeQiNRAdukQ6Kw1h1DTUHrWWsEx6Hcow37wsKHaQMfaeNLEcDDLwo3X+YGClA8E2
Rau7SPE0ULOd7UnrAUG2rnP1U3trC4GCCw8YT5qxA+o9otFAoXnWt21y76SPM3MMoTo/tO8ARWmb
uOKZpJrUoDqoAKOzrm4rL2KAnScc7r0+RQ4mbNJDKl9qoiggYhAued1JmX5jgoBoQgcpWnretgzQ
ObLsKt2Y0P12sk5in0j6UKvJptXH5pq6MRrxZnI389p524FYG1EAjSG2b3jwcMl0cGcWbr824+QG
MaFykt66RSdn3TrmbuyC58mG42AO3vOoq5OPy1e6AnK5lmPwWrfWqdOLYtOnOfmt1H7Pa4oqzjDG
a56UYh8wE6B2ocMkogpJLar2M+ek29GcNQ+8udStbWUkUj/BD31m1HwV4AMBdc1Kxy5ddaW6+9FB
gH4oyq9k1PLD1BERtTbVact+Grpxa2v5UzEBckA3FT1wrjCOtD3U+uksXFMyW2/gQAEhgyenQ8OO
Lqlb9n43WimF8DhYN25BvrkPfdT7but7FVGEC+4GcA8GeSx5NpyUmgQvErmR3WvXxn4YmMMGM6er
4WRge0Pd4oZWjyKVlArIV/QpxL64NVHZSeLnAI87VKyUCwyE72Y3bCNtAl6DRgJ3hgfZVK2302hf
ylrJdmYMKdIez8H8S1dadykLh8lSxZsPxRCtkr1fuJQMDDf+UWmIQI8mgUITA/tAla7c1GUFhUvx
UNntKmpxBTLTmt/yPj6ihr+NQEndFEkMJ8XSW98E0dNGqu2HBgzfUS0fGiIHIex6I6W8esYM0uiM
dSb16pby37Neq6cyADHS6rzPUOh1EvSFAU7mAs5Lqp3Zictm3A2WlmFOHp5jvfte9XyUmmCfroKR
ciwHT6dAnIGa35sD0jAIcaMxEv1Ih2cbCNKoDz+zXkEmzQGaXqAG0BT9gKBBCk7HzFs/t9H1GH7O
RHHYXaDhddjgroeAsKFGl6BzlXXkKtpKON24KorEQ7NEQQAxLYKDIIRW6/KM+UTh26rZ7EuEzjFK
A9phHECEtKs2hR5W9OsJzat1rCGaYQpDPQhn2E7IvO95x/k5Om83VKDvXbN7A03LDQBqO3b54aIs
3iYwvYl82pOIbJs8r30S1R692Pjg4ecdNofU6rWT9BCza1SxzqCTo9iHnXFZGTumD2vd/Iamg3Hb
aPOrM0M3zh4oQLfdGwVJXibRml882Eyh+wjwrmJatyubajeGps3EJb8fzMLdKEV1Exrqvd7n7QYr
hgcLZbCwgYyGOwhmL9GXLEH8EddY/ayYwldjvd1H+eBPguJ+GSXRCUtYsEAgNidUPUztSx1H1PjI
M/iYRJ4ZBwm3bJefGz21FpLWKiZQQFqsWlMBNUGgQ6W1gMI0oi83ofqtk+M3xeq2oQHtSDPK+9xz
410m82BTWGD0s2ncqDp6CWowIewcJxMSN/ptYtfXLGQwxqUPVIaT3FRJd7HiH7WrX5CatV8MMAlZ
fKwU4u0B+1TY2e/jhMaM7EDDm54VUd6euEeRZ1Mck4xJhlehtJVV7wYRfjVauxG9xsMXrzolTolM
YHf0mPoE+kWZEfWlhNAYBuhXJoptrLok8KWWkWnAPR4l6/QUyzbcOfXk9+F4E8DT3RZh9hK1U7gr
aqzAW+Y/cDeqJ1mezNkhk8eL6AC2NPBh0h2DnDZNGr22Y/yoInWzKYL+py61s+N1IHPG7idEP9Lx
6bZvxp99PhjPViRg8SvVHFgOht9rQHqTsmlv7E2CIPs+NKmHN+G5kt3ke60a7lzlJvf67x66TDdk
jrZo/ZhHbWgQXInFup5CkGetgZ1F8WqVDfJ6cgLhph7sCMoSldX3yq3AaKC9r8ZvKATUK2HaJG28
2ESqoz1EmfxR54G3FcOAB8LM6tURJoUKu64c781GMaZMMACovRvLaXZmbTNiZkBRgvDOrTHOQO6n
19wns0G5rWOSTPV/fKwDwVVtnzTqqRT3ugq4S3rp1ObMWxq+jCR1h15JppfPpam/RmV/VkD1jWWX
oVRQQIWPp0upICeSSi3ad7qp72qEMGNFu1tgQiB+gms1iewqAiiaHgDxpasfukM9ZOnNRx/SG9Ri
yz7/ABctu4R6EG3yeoAtPQOOltMhtPkqJ2fYCJg3RjQ9NOKhycz+2msQtJ0agnEBpLKfIKf3dpLw
ReBwVl2ogNKajoloHb/rYIpTPrYol8akCC6dNoR3cl6MWXBXw0/ChOQEI9u6LgvSkdM6GSci0dL5
sw8ZR7GbWoA/WPD82ddOOEfrJnYuwlVWpWsFt/m8wEvLqxxx5aHQeeVLgDk5UiTTvCA1W+3dEYDE
strIyLgmtRPf9u2sKfW33Zb+xjZfYsLf49IPCUG/ZtWASBRa8v7nvoYe6IcmpLy77PLLBgM+O+HL
Z4+lw1uIx7I4LB+wbAiifkU0ZmyYnFabpWvZGKdqcbLs8WHpsvIqvjiOsunDKLkjV1gC071KTYvv
ejH8HHA7P/SacaOOSXYeBsu8Lgt34rmCnGptP/uyEXgPlPZsnapKoqwq0i5nQ2mPqZVa13heLDsj
qEA5J0iBX6LrVRQu4uNBFsLvtip397Fez1QvuETmGpYI26PK0omMhmvSuLNA5eR3k+h5dlrzimCr
cgtYJJxXDKY3HwumVl9RAZmOI2IsClEIypVDYTA4/LXfgPMzWsDwbpcTgRCzT3ieX/Mqby8VujEf
d9RUxXCoIrnysry5LYm+7kzFDe904JlVEA6nZbdlYYsS0Sm3qPbL6rIv1FC5sQRsteWopU8fdRhk
kLCzFkAn6CPvmhWGdwVfPc3Aom8him/XpV938u7W7md9IFfl/5h3C9rxUDl6hMInRzILvKqxZpC2
4f4rx1juEYayrwKrlWtVRAJHcXeCdzU512WDJpMGXAoQoWV12YCuh3kBHbs2klQCs/QiCVLfMNZd
PBK5ddb5c99ICGflpY2zy3SRbN0Rt4BJCaK7qrDczWCOqJk4AcQzqMwBmkxk3xoh4rt2XpiykQdy
SqAkB/AhS238/1AE/w9RRcMCnfnvYATP73VeFn8nxPjnMX/iCBztDxNJXM/GqVhHy9BAgvZPUUXH
+MNEO1Cd1WfBuBKi/oUjMK0/UEs3tUWJ2dBmK7Q/NRZN/Q8UaKj7g110sXw2nf8GR/Cb4jMORhZc
GqzccG1yzP9l7zyWI0fSpftEGAsE9DaRAikokrpqA2MJAgGt1dP/B+z7z1TXzHTb3d8NrSRFJhCI
8M/9uLkCJH+FCrtoUotiJQ4i2/vukowz1HXRR1yRUW38cQ39icv5K9DRWD/ZL44F07V1g5/U9Fx6
m3g9fiMYh2DApFFGYTCTNNxLl728M0wGp2ZDYaKGvfCjbQXbrF2NLuQV7lutTccsF1juhvwrxuIT
JkELxH9LOqsbt+kEJMNMI7hzhXpWrniq8Fv5NtW3KrO8bSXrEWdU65OzxUw8Oe4Gme9SRm4wUha8
04a53A1a8zcdec6/NaPwg1o2Ii/mVBpo7N9eVUqls8lIXS9gWxxMnYtrN4Fp1SsLbWzxUz1Dl1Ly
uymyj0wZQTU1LDRF7ndhUe0UOmgEBSEW+Qc2oUuWQaB10xAhDtEmLSRjKFvVO8mMS5Z0CTS5/ppS
uXWSh7TPzKN0jeNgm5BvIlOCOjBuVopGlkDiFojCfWmcNElVreckL4poMbzM2MWcW+SjX8WQL1nY
t1lDSE9zPL5Tk2+7G9wMSUBgmkw1aBNR9zbXpKZjVOXY1Z8LNUPAYIQGxSwJACBGxFUh9Y2O+tAT
BujVeD8AS8ICjM0U5ua8/GRVvE9F9AEzkWf5ai/v561k5+PzY7nb2Uy/lDUh1tDj+FtbiZ/b2bj9
5W79H+rorxel8ztjdL0oHZP3yfKExR3620UpGrMy8m7xghiLJuHb8Ckx0q8goTZDwTJacHbDJo0v
EkKxtR1qgWmDzsbFtoJWQ+0Je7TkLA6i1HAhZsUiaBwb6VHKrVTjqYoL8Fm1+za1oIzY/tkbQjKb
lZHoQ6o/NBU5BGD9Eav9VX8dRGZtZaQ+rIQCl0oRJKsdI2ZvzXWPm33XjKO3W0zvG4XA0wkCwVsW
FxeTwp+NpiCIumhCsZWec1m99GNxD34PIWpaDSPDRekpae7iPmxB9uC4G8Yjvrat1LPbJNTuetld
LE4zHOwM0Q6cYJDx+AfThoPmh1kICwKTdxUExMFREm+Lk+TO8+Ytx5onMNgf7KNPvFGcrbhi/uZ9
+g9rB5QwbFMuzqp/a+DE19r3szN6gTKqcdsI8KhuZM37NTnbycfOTN/++gvq/+kmxq5lWKZrAQr6
nbduDTrUWao5A2MyzpVt3y+uyolx8qPZRf9aqeLWIGu0hgHe0pkrWJW8w04pocAU4NBU9NHqbIqi
YOi//PX39p+uWWqBXa4WDNeewXPj11Vb6vSO5VrmBY68eG0ZH5yYb40nGQlhy7E4EIMtL5b8b96D
//BlV0OcgW5ouDjifsPq0yUlXfQRFyEi+5iAz3OaFyA/k4+27mk6mdJD2rpPf/2z6mL9tL89NizJ
H1M0xWPq355RScSBkpO2G4hOH3wV3UXkoWDgZJdwnSU6K2vHJDfjm89UWjzRmpdtPuvcSkcQUfDO
+QAs3eOxxG2X32AeAbrGIhMiCh0UnyajXxyaIwSpZAZaI8h/E+SmrcrO702MVD76yWvRaFdqx0/F
wEs9O0RuU7vc1XxdbABgZRmD7hMAH1yb96QTRlg8LUfkLD/SukwCjUoEtsGb8mvEFhU4V8Q0JV7B
BWAm6pKUku023zvxnFYp440e5AJ1bxtGZzjWaudrx0Y1pRub1mEnJW4FaRGJ2fPBOH9MCKJ6SHlW
oroB2/K0c1PkJMQBG3fKvC48NONdzIiHgTDRrulRpS13D0I02qjJtnwjm5+MoXzu9fXf8mjdePP8
4HQ8c2ptEOgh3hNRAL4x2G1Y74w3mxFdCozAt2bydWNdQ5vw9oiLMEHweZQ92txkRsTambz9zRUh
zX/H9gtMj1yINJHbnmet9+4vXQj06mR9vDRTQDyEg6yBdXy4w4y4HLSQPszBu7piAvGgVzcGYvoG
YNsNhj92+XXEIMj0tsPaPgFHXxQN5wpIrDCo6IlP+n2e8CBir+Jj4/XHPid3KvroUkr9uU+Yz0gS
Nj7oTBb0bYfQuY1NFIOiJruhWd+Vw1Z/zjG1tExZLVCc2zzrxIZD8C5cKabGgiG/jOI9GbmPrrBP
jsTgbFret1Icm3h88EqKvNSg0zXQdgeZmqTsF/NHqrUWnS3z01SF2oY1ixnSOl5G2McQI+JLZhUP
bo3mAGuUyo0ytdBx5ZvXM6mmJ2NPE5eDhu6RFEw0hr3QQpaeLVak58du0UMcTvNeKwi+xKSmbNti
IhLPB7qan9ul/BISOYT1YL02MyPaPFPAgbSV++rXdkiJQehc3CytGBYSGFr6Ix0yCiyGc+Xrtn7o
oAn1zZGa9Jmq5PHRSCAJDgr8Sg7fKh1vmjnptyvn1cl4qcyXbsxaf6phXtbWx1yr8pA3FdiShplH
5cGuc/i+Q8LtMRtrtN2OkVSq71MPsne2SP5vPPtTKHk6LdOW12qbzSVqBHZt+tiWfhcaHsw7Nl+A
A6Yp50rm//rSnt/ZmiHMo/ECe8rW3SmzdT3czmEywBiMaVUku9tH9nDXtpXaDwsTopSwRZ0YzPGA
bHA1cEmoipl01pgKjRl2g8HwFOMDml2UyjPJKwGfkYezoTDIZ2sKxqzoENFzMhC4CKY6flmi7DGx
6rNKqmNix9KvU9wYTImDnAxPVqNBwDkbHZgVJhfDXECJBFbGJnfCBMX0XtD+Frpl78vZu3oRRo1c
Gx6jFnW00pvnnNt1M+jGNR4d7Ti06Vlv5fJe9CDK+DQ8SuxDFZovFh33NryNHVXuGssQDZSCp0s9
1ayCMpIHESMKWfPWKtVzkU7nRB8AZZaC7oGsep5k7WwXLyPzNJUGEAv9gAWhCUxGJGCscxu3LRo3
uooGhIa9/MyKAifZHxbnjlT+eYmNu3nod5WmvefldGXTCmQMVV4Zkt3TlINKC4cvDIUeIrGS3Rsh
zlYznVpqTeXADtVit1JacIIp72a8xsq8FCyxJtOiFSSQJeqarKQpkCAPrcagnkQNY2BNXpampXhM
567u9CRgGrj4lPZ9YRAMoThlJh3OEuRTcpMmIFbSHOm5/NIYjG1bBXzYzmekrrAKqQgx3r3uFMb9
j5rV5tiM3Mfe1B5aK7zN6vqxcK3jFT01vqlmgw5ReG1iavY2xBUk85c0H37WDvSTQYTQi6rbdjr3
dv2lq/snr5VfU/OU1supnqXaKG/1q87QxdGOE39xxtcMtCvNyGy6u4OV0heL6suL4IAgHHCxzeuA
N86fqQ9fa2G999Rltm+l02PmQWXIHWwSBhWHTonHLWOpL8AF33VNtmzngQxslIIWSyf9oCEw74VN
1WiWXYhwP40aUEKSqLdDS9gVauaXhJE/DSYvFWSNS94Q5dbsSvhsbV89ydNES0R6rTSvCJyyhd2m
11czsrU9wpFMkzjQpi5nwO6HnBsJbDJpj6Vd8QTu+PxifAbhz6TSGB5qRl2Jyc1claQIa7N7hlt0
XfntqdEl27WEJBl7BoLMSWv4Z5g3nGcqn2jmLnL4qCBr6UNjipDnITM1tz+6TFl2NCgU8EuS91A9
Na3XgYRl0cQHU0QC5zYtVrZx6CYzPuhxQl0eK2nS2KfUg7WoqhB6bAmPvUsh0gw1xdaOiejaG8Y6
xqHRcXyuPPTrVoLT85Ye0+lRjSR505nAyuo4JOD/TVNfucvbXZiMCQMf76Vvveuk86yOqERoqwbO
Im0fnYBvdxVIa0e7zQ9prTC8xDMgARq6/Gro9yIX2JU4+bGP3ADlJr6yGG+VZ35xSUki2LHB47mp
hh5xExKDgc9RUvESfc9NY2L+BrCT3dRzV+XK77IqgcA5nmTYvgrN+040J7CrFfsWai8A1QgyA9Pj
rA8qrpzINAnzbWjmp5zlZYNPinz9VBCGzwLYHFswRWuF56n3HEqApcBEhfrcDuXrCAtpQ9cdxTrx
LSUjb2H01spzVqAmitRkemJ4B72C8t/FMvj8v+Osoq3i8dYC1JonMEqGx9Zg1K3Zjy3iwimmp2h8
je0R4o6GVD0kgMYbBytk0y+YK+jpJP5LH3OWbSf+vhCsuV36YQ3MbiBAjIE+66/lElP8KKydrE19
x6DvtLDGoUVQfAdd8zw13se0frHFZVJAv85LXHVMM+BOznX0HEuOa0YCcATrjAZKInTeJKHSN625
Jko85OPS7DQHKVFqi+ePJkt8gcPuSwqIWeeZS70wgfnBhdRXYWQgWPAzTnAU9vM7SY/7ke6LrYOK
cAQC+EYv+KUjp0fjz94jqwDbUnuGfA+4UHS7eawgc7Hh2enmApivxi/IgP4+rc6SDlSTUMZJ4+QK
YiK0LXHAq9euB0Dsi+sHWhS6jVnmwxZB+8p2ddmXhjH5bjrnfr9o6DpTnmyEBKzHj9ufpjV08vmr
f30AhtSf8iTtt6LHYzQ5UL8Gl7aPInMP//IM20yD9h1lMvMaf4nXIEySM6b26AJZX8v+5II5APw2
4d+JAsqgzpGbE4HLuttYxyuZ1sVL4+ZqD0CwO6kQRIQcYZLFDsCkNNExesibyhI3ojC2xSjB2nXy
JpExV2j+zCXOYxc7BJh7m37ZiN2INUAi1PKUuSJ10e6wr1cwZKSlP/tG3Y9LbhB3KX4ysL5xkHgV
Z49lju7DcLphm4R67cT3Y9k+Fy2leqk65335sxmns5LmVnflu9vbX82Tux4/B48qlLz8KbPoXnbC
Z4CYgxRwPB+HA5OW9GbobZ7r/fMEt4o9FND8dZtixttELDz6EMNc+HDNDHdNmym0YvK+2m4o6a68
/CvnvvlEsHA+jTRx7AYopgws9RzGFCTSThbmcdCy4UT8f1oNzZ8mYRuC887qyxebndAfsJWUNzpt
LYYB3KKaKvGRzW54+vxQjJl2Eiq9Zd8d7kONS5ZB+MHMRqDpJqCURqRU9amcyV3dlE/I6d8pNuv/
uGA+f/V5rajFwu0yh+yzjaiPD5/8mxjizenzV67ZG8g8Np0Nsee3jfdkSyyBVr58Y9ijAyqKj+T2
vkQJ6s84AFhzw0OxChoiST+SIXziwBSYWUmHSWHR4hE9o8PjNKVheumFFSjawlkacsbMfUSECH0n
6kYOrkNHuNZLj8lqqcUL0/k1WzffNCgyEIW1s+Tyw5zH46eG2SWuuxlKelJamjBKnQObsvZL079x
amN7JCBI2cuNHQKU4C8M1s3daHM8CXl5mi75GEwEOcvSfk4DPoSm4QeA0Y/VclrbRqkKMdlinhyO
l40TciPOMyAL+yNdH+ur9Pd5SAyZrlc2zGcz7wK3pDfs88i9UMG10ZU9b3LwNpXMP4cTYqNC41mH
w8JonesDCe9T5tJy74niua81uINNkuZQlrLkexumHyZhVqfLjvbEz5c0t7HQDH+EcrGRQsQ71YmH
ROKQCEf+kTPfaWvHmVfydLXhW/g96+Guh4NcKZ0Si2ih6w+HVEcvjG578daW92E3YAqa2cIlqnp3
u/ARoFaQzOSvGyMNSHa85zZF8mqQxwyJ/CLVBZ+Ri8lRbgYXs39sS2A76Knde4snZrNeMdMS29t6
1THthZqWGI4K6kHT0b5tWdPWbBg6R3SDIyMgR7sh735SiAzTFfd4v8qKY4mdIRynKzPZH6GNIlCM
M0CeiP36gFBhJ+1r6IKVnlE4LFG+6D3oedxLaBjpeG5MCYij46k9NoTIDTZNaO4F02BHMpbnm7K1
7p4RMvDcXufmZnYkOA5nNypWFGKGydeON4JhX/EiBY+yBGVwtMq7xAMlnAroZ+ShHxYTqy/5CG6P
FECw4V6FhXCigIwwPHcfgDzEGFxRJTpeFSdBxchs9UX16qpBePnjqktpC8p1gfNnYncyTsQpdPGx
LOwfaM/8FEJSapY2ixERmkZxZP7A9xq6T1litlwW/B2ntpoLCo6T/HwDjHg9Uq9KDDCHa9OY38HI
ofGE1QYh6afSxG1hPsZDmeBP9vafL6lK6nFn4IhFqJwj7lGrwB22vp1l+s7etmTjM8QXJ191XA3b
hN0Ci+UC35GNfMyn6TYBxLEbSs5y0PPBfYhMgs5bYKAAMcuqNCgQGzYWDwqMLOvDreN9/RS3C8Q4
lO3x2I3KFykKj2bDXitTOlNz3Eo4QJKdxFW2KStTBXqHgTibU2Sj3Dr23Vifyjn5GpmoMLp2GXRE
iSaBoJUTLXbrdI98z+M4ptV01OlF1crGTwZ37xEI37Zm0QWwfOMWPzxmCm5aCsY4fhU99nErKQEm
j5wUFm866mo+Npr1FjF64FRQ7eoipH0g/TZG6XBMe8AEmbt85AIrCRewFSOsaV76VY3hvIHuuFkK
vkiKbgYx6jpWziE3UOcI7WDKsuBdcKrE1lvt0C8srHvnz5lMpiUfyCu8zaP7pDJ5my3WtQ25bNlA
tVne0WlOH4GG6/DzGlvMgv4d0LZ6WM+rlVXuRF9f2xYPUlxCmFpYafvmBgKFuxEwOLbhbKGG6Yy6
JbkHBHuR1wcpledPA/XpokVX06g2SjG+4mkl6lm238MwhOcUfYTppavnh3iIXgV+BX+ypQYshGqV
oV11NHbB0eAe7dDCiM/9zE/Y/qwrmEmzis+WXmEDEYYeJCYCqYc9VmNN8eN40dEfGLXlEcbKxqvC
HfZ+mmLem3o48YjF+zwfOfBfPAgwG4FiuBEOu8SJY05rziGRM+0u8gLAdceyDhohIUOXeyBkh6iq
yiOTgldldlfRjhj/FzYFCaxrV3VM3eryoBcx78cLUAU2YxEIgdH+0gDy9aNsfrYXJ9Bz5x1L23e8
0cpvdM30JTu42jjaOttCzOpIURbNnpxvKpm8VhlmDzVPXx1r1DaYvY6DkV0oF+RcU+gDQ/4h3gx2
ext6MrA6+VTjgncXdYuT7taYmWKXQtGZpi6Ll9g4F5rAw3h9rkv7m95nbwCYLrmiG8MbRLJLMq5H
B7NuKBZSKsp608OFGHNbg5oy6wOSbXLOl8TbakQxzK4f2Amn5Xma2abY3ZWOMxw1qg9misl20jJ+
houEKSTCGqKszrcaAtk5fX6IRA3E4F+/bzxkzbocT1pbuuem1puDoUUPDd/BSc8znIZU6/nDpM3n
FhMTawm8dNalzbQIcSpjYwZCbTfi9Pl7Lw7vgJbC3ezdHHXRKC4hA9llxO6sY8cRiAUQLmW0K2jR
tMeMzIVm6KcO/AxXxPrLyork6fNXnx/SFJyK4tm9y7pZnj4/hH0Wc8bFHdDFqfHHn33+xRKrC5r/
tIsA/NCk4e4pgX6MenBV1TaqCTpz56WUNJnIIgGVvjuFZMrRuD32PI6ss/D4QiVP7T+IF+GKvfj8
YHkVCBWzn3af4A3NbP4oNP8/U8LfmBJ0eqEZ5P93tkHwPr4r9aeixz/+y/9nG1gADChVtBjiGA7e
gv8xJOBC+Ic0sR3803jwT0OClP+Qho7zwBL4BGywB/90JOjuPzzhWZwRDPEJRND/N44ELAF/mves
7gAXaxluCCboLkHDFXzwi7hP3Tc8Wq7oR1ElWpDNWR9oWcnMtNBvUgWSKisWltSxOOtdj/924QaX
XjOfeLB4h0FfXkAJ6FgFixEOt9C3gn3MqRP0Faa45gVtcBsosc1h8FrAgaSKdlXXHcee2wmxOXoY
kd4uRto+0RKxF50KHKKbpxmu4EmETKA1m5SGpwFClDDKex3Ye4glcBeNbTDrk/0VSzDKL84An8fE
tHHd0QjYzFYotKMTGEVIkIFKr3tQBCzsdtlty5g6dfhP1xpEjL8I2iFI165RxsS9wd65W1r7uS5i
hiztY11OgWlzJy5ax1mKgoCpj4IlMZbAW2mH7FKrFaaim0kGdsxqfKHIEYXkHrehwyYsNlek9DB+
b5tqQwOdCRas6g85funDqNnfOmt+BUzT3I6Rc5VmU9EUifcbAX031ml+nS32427rWNQhEwWBM2U9
jCg/Zu10r60bfgBrJGiSevl+MnC6CpMiTNXbPp2NiDppG0ivB+3HHJOWWlzLw9jTPRHd5FM4HBMH
enBmm6eynD7Kckzx+mlvmhL3bSmXh9yaCO2kbfRYKIpmHKjwcW1WN9htKS1gx31kr/1BJ8N4VrH4
nnSefds4OBrCKWFFE10XcBJ5quGO+lUXk78o8R7mK/78l3vuP1gLVvvOL4PLzwvZpluam0NA69Dd
dYr1y4WcL6YJWbC1H4saWqEI+8AyemsXT9kMam+g6hBf/Y6vCyM3+SqsYotCDWI9M4EBx7K9G7Bl
42bTHeonysOYDvrVof1z2y6Dcc+G2PaiJ70kZLbMbnRyquGKCXE4LCRuGUr2e4j26jD2+m1GuvJY
cRbxtC4nFjr50Vg7B7rXSs7CjtoaWrVcBg8fclLsBIWBt2XeHmJ6FnbUIivf7qB2V+m7MyztawtX
zFuclyHrrYeYoipgGl/hi0XboeVSZc5AQQyAtkSfH1rT7XyjR7pFW5N0blAYWBiIfew7vMe/fsGl
+LOdiVfcFM66CDG3F0zif+9wrlwmmpDZikcHEAlQtc45dcCxUe2MG4OJqxdar0UUR3d4LtOKfpRZ
u5+q4WsnNG2bqgrf7GxEm6pvvls9jzknG4rA0PPmMivcSqm8UWQfQJeg7GfrB8b7irpRGl/aatRP
CQkvvwl7X+sTg3RvibG/dU9q+hYVZnrKqoFUGwP0JFP3dUzjl1DgKhc3f2m0cDNiMn6WVamfeZWK
iyaNg0tU5pQhehpRPd2T0HyJ6DQ80FFAjQzuBB87LyNwteibxam+wJXDLlQVhxx57WC6l7ZaiJWW
DV5+yuL8wa2+KNG6K1P+xFw6D8Ri/Cjs/gIQROc4PILrZwefD3rt10VSvszReDFDA31EOLvO1Lot
WKhN707VPk4qgg8JnYrMeb3zvIp6IzlSFTPkyfLYJOmpH3kO3WZi7ROdcWQZHbMqQFi5cshDlhRr
VkNIwM97c9bOl0Vd0hhmamU+522pHi2TXV7XUt3bJpEfGSnp3vihczWXVi/63pi7rO2ekQAN3h9o
i4W1XdDEKdpmm2TaLSlq5HJgtBg49GcKyO56k+mqaNNpO0+13GStGonaummg1DpqiJ2cq3k+i4XI
q1T9mhWtgzpLzds+2jrNPJ612OVJMnBLL0M1n2slNoRYAK/YMKHGqD+atPmGHuGmIYM8RZbEPRUG
c61I5xSz4KZ6RLML0N5nUCvRzTBY+YEb/UfHUXHTyEEjJOkpwCnp94JDW5BnjTwxI8YZLW64rpi0
oTzIJb0gsm7Rdqtzz2IiCZbcjONc7Gdd34f0uyI4LundNF+NODfxtjKmLEKSiIrShJ4TEaEyp7r5
/OAUFSeZvj7N/GT4uFJSIznSnmd1VAOG85bt6FdDKgp3+ibd65WNx0ui3xekbWerZe5e0F47yilI
hOH5QxKlJ4OJ9Sgj44B4TLs9RwovSqNLPPJ0lG6F37v93jPyDv56GWBz/KeF14LAJD1bF4ZBa5ch
Mcj8eeGV0UBuFtb6A82f1maMdRveY+3B++M8MFjLcfHM5prWLvkSCuUbp/eYhfux5qgjN0u7Q2mc
KSxk876Q9XPyYnghlQmFk8f7cYimH0skrEeFpBizWPTThRneJrPqk0uN/EFrYOCSte1OGgfRPDbI
2bnV2+TR9lEvU38cLa5kLUIlGtmgX7woUzvbOcR3guwrHNwGWqbUL7QHc0Jr226XS50OBqP4aZO4
P8cRUb1Y6iDZq3A4L1LaPlWAsx8VlxpPyZ7C92ljxiGff1LJDo8rkQ6fQuNvU06NXy7M/Ny05rYv
pyyAjHsSmbOy3Vn7aZlUvmVY8wV2LSPgTpNrlI/9UEX3VScAOyZ9h8HDzsxDpzkM4pjG7TsKr+HB
ata5nsXLkMdfh0p9s7E2HySoWk/Y0XllbJA0IBVmzbSJOKMfdzZNJKBcd45pkZFTxXhqWrIEFVPy
hRv4bHtSrkmwYa9CXCnQ1c2bsTDIDs25IBk/sy+D8XdWEW9vNwELsacsYQFgXNfwjmLBC1qvSm86
Tu2E1CD6ldG4IrTTHyUArwMHe6V58d50wLgJQ2sfZCL6S1bbT0ZBV1WZX/QC2l1d5Zd+caL7zw/B
NPR/cNr+qzvWXi/KX2xOXLT4fF1HuLYtsfZ+mkp/2S2MiGpatDThAxXC1GUMkXcO7co7L51sA2HK
l6rJA01bpofBgobgzTemtddh5fqGWup3ERoHrcjAg4qMXTDVL1slS0mBhJwu+Zh2nEMftLlNaGC1
tUPauFeyHfMXt6BTCchZ/ABknRJrT6iD2a31KW2+o5EOQ5HVeL7nNgNRzny6qUvWMoO40X5RU3aR
EQPU3B7DA9/GN1uNxMusdNlNLefo1rgZpmuBFniZQkoQMM7RYNaZ4sHifM8mmjeNg/ALZ2CqnBc9
GI0F0gLT3os17sh6dPcJgHeauDLn4Fjttla9tv/r5WLFwv3+wpvr2Ua3pTAcjvp/Xi2AcrWNHkfO
Q2Yv3W5K9OmWYVy0f6OfJLwvqOs7CJOZHjZpUr6kFbT4DJSrv1SWbpKD1JKHvLwtYkvb1Ws796xS
e9un1YsIBUnVGqRAg0XolrnzhucKngj4cLdFQ+gADPJZZ2dwDMsoAwxedav11QlKmXEmsAaAkLOR
PumUKWSp+6UpMPkiUsZ+Qa3txaaYihbp9rGLwna7iCzas0s+apBA/zhp/9eLU/d+M+GtV6fJHFrX
pXTI1P/+Io2M6ZvFHK0H9og8MZNU3in92i6iPzUQfw58zTfQaKlvD1N/Ev0ycVyhBLUemCXmA0ud
5lkF/sC+Y+87jVRvU/Bhm4AaKqeqAVx6+rZLdOCX3nIjvKLfYNxqWLeJ7oPnHcCLqRunTl4p4zOD
sr3EORFq+ij3bRXT9CFxPrkRJah27kGbcb4BIbcCVsXlyaHZpJmw+1RghxcQUJdhyLd6hRWpEfTO
VuwYt9LNJ8ZqyXybQS6AiDGIs6ZamjpmTjheCWagK9xLLgiQ06nSH2eqggFd3CaRit803bKCQr0O
Wt9cSODu5z6NbxzbiDAqxOaT0OeKfoDFPudtZWzYSLCQnCiYZDKgcs5XkkBWPIy0a017GOLMhlqd
WCYFyxv6B97skdty5KyzAwaAA96NTSarlAuNua1vk8LWz1Qd6yiXBFS0QGPTdK+bo9ppXkP9apfl
N2Mz0xAer+gGmyRz1j+ohbLKLqTGtavtW6JDDg5CnGQwuN96o2XZaEm/luk3SY3Pu5tKKu5dKN5W
iAWUPeHIVhxqt/EDsw9odqSlOcy2OCcoNekb8/D5BDLj4t5lgbqUor5VlXaXkbK7a2oNUG6c0ZQl
twsEjFvTGo+1oIikpKW4dEr9REks02iqdxNHw0dtH/HqRS9GmlsbUn3zldrOU7OWRmI9f6XZQH8e
J4/an6bdFmhvnDrpDMYNA62FLuh9p4F5TVznvquec5knd7QU3Zayi/fS8gAqt6w8UX5QcjDOLSaE
vMbyMJpoxGk2/nSQ4rYYOKN9xXQQV3SePtFCHSstJu4dATRqKQb9/C14WPxNyXejzEvMhuziuKU4
9uJJoxyJ0tOUl93M5IXdEkOCsXs0UAT38QzMwOkIM8xTJG54cd2/8e+ymP2+1HmGyXFUR13/FGx+
O5FSqJVT3TlQ5mSzOZhAIuDW6J1Ti6Jyy0PpYbFZ+hmRmXfYYB5lHFobWbeQrsapPsxhHTNLt9lR
rPhtw2rORmLCngzvtby4mpLU99rTJLvlKiRGHUVSGrEhls8eHgGqPYivugO906WsnphwWgeBFY16
P9ZZg/HZRmXteIzDmXciwgJL6OHH4A4PIjO8pygqYDp07u2QhsQI9aTZhwgosBnga1v0RpM8dyda
vi2xRZ0h6lnq2b4dsUg6mh0GoV7FmAJtqoe0sNsw89g3dF6etcV1b0NyBkGfI3ZWdl3whaPijkHO
WZsViGXPW5gWRf0Xp1qOSZIuT7Ze4yCNGFLiNGaSUV2HorMQZMr42VhqqJGKr5tpU/KUh4+2t/5r
sWg3U+hmR89ssyOWWurPQlY34URXRjriJlxrbHJhXJIQQ8mIm/6OneJri/vMj2eZXmyaLo5DbObb
aEYD93rne75iz6Ne2H4bK9jmBtJvVeJRMcazvm5nooRywgx787YaJjBEbJkemJD6NI0bh9abqNdl
Soyo2x+NlAPdpC/s5pVW78mdHAo2e5i/8vBW1qWHExazcEwJ5sGNG/oQOo1mDmw8FPdpL2oohx0C
sTg0M6K/Y/ccM9h0lKW0zoV8YqRb0501UGUVAtQLy8Ta9Xa8VQYOiyUfbRgmXrQPAX1gy7GhDZOH
wxZZ9WmQeQwHac5+jRPGIPUkDHoIWmy3ke7iMfQ4w7bhZUjs+crrsLXa9PtoZfpjaXfpwSqN6KTA
+94RzMHB1iU+I7X8u27e8cQN3zXyxtuw446M9DE7gggx1vbLc0jk+Va5itRRnz1TJ/YNwUa/qdff
dbV39qLlgWoH1HTEzKes6NJdpJvm3lYveavJu1a0xn0YG45PtQzBb/j8m5AREm+hlz640qGqvuT4
baYfYTN+s2vXviYvNCFFJ0Bgy34KACyXV6X9UB0kka5p3HOckVuNHNpx54FMoC5KIstLlh9QEeud
lmTlAdcUsCfPfgFYZ1MIx7MyjQybyio67mOev1Obzxu55Oopm2Xld1ORHCOreK6ikspoUYhTJZ4G
o2HLUxrqizvkQd3cwKcuqcmz3H1Xdj90Ek3n/8feeSzJrWTZ9l/eHNegHTDr14PQKoMpSCbJCYwS
Wmt8fS/3uJfBy6rqsp7XIGEAQmQIBOB+zt5rz6g4d6IjQQf3zi40Ipo5RYfDNST0RhvcXWhrBafX
an6fBhx2DI6iqFs+1BMdkC4daFg79PFnzuIXYNspsPWP1ZSLte0KcTAT5zLYVfkoZI6FBnLrsbKb
l76Dy5/5NXpAx88elr6mtxRQnhziiTGZRtRg2CevRWw6WyKCB6BVfr7PaZ5wtNDXwWsQfcgNUa/H
cRCPiVNRc2i+Uacwr1EI32iK4xTfT7RgkMrcvT3gpOpiYxeHnff2AK/bItfYP2okqFw8O3qXBJ22
rcJDlnTNoZ7R4w2tk5/damYYyPxp1Wt2cMg1r90ZjUTooI59NqpdrjvlVu/IhUK2Bn4jb4LHyaFw
ag9FdqQr2G162wpOtuQgkVwNm8Qgp4wOK0qNaURVVY8vgA6zB9Obp701zKc8lzwOOWyenc+I8Zoj
k3dyIWGHgUdN9oU2m1foTUQd7Ks++ZolIBz1zNMvZk0HXhu8zSigEpRluw7dObhoY71cxwGKuk+j
czXYNoNZOlKHxbA+ioImYdt+FMZiHnSSWI6+wSAh7RJ3ncZivBpJ/WmhWLzVrVxGEY3P9BB8PjT/
kR9Lc0r0frxi0W6pNVk/0OYTWzMZ86s9F2/CBvEmsh/OaXbaECLg7lA5Gj6hpx61802XoZKeor49
uIzdb1fK/3SW/k1niQHp/9pYWuOvbD5/K39tLd0e81dnSTf/0Olu4smwMNaZsub9V3NJArVd3DO0
d5hkMeX/2VyyDdyulgv1xKJWDtCaKdifdlfL/cP3Mfh4hME5loDK/X9pLvEyfhsBeTCPBKmdAgMT
XabfK8R6HlV6oC3aOWvwKoqQktfYwiR1fq7d9lUT7spkjisEuWpd3esfbpsC2BnNPNerX26Xz6c2
1YKIxPpkeuG4C0f/sUt7EkXAPD5FAwkIiBiBFStSZ9sy2s5DLyYohJ2x1NGpRTXPEKNud0LNnaKB
k7epe2V/v+svT3e/z/2Z1Bp4RxhV/fhx6NXY+a9/89t/HeldAJb5+Sr+2fPdXhk2SDg8PoCM+30K
A/1vMvhbLUMgJpph3wZFAwCbrDTddgnyHFOuuMyk2KsW2KX+tp2WKEjVLUuE2ExzwqN6tNqVMV46
GW/V+v2OalMt7ve83V3+21/+wT+7+bd9YUEnvE3dB0k46129Ot6fSa1ZvngQeu3uIqluxO6LqFmt
qgVqM+jBPxcoIbnZ7onJUzt7C+nwwiz19lXev8XfvlS1Wajv3wtNpPauIBjKrVzM0rYHVFceaokk
ypaTiLeEE3PUqoO0zBntNoaU1cs7qn1q7fY4dUibDlHfRmdc1XE6q33qZlJSzrUVpegueWw2Atrp
Y8TrvzxWrZqj/ej2YtyprduPQ74itXl7UrmJf3UiRmi0G9h/MTmNK7WqFtSLhiMxnEWc9Kc5BDcI
cp4U+1QuChMSltq0BW0kZA8lXCSrPYkyixpggazK0UdJG+ZoRHmxgcXFoMoDKq8WfTv11FzGBnZL
Tx/Xm7dqvwoZVGt6io6GWsy+MeE7BxKVnvgpOOT7ttWU1jZzi4/m1FQntVC6Y7WmIMNGBmlYbYIR
el3myoP5wydH7se68gs84I78MaFpZUng67D3G0HsC+Bbhc8NhQS7/7JqxU9KK9jSpCCdNONWpWDN
1aonafpQRIajkz9SL3F2taM/qLdTKHS+WgXjiyYjyxEJln6QUDISZv5Go+tJyATlext67Pb+8oWR
iA2jABRr8rCt5MehAhLVplrY8ga1lub1g9dG3k5FG3awBbGiLzZsaRwrFcMQ+GfL3D6pT0Exn9Wa
+m96D099QoCZGDh0wMUSa7MAOCTTDdYOfnGiKXtigMK4ZtVxOiixKTWPLDUFnOya0TRlhNWctBhY
bq/LkBTuKOEIxecB0dWHCK6+E1sjnpxI7YPapb6h+3cV7JZqKE4ZAkdI/Fn+vmoLRpZqkyE+vZCk
ZLQTlPYKWACquQBGkTzkAuG896catZHNdLAu6bhCXiRzidvUmm2YW9POsoNSMWsqckHqmX16jbBB
aoIX6khrt4bVf/O6EdNHF8lUxFSrOfDkqtouluTF8NJq5zAMPmmDRayJWsX2xhVL7vQIpuFgCi93
2nfahYQg3GHgIfqtFZwTHuuHH5REf5Y6fbV23/QWH1neEv1Qu/o+ZNw/uUh3kDmCKBPtyctyoCPh
8tAbaXdSu6KwM/eE7R6m1Hut7Izz/c83i4Cg583+3J7IDFiZk1Zt7u/w9jatqOWoa+f6VHWGedTz
i4rDvL9Ltaner0rHtLEgTV4T7OPMmNc4WmnB/owcFQpxzuzjL9A5pXugkCMuEAla72n7019L0u0v
x6s6Osq0pT/pksBN6YvT6O0XLH/Gfq/t6eIY+/su286vdcQvz2zwQCQWl/j7IlwAr5JYTaqE/Jel
V4+7Wh+YaqQlAwOYUSpsVW0mKgRVbVNNBva1DEzs1YBAiejVAn8OOo26xnkVtzTjB0uyLbpqI+Qx
707BeMoFKPwkH8Z1UxXTSe0LivmTnO3uzN5JzmrhZumyIhHH2Iz0BDeWdGj0BlfHe+bpLd+0IOnz
2IgXY5w9RLqeuy7rpT1VeU7Niutee/LlYpjIxvF18qgJGuP6nZpJc1IH+G3brjuorD4miSg0Nm7V
8FNTX/9N0S9l/WgX2Mm8yaPU5DNzXZhPrE1BmIYlv9VO06WhOIE9WcZc8fj41MGt1u6bXYMbqNQh
/nlYHsS8GCe1CEPj1Rmosy4ySFaXp061EDIu9r5PbZZLAdFcrar7qJvvm2qflYTR3pzds9qyuUKn
gLl46tuq2vvL89xWPTr1bsd5jwxVbde09UXxuhWK22wJYdLbp9J0h02PvWZjGwSIDVoo658+kukC
D4lZcZxlcigJI4SBkVFw1rDlztuqup2TyhvQoVhqMlwATBS5TMiLTBPKxBS1qnaqRSVvVmuarhJF
JGH+/hjORRDmnxCsxLcnUTepveqJwFLynKmJ+rJqaX3ftqkbyfCNv54pChKCjWKnGOUABdeDvKVU
4xm1CuiZQa7cCT6MfBe5SBVW/r79T2/O1bhZ3VM9KFO/mPtzqoffN283//bfkvtjHD8p911f3V6B
etwvr/J2x9tzCMmrDgPPXDcpF/1ykhe9duSip7YD0x42YdDh/pT71KL/uaY2UeD+eWe1dn+s2uwX
qtp409SGHWKivK3qjrssa3VnzZaXW7V623t/nvu/4oqoo+TNImxmf/2/+79Xa/c7//KM9+dS7+e+
+dtD7jdMMWcKL6bVwo/VkD9btVh+rv22Sa0b1itCmZW6wZSXsVqONu4L2yEONnDmb2qX3sssG18O
ze53+W1T3fAv95VlhCylR2+j7mep8cJvz3X7L//09n5wAlzutf3nK/75RtVrV++iVScptXp7V/I+
6ubGSjh93d/q/T6OETpHzMl+hTxwBIKoPkG1UB/eqHV85dR8yNhJ3ZeKAiZ8+n7YlGqQlw/DQxTm
YtfK9G1Hjs3Q0DDkU9v3xW1nUxgBwYfg9X+/kyUfeXtK9SRqWz38tlNt63M2bY0CTLAHoRDIKaQg
PEhMZBv/RF2vlBYNREbSzAsQEQi301jLtq7QQNqWBslRXfaAXI8vQB83Yq7bwwCbddPjFOB8xW/J
lsO2Xo0lVUYTzSrev0d0x2qmzrkNeh/REpGpJ7UW1blzW7PjQeyZ6h8iefVp5fjJV6Mq+mKo9C0T
JX4WxvpaOxvI1MDUyxHfFDP3B77OkCuW1+9QLtROV8NzNZjE4CIReDYjv9lleohxJY6QSkzdvB96
zzlNctHbZXWMOxhBIXqPRM5a1Fo+tHQKGDM0sp7ayQWVteXUNhZQmNL5Yve0Tgc5Jbov1D6XEQJy
cQsEJq1KuvbYVsrW0k5mu+BU16jAG3Xyga4HNFh1OfbklVgtkJvj+SlfdTWSVJ+EI8dV6oNRa2qh
bshkMFg3BPT8ad+fbgsTklG7eLtAnRtVphcJ1ZQfVNzXbVXt1Yv4CgLY36mgMNQ4PnONmPcbNvPh
9zsb8mx9Tw1Ta2SLAV7iatBgt7wv8r9vqhvUPkxH+MR91I8FdIVbSJmLMIXvF/iA2ne/Qa1N8qPy
JzQGULH+/H7V2n0xyGNAfedqn9rsDFn0uW/f1pb+KVqweae32YJ8QnWDerB6XByKa4e2erfIS+49
tOy+qalLZqQme5hxilOtAlDud41iRFSBPvvrX+6UWfE+jrttRN8L2WUZtIdp7oeThzjxhF/eY3CE
03mVuph9mGBEMLdEuRmsqr+oRV+Pa9H13kHoE1K6ULpd1aLPZdyIbXubQe+r2wm8JsH9r9OVPIfh
1Zq2aNVifGvefMqsmrYv1gdLTtEMubhv9osd0bn5ebNaU/dR91abVaBnN73Xf4q1/65YK3wITf/a
BUDERPH9axd/7bu/1WvVw+50QoG4h6RC0yKZ1TPoGN/phIhhILpZgKYM4bso/gt+b9H//38wCClO
wE1zLdsEHmgj4f8LT6j/4Xs+9Q/Lcf7vZgBPmhF+FefYnoCdaOqmDfoFYZ/5G3PKYaTtu2U8kNyg
H4gNDPEq1Rc7hnwdMVpfO133odN+pI317Omkq1ag5LdFP9G1T8DTFZK2HGstdhyveCUgAImd99Yb
vPQUFlWAOgd6EpwKD6chXeJrXIJw1+NjpkvIHQXM9dzb08oPSbEmo3Za4fvdF7Ms0rokfhTLu9hH
pDcby9WItKfKB/ddWeIzTdF36GieMsPi6haOYHzpl4pHfUuMTMdonoB4uN5oQnmRMh9nHHeBZXxO
DByscGo2+vQu8BZ4NLH95M/PQ+a/bUaH5NLibcMkPWrcq+skX/rRf9O6EeKO4DJ1DJ715poauPKq
jgiBnsIlkIfmwxJVb4lVeIZ+/rHNmv3Mj7rVux6bq3hvW9FjL9IfQ8OLd53qQ1bGP8qws4hk4GMW
rvnkVs65cQxmLXxOachrDkXzwS63VRztrNzcB4TVJ0DdZRiybtjMlO3r4CcfsiHY01SlKbS08MeL
b1adbOljHmOdjw1WE6pBHpIE+PMGH4YYEb8SpbBlIk7ksTatXJdv1U4POEVIUc7rtV7zGrIBFY2e
ZAjjik1owgWIXG9b6d7Rxn8RiO5r0PA4ciewsifauhzzM4BFmteBCb9NHSmkChGn9skgtSjB47BL
owy43wQpo3ZjGdPxtIhs4es0D/KJExvzrfq2g1b7Zlev4cznUGUWw57Je016c0bIPHkbarBPbUiB
hgrdOofk7o7AO0C4Hp2Rs+cwrVqbAIu4Ha894seVBRC+r1GtWBXQMX0J31GJmFaBQH3sl8UPkFH+
NkuKQxmH11g6APnbQ5Uk1l3IwJBSvDadN5x9oBxBBn9eunET0RSbOITDXq7aDLRF1I/UsZIEtwGa
JxvmCaPS+VEbjK9m89VIY+3ZbAOcF4ABwr6SveINye/B2qEFuejprhEiPhBCjTCBIKiW1zo6GKMD
cYyGgqIiP5bAR0mjRwP+V6Rxi/6jwm6yMWbrKR/4zTQ6TvApfCV19JrGfL94dumCPg2xVFsb4RMS
q3iXShWRTdR9Uhe8zWqHhCFCL1ZNRzP7Og0kM1fFsHEJ7/CBRa/CZ2b93Zrg1SsOfkBEjOj6zP+O
Nwcs3nNlwrws5n1m6z/cAJjhIhvvYZ0es4jiRe4412lOf0w+8AYAd7iWzfLVGQ+Ik1akz/BL0F8N
WRaWcfSDoRX4uy/2yCEiBkQnOZ0PBNNNKaMcPhjS9d6V4PcYk/nrpm0+jIlrrDT6uQjUhoyfmMaP
bu3peykpDSwOh9hCokZIxoCFODSW05J+SakuptIOWPNZE+jwQzfCH3ZjbCCnE9DzliCpnZEaj14E
8d7Ds7xqBsYAEYq5tMyPtT0xSs+Dc2eJdJtF3O56yRdEkO2Kc6O3GuvgQwHe69DzFaL7e2s2FpwB
xDzcgrmKdCwUoFCklCYSxxKG9ojAImfEfynaD4AuZVWNljDn2n3UzhePs2fqimQ9Vo9FxRkobz1j
V+cjot80/6JxIlsnXX3MK04shWAOSOJOZrYAJkJ6z/QEcclGGAIy47kn0nYNgbY/5C04J7Mak9XY
zBi8Tfmb7StYMbG4Tgkny7JpPpul/wMtVbrW2mzTRvW0kcbgMq2CfWlrZ6/Vpn0XWo8SAt1E2LOt
mjfkRxjFOB2lMBvX82iRnYX5HVc0MtO2j6g32TuiTQouBumDxQexcnLvIQzOetzFKz+2XsgS3U4d
xlhvQY5npOVGMiLQfQVoyYtyN0TOddT4BgeokesidHugorizIpKF9N45IARFUAXY80HPG0okPbmW
OgqtjS+wUOg5c2SaKtsQSt1+DDp7DVh7OxjoOAayRCT75ZEe7M623mg5XwUa/ItZBV8plDPKIwcx
qpJvfZG9WCPfVup8GLsxxyciOSxV46N9rr5UUMupFDlvBy6+IJ4ifnoZwkjNDNcoQoFGcC4JW/Np
btJkE/rdM1aqF73pv0399K5xM0BV+BIonIaPIv2mjvLJP3QpGv+kGWhW7Ud7JDWinYlcFOWb2Ip3
4IY43WIwO9aWx8hVXrBIi4/Xi8YLLTVseUNbI5YB4rSG2PvFGip8DN1n0Rc/kD/tk6UHDcthYBjZ
N0SD8Tq3SJAJTYQeNrqPeLCPQQs6wfOZe2Z6BPHRr89TG+ydydnXnO3noMd+TW4OaTHXZRRYJ2Dt
QJ7a6AHOkjoKtvB64W1DRwgW/bvudu+9JUTjl81Pi4WChtBuUAcLZruQi5FmENpuSZCFcPktL0PT
cHHKrlqLl2MpYHaIJP+sj+lrU+knAwdjPHGdxJBbQSwgTzMBFDF9IroIoIyN9tENP9s2tMahQgv9
ERlPtlEUj8CoF+SsUF5Gl5ONn7pHn04uQ/yu2ElHHaR1fdOM7Vpj0kuL28CjWHHyGYX2th0WThVe
aMGtNZ+IO17XgNJ3izxBuhPkGqQrqJQtHQzkcK4n2JRhskgmBV6CHuxDEo2wd2xIgsbVEnyvmd7t
coEpWV0O+fGgb2bEkcnRF13Q1aQZ+yHmhKiF2ttl7j7A50lPU9nb6wLRTuPYT3TFNrGhRzu/50qJ
VcvpSjl+Y9igOdWLNvJeIv/Bailh0AzTN1GtFxcJVy216CqHLnFlPghcnythGtd50T+oI8e3ypIj
oFl72sxMX3O3YtIwL3GJ29mFm27ThXieRmvfjEPwGif5AVwH7perL/Bn5DaTS2cS3WaKgkdzGSP0
yYLvXw/AZVQRYGX0w3Hx3RuN+hQ7bkWRP/jc9Y6D4DTaRkTprcSKIJ/3eclQKdUYZrkpLTNknlTl
V241JLvOsJ/5yImfdd3uTATQn4t6LrtzMw5gKuaGdJ9m606Df7KMdu91lXFgBP4xqpGjpmG3adtc
DY5xTzQ+TKwye8V6tKHFJJ/t2YnE51A4AOUrWC2roKE2HpLQerpt6+2CahftHO7JJThFZfYmgVWw
oUktnUoU/WcaWypouRQ71FcJXk4M/ap/68gyRiWbt/eebi+rGsFuDltAgvaX8We7yCUvY+3OJG/3
sRmd09x7Y7uzs1PNXhwGcGoSw11rVnv2zcZDnLxzPTo3C73tqbWvRh4RKxuDpoxSsi9suybSCzSU
v89NAm3sDgCJaiSrxjFMx3dYF7Id4DduwBFoo+NqNEbeYXdaOiM8zTI4HQNaAniFX1KwHGNEhR4W
p3NUXOe007cFfEP0xkZ4EW53qfqoXzdZQNZQTrwJEgbyPkx9b0WWS4Osd0++bW0j154OEFgARxcv
gfPdnYrghWBABmD+8LUsm+ESCX24LE9Z5F4RVtFzyigm8V/eudGnygvdk4X0Ng6H7JgRzkthjQMG
ASE+5iFA1qxWU2EyxHGzH2qLqgVRLz1BLAZ9w0TWdFSHVa1l5MIVAi0VAoJzgrNnN5niY6EthM9w
sOJ+cj8I3W13cDis0ygRAS4+LsJ4fm6bE/xYt4i+5RIqQDNPQEdRq3aKDYKwKprs/B/cT+bJ0AI3
X2WRfyZ8I94wzEFLMnkkfeXmhY6pdm4S6r6oDsm4ZMscY6ZTOEeL9eQN1QbauHZWi1befNscq/dW
HAQ7pI5iy0QFxlDejaQZdcbWHCnagBAezrlOP5Aa4LRJi3i8uEEE1d50ZDhfeM0XLBmG5+NTygv3
thbYJC7i8LZWap+6C2gDeiHgHCgxbdUeNE/O2S2ggYumIqes1R8A1D4EYzJ8r3ix1aQ3H9MmKDae
g+VxDGDLDX4/nMd6dB9mTbskMlUTD8VL3MFIJbHuLP1yq9oas3MteuOt1hb+xkRjvlebzhJdLfRK
WzEyNqPcisY0ToxLu0wkuAwZiWxkvyOF9MJNF1vjp4rAHzGJ9Cl1zJT+xPQx7wVt7d53tlnBAIE2
OsNzMpysnk87Eu6/ZTX/42zddi0PKRcHi0dlldt/8TBlvkZXtWz6Q5e3xd4MtnKuGqezt7EK722P
kGJlweyI4e4DYeXq9Ut94/FmlvoV5m785lKR1QKbEhsoAteTTuDfqgX+bAM67ar+0IrpnbPUGL8Z
TDIRtOL0G4N9s4WbjOYYFNiy/9//9z/AseW/hjjoQitGYu/99q8Z/GtgZYseYAHzRDlhbHv/LVZv
cFv2vF5s/aBHbbhW//U/ta9/U/sy8HoDff7Xxa9jOX7+ter15wP+LHv5+h+GI4QBHduSJac/S16+
+4cLU53vUBi+MBVl46+Sl/UHP1vqsVLc6PK4v5W8LFdIP4ULr0LIR/33f/3NWtX+tv23Y1j4PNWv
NS9dBiPYlgucw9dN6l+/GdLmvOuGQsTeiQvDK3wKxuCRs20Lbd3XfgmiJnnvmXPMlKu9EKranqMK
mbOYzc9aQpKGVs/ZPqjKB0Zuw6XyPkU014/WJiFp610Mt7evsh/zjB4KTfC3SXzqGs0425lY93Sn
DyKNzbcWoYsTOannSsfPBO7t2o/vAgh8xxxlgGRTvAXRZj3NorpoLTIecBynOIwpIBXauHeLwD+l
o/diVx5StU5YG8i4GFu9S9gIRiDDdHSqNNxZPRmLToBcKGysLdFZxPQauHCLFP5RlrmvkZ/ob0oz
x6ptZdsqCZcrdcdN4gaQySrbeqoL97twM1B+0fA9BkyxXRrnEvvddLS99l09QQUSWavsZICASks7
2zbz3rH7OMaWdo37ZjOMJE47WBiDwpjepRqqLct+MO0+/0KwizT7HcJymZ8mJPRHo++OzE8ht+fp
sglKM9kHs3cyukHfYTpGW8mU2qurDPtHgHKxejMu2yImUh4LPkhsxHrWTKxSUwnissmJwMU7L+cm
taAKHucu3ExYQfeTc8CN3kIsi7Z+WsVAp2cMtZgU5h7hlkA/yXSjuNoDOOUJvhYskU92077D8dRD
xbP3LfN+iKDOt7rICQrKXJRLVQLpypzFyh9Evp9HJg9l+ti1OMx7lwwnY3nuc4azBGbhpSCmw/GS
fRaLsxVtTXPQ6aeMuHURhq0q2/5hWcXZoqB5LrTmkkyafwlGb+e+J5Ay3AMUe8gmTayXLPqC7X7Y
NKZ+gtRvghRzMHyV4JideDrE5Xcm7kAjQqpM6ZRrez3pPxZiHDfxMmPIJ+rFwNdzNE2Dy6lOGhf8
/W1iAZCayH3bLE5r7RgWrodBfCtKJ9kKm5qgHgbfDBypB1gu9jpFWgvjYY43dHi6daWJJ6fAmzyM
dbdyQsfYee7wqdCjiWlA90CUX3kOGITRziBXSSuPjsCSu5guicsrryyD13J+U4Vt+OQmBwtarRE1
5QlDh7an+AXKw/uAvnI5z9AlB80MjkRygKobsMSW43BJDOo5U/ZACjCUzCJCqKkF5aalyVsJuyHm
GMANv7hpk5B9mdtVf6x8SnpdF7/2LuJOO3Vtxjm5e9HLr9rUNnt/yD+GMzZpekILhDcrOlGDQhHn
XHUzuDQaiBZUdQFH3fzRgn5K/iHCFIjob8bcFvy0O+AjKOsi/Zh7+qYf7Jcis4uH3CAYFd/yiK/I
3bkVBVhnLlLCBzqxM4ia9tOUUGmCqA9OV+8mkX0p3MHeo6IL1yQshGDP0g8dpXjwM9dwcvr1/CnO
Yn/XFinQBe+5GTlxGTMoZ8h5wAHis9OCx67JMcbd+MkAHncYk1BWuKwNqW/ZVi/bp8xcftiBTjhO
fsZKue19yq+xo38nH/7olpqzNiFvQ3+rwczkX3ndVGdTccTaPq8KZHhbr7BWjijL80KcdTmSrV32
RFp28cfJZbxEpXfbUrrcDIu3nfQI46AF2XXuyDnOynGVdQxCAQPM6+emtHExkYy7cdwpvWrPYU1e
dFHEgBmyN3Y7Drvecb9i3kUWZtAhDzCa7Zy+clYzGMAj/XFMWRnEWTd5bFp32Prg9Lc2022wvTUG
EI8Jv2SH2G9cv+mY91A8GqhOonBMky2avp1fA/Xv8g/VAqOBC1VN+TmGMDThKamXS2vCzcvKZdlq
8zcnpIA7pYxVTLzOuc0YDSbZJ3fi+LEn3mWNrFMCsV/z75M/ZvuULMkjJr0NuheMjuV8oQRGvFJc
fC0n/6IHIr2maDtXndFpG30AjUCJJSZVh6TTkSjMpiTEOTexm5oOUeva98U33V084f4qGTxvrPF7
KkY6LhN+3Ta2wvdcc3fdFD8ujR9v9M4A6jHPlwSq6D4r8i+2q73T9OBsjO0GLQVJ1yF29U4bXuup
l0pEBNBJAD7FENvCN/FOAQ3y8+G5HgpYqpPVbC3bSbdDX1u7CT3+ypvEyxzo7Q7mNZRkZJ9vUgoh
72cLSm2fdOQ3UDwGsQxuvK2MmVg+hIC66Iq1ZQJ9sMmvWuPOarelvTwGKdwVvydwNmg5fBxKnAu4
8kcY/yUHe8NvI1kuXYnFLgiFf/JsBK9pg1V/qhwL1BMWeVEz27P92gSb0h3spaILQOFqDvMNg9CF
SuVAGyqikOO3SXcasCO4EC6ullvVm8GFfViV/TnGsLxV0BZfy955M1lO2lC/0/XZ2GBXjbZCegNR
G6NAoxeHhRMcDaEQggE8zGJnKLOrXc6cfAlBx5r3EPfVJXdD+2w1DRZMs724LT8TZyqTNyOEeTe0
rkvlAwLXIFBGcXou4jzcmvGBfgFiT40p2+SjZ+XKTgd+LPY2IVhc0Utth1gOuuPockXGkuuW0VOs
C8gudHqQNdRn0eUHv47p+cDH2HqNgPQNgFeTtXW/MDhykwr/GZXMLCYgGuwGB4I3dqvI9B76yjYP
zYuGhPgQWRZIrjh8G4gIMhTRiHuoWsN6jKby0CC0kfEIePuMixNQjSTtyHmwqwE5MKWeSsMf7dAx
ygYQnZgQtu4IIoFXmb9pY4YBfkq7rt6HYaa9oPkOj3QemR1rZFPjjMwufTvvAX6HGygM+posBcEJ
CFuDEnp7ZJD3L93CARBW5uGmiRwyUm/DcHY26NTBQ2KlQ5KPhLJvvG9mN2sbKLZKK6v2qjVbyj+E
2a9p/hfbrB1eFEHb62dmnqUYOcrwXFcmREonwr6fc5hBFrI+JelMNEBBe8KiutlwEjvonX5wdLA1
arFkvbHFYvMZwR7sM2f4qi3S5aBE43ouv+1Mj5nmIS/KnaU/BI62gfRbbYApEJQU+xND0RRPNiyY
fdd6SP9vlZpUcB1IEW2u8bGv9VCbt0bXfekYg5OdgSZbvcipGBt+jm63LoPYRo3jYO8d0HhZ7bsm
d3dB2OqnUGveBWmXEoyMYkPpd7GQXZJyJpFWanvDyrugYdR2Sr4L5elPIe8/0/XmNkOuKvYPSjGr
FsRaQ1aXixnf5jEOtyRMx+fIQ89W+s9WoCfnOghgYXI+KXrPWDtFihY/ccNt6cCX7Ri/7gy7elQv
dxSWt4/S8KAUrko9rBYWAezoa6SaWC3cMBKkgbuvk1RMKvXwUIUZ0efyZ48ib1g1SlviN/DUmqLZ
t1JkaQ8g4FZqtZWq6VSnMaiON914NWA+HZW1YKDLNa/VaoaTdlUvNU0tqTL7xVjgKa2Z2mHY5ePi
UjKm7PYxrOmVcXyWJ7V2X1hS3qVcFTYoPtcEPbYsI0wCKRS0pApQKbzVZjOn3/Wqrbf3XSke2pXt
94yzpC5FfQyO+ljUZ9WazsUx42BnvgXgDgHeadCJLTYpvwsZPareqBa4J6Nz6/2o+yJZRSNgslS3
K5razFFKqSyaBgj1DHYOgS7QGf1c+E06ngDlQFj1l3e5VkkoQaRhj5HHXIxmudaIsZNOALXwBkEv
3G2/Y/ymtbDgpKRRJg5KHa2MAWrhSWPAbU0J5vXFtLeT1n1U2ni1EEbB6dJzAfuMeHH9vq05q+NJ
TyTm3o37a9A04R5xncSUts2zL8Z5p24cpObMqqdo3WFUB9S1ILUHgk9KguTyq/OEUt4rUbZaM5Qe
W20PXfg+9sZwp74U9V2oL2qAPLpzC/HSKnGjEurXrr8TMUSd2wG6BH8eqmqzHUfmVHTHb74EtQ84
fcWw+Wj2dbGQScWBPHHWQJAktYENA4LfHQTqU7p5KAhqio5MJ24fgXqX6v1iL5Ipxnwsah+n7WLn
NdExnwf8702yiXTrGyYaYBsTvhzRGU8GM2Jhw/RyzIaxt+UPOIbsjy3ya+g37rZDQD/P5TutgIMH
sB/I4LIgCfG67zrfite2RLuM84cmTTnBevAbigIURNr4Fs7ALiXZ6K/F5DcGgs743DrziiStHoQ7
gvOmPBDbM6H1cJ6HyIs2vf9Qa/XVDIPHxmXupkVc6O3+FEqav2a6R7u1n8uufKntHVdMor7shSzN
lME7aOjd4hcP0/CQFMVXqDfv9ZBifaalzPzG+DXX3ydRChLAqz6EQ/HBFIFLWgY/ASNPrg2CyENp
T096s3ZKMmjHKb/EIZ3fXDcthhbWa98y82wYva8Y7ex6QS9UX5x0F8LpBAPN0EcMb5PKrM44Tx46
a/QOYRa9q41ZbORAVSexHgZ2LI60fMhD0Ltj74liTycTvtb06OceEYy5TphifPa+0AEi0TjPD3OP
f9hBE4EjYTi1tv2QNV8n88lbntFDx7uAlisV3PQSOdMXJiT5Ota0q9aH6cq0iZkIbWbrnoefKicv
yA1ESM1B4xtrXpLQeVNkj7OXfgtmnNjVHHECzcLPbc9gRUMts9Z7oFHORIqoGA5OUj17zZEMkn0N
iGdteG7Jx9U9pqDCOLKsZWXnGSGQ+UNf1kDfkoEon/eBEJ3Mh3iYGWTg5ucnYdAVhVUXMWbeiKp6
54GGNCz0lnrCuMpL4+PSQeme1p2dfv4f9s4ruXkty9IjQgQsAbzC0YtOlHtByMJ7j9H3B2ZV3eyM
6O4J9AuD4r2/BMKcs/fayzRa/9ysjA/Yp86MN4KF3R434kq71WmyMzLxSrgPQ8hJcct6ZgxMT435
f27FQ3NR8XmJV0z46hTjCRzHXrpRccZevk8+IQIBwmq4EL91rdRMfqptJ4ObT01HaHOPCsjDQxWk
PV7DZv5rohZruBaL/RI6kDxqh4oZRaMVdtGFKvRUUmZijUlEKTbXrBSISUHNPwc25gBfs5xcY3NS
GGavjumkEjCT5AfdHzFGnXZtNu0TFZ7lojnv1fE7x74SWsN9RoySSOa7uep8W+Y5mosZ3YSSkFtU
Gee0zAilSp+GZCAQta7X9ap7K4rsylFaUm9OUK1iUrBDGi+UWfiS5sgpGeWBlHRWVrC34aKIU87i
U3keU/IpxsQlF66fwWtILvUimAyK2k82Dn74HmbmORqbN8ix0K59woia5q0OQlwcm2TbyphdZQzP
7LlGnN4yt9/L6NnW+Szg4pSYji8VbAXbjqZHx/HJ8w2YKWHVf4pyx+IndMRBQCxpZ5aD1TJ41dP2
3DWGYRO2FiaIP9B6Cp6QRgwlUMIa+NShM0rxA8ycmOGZrdR9zZ/XSasClquRBu27BqMLow02k1aF
sJDakdAlsVobvUSYQo4CX4P4tCrfSJ4sIY6ZbiFJv+1kNk5Y9E8lJZY1iz70q5Tkv65Eaxf0UJpU
otaS6IpD7rTvsh6rw36twKSyyiw0N2KygjynC7t4qISDKOMAKOZwjAYxPuPtMdlmjROJpl/NsE7t
opd7R1ckS01H3Yun1R+VReAqhAcjjD7rciCxT7xMTXShL57xribQ18yorFfdn9KZlW1WABK18jlq
yDrnWnxnJEj++6zuO8bDdlwJ1miEDXf5j5rWujszmHHRZzsJ8XUj0U6RYhxxYrVGtDTk9a5gWCBj
MWEQ2KWYM2T283sUTWfGNYWdJUq/FluVaaqcvrBrwLDxAQInJtQBNlGCPuC2JF7NGHc0UcmPMvRg
e17IhlgYnDBWjlicifUia8Wq237TJ32wzUJggYUL5/sG0UeQ72lDNLsRos5hCJ3aGGe4oVa+NSDW
+IUDe4xcTS2o/4A9Jq8eS0dRcXEUfR+/4KrbwTT7C9PBbhXSPrKs/g1BUaxq+MPyqnAwPDbEtHUD
Nb2gTyVhskemi+nnoa27k1qlP2wxTJ7i3suoA1dR+9b1xi9bem8r4xTapqbifS7Cef9JtBWWq3PH
7G1gb4ypyfCxsOXGaECvvLhRKWXZ0niQmpUrJCOAVxwy2Z+ZACJ7gp+P1xrUFljHjoY5n0NVi+Wc
CB+gVY2IelT40rtac8rJUJhnEW9XR9c60bKnVT5gPJzBWuu6AekBG2Kqn1MaaxsmGWa66oC0SnXr
7lj4o41by0c96jl1Zjcwm9TwQ/2tDR75TDI9EzaZpUgtER4cWtESzyCDn9sDc+2qCN9xtMpt/FXN
Cl5hP+QnZW6mi6/5K3IbotlV8HFyMckzLBg6mBwR3VbpfGFm8CjwUq+XV1f4TTpE/yTeVNpGUarh
QGjBF8rCI5lobLgqyr9cfc6TGcppnOiApQ9+Xr8Yb9ldXaIcQdwrZ+PTFPTqUeGujuZhPcfDdFAV
GERYfpBOhqwqrZ2xSfcRq4QtrLBUIdSOxIYCPh52lW2j7gG87QCTUlWTrgG3fip5SkpypD58J9jQ
Fd2xIaSOXKzF26gjPqfv5N0EJxIrqRkEbiVDuG3XkS9E56lfYyUk7oDJ4L1hEm9DKTadqF5dokg+
k37ZOan6moBv/5tiRe8xiSZyeQMP9lllYSPoW2dYqLcyiBfgUImGHpMhLVrHte9itcfmH/zhG13u
/UEV17ov91bTrZbFcNwISnpkm7OTsDOfIjzHrXTMb3H/FbV7X640t6Ukgk7pE62pKPeaEEm9nLAH
0pNP0ydshllEvSEy4H2Wxi/qJlcK0g8xGawhSY2LHxeO0lO31NFFSTkeTC1/xhAH6mA8CJnB6Fgn
qNhXPzVtQsmYlysa5e0s0l5FbfrbqfoVp19YUkg+NCX+KmX1awbxcMpWaFmLaDU77jrDEI5yhDC0
LfzKHrsisLkmLMMJmeE6VNNa6FZcTkzhhABe2IQpEpDpValwqa0rfBwzhVADc+uvCkz+07jy5nmB
kgaMhyW5cOGRLpFPRDsoZDqlWrefRqJJ4TGcdCms3MyISTHMzJXTREV5alMi/hK8y+kGljSJlAql
TqpDuEJrIWYlLuNh40XaZ47zmiOK3xU2S/jEFhauBDibryQ0BaL5OZS5GxNKUS3hxQSj84iThbkA
5p00HfTqaZgBLUzCnrJUh6okTFh6/kv0n4r4XC2Sm8fP4sLoICCk2b2kDwnOg/FB/le3e/z8z0tU
QuCQNVZ6IddxwpbKdSgNcJYA/p1p+Q2CCNslevRsBvdbGMX/UvTkY35hJjJ6FDz/JfJ5KH0eLzj3
4WgFV8wulj8aj1q66JvgwYjxMZ6zdwMowy1TkxyyRbfxUHDkbV5Idm7MGiaA2P7qRRKACATBsOuY
OvxLWcEBHGYpgAm7fC6u3mNZnbYPtc5DVWF0FILzRObVEBToeKEuMnBjMvL4Ec6KaQtFufqX3Okh
dArFKis3JeVMUEXxlnEX2dXYXzj6AohoywvIzb+/pK0YObM8w2NdGvuHUGv0lSuKXyq1KH3WBoyg
tEWH/HipFgny3Cd8LcwI/aVxjuN2ANri5fHun8+Q7J7bgRTvWpcA5ZcOPPAnlC0PSdE/up7Hh1BW
scVMpY24JLqlUP3rZFVuBI3maB7xgbQxYxqcWos76yEdShc4q8oN2fKrmKDENNZkt2O6JcT8u9Ui
ay8XXfPjnbr8+Hi3/B+VbLSY46LHbVpoYm14NhQdY/a267nxuxgpmCzxFVe1CrFZkHfZSpZxzuJd
H+NHoTP57OHA7vxkUDEyGEzB07F0e3wWB6ycj3fSqMqW2K0AOPPuV1JI4si1impCCKWd6vfSNqm+
Hj88PlbbvN0mXLGHpOzx8o/C7D9+pOBt3ITERmwuOSqhGBVuZUdq+MKEICj/enl8PLWtvx2LS4eC
LINzj/cH4YFPkhryY7oc7OOIE4oEBAEKcVvLMaqLypok6CWBhB8fL3C8YqfCsKlkJ85SLpOe/+vv
/9tBLIezMjQYROSOclDLzxM3QuRTMocDiQbEP6lVfTJ7fDO7EHctDSvkCp/HgGZl1hfRHhoIYnJp
vCZ9xYxD8TdGYCl1qT7NmSlR0wNpCz1oduO3B0nWYqhF8Wcypl/UQHaqYN+JjePKkYrolxi7e9Fy
lyRTbocF7udzIpLjOXXYYiWcrjEv9pT59BICw8M+whxXAqjwlEmFYpdcMVHT1knPr6uF0PkTnZF+
cz37akRxEuBqCmUzUEmFl+6F1P8Ki+yQkEaEFLHAWdB1iJKgsXWv7wKMwFlUxZsgkOBZrer/Cib4
/6SR/ydpRJfgUvxfSCM/n+H/5m0l4XjLv/hvcysJnyqVyBRVwqhqBdHof5gjkqSTj6JImorz+EPF
9N+8EUyvSH8QdcOE6GHK0j+5Kbhe4U9lrgBOFjtOHder/+CJ/N94I4ir/tPdc/kVIsdlGgoJLsp/
UpAS4rA6DTjnSZrifpPkVAJ4QtLJz1T6ZQSBAkYe6+HjpSQr3gNHvj4WvFSKGth9/7MAxo1C1F2M
bqqr8GF6vEDObnbj8vL4sWBGA90yDYkPY66jLEYYjxcqtHr32Gn+7TMhz9aBX+/zZLEoekgno/8R
UWKBwIdqbZTsoVQ40mIiU8aL+P3x1q9kqu5+0RIXrzNPhBUip3KroE73bFobKqazr5qja7bVE8NK
LFHCDB4nbB270Re1/GPLIi5jgL+aHcMms/NxTCzJzGJPaTtm3fmKLC9T3zZT8mXiJokpH1sRFRC2
REssKToZ5Axyc35sNnVL8CT7hYbhblVepwCHckHnmILYuHeTuYVdhIBCLLbKsm2SeUkrs+ysI7ni
NFbL26ZuePvYahUJtmIk1JvHcf6zyUZRoW8ZuVVpQLLz8iLhD7AWh+g09k2xiRDbBku0ZUKALA33
rgr8aDPKuI2Wq96TsE5uP2OmbyH2wmLb6AyjUW77Q7mlmrA4P7BkAvWWZRG4GNEgD2nuQ5BKUaTa
AmyPhZqa7/55CRYXk39+nBbg1smH+DIaEtXAMqN4vIgLTP94py9g8OOdbMgr2BUo0RcfjseRP170
5cfHZ8IMDXnMwO1jtO7W43jamLYzSNYyaUA3UG/JorTQA0ArODUX5SAx/jWs6i5rNz2xx59adNDs
oaItMFgTPRxtme9IDnGsqeevCTi1SWI3ps8lCUa4VXIObfbKOyIkTMXOXtjfZ9lpVt4knloyZ4eG
eFsM6/eJhPmnlb8lf5LD6O21OIaYbiESUGxAn57aBIy9mU/KCPHpp9A8ciVqFciNMBJII8S7SxSs
MKdttAgEGYuEtlqgnpup385f4j0kpA6bMKiyV3HZAiwsUHO81fT9StySEyPigSg7Qu2Q/UDbH+RO
z12Yu6vf+IzMGVayXDFDo1axQPjzW35TYtg4q86BZ8ppQzigJVAR7W50GJmlA2ge3xUSsbmp0DYm
NMnWwGCQdMzgqTS/yh/YN5y+U/8cXTAUJUIhcNtDe+tx9sYHxgHtmLu1ineB6SbycQKeQm+5Ly5l
YjdXPi/fR0t3P0k9tcq98JSNNjq+8r0rXHRpKRqAnqG7g3QuVm0RQj6eFZa6a6hX+/UUnUtkM4RH
/9LeDPV3TLdjWvzNVULinT1/iwZuk1fgUs4uuzf/DF2R+EkLSyBuBST5NIZr6rMRxBPWESLmqzLu
87N8V16z2pY01hDmulYcOM0FpSaYf3nzd/O2Z3STu4rBXMhb8WxeS4PUbqtEUgjNOHMG0U1vq0OO
5/Vr/qXf8xckeqd4wGjJ1bu9Wb+b9JWbiZRbriIwIEok9Ji6Y7Ai9d86YQfJ3VhHAKC2eJ6gd7QO
5F/jWTkIbxB0+TLctuqn+js+R0w998xot/DOKCkh+JG/TfLkT9F4dOmxv46/QbRhF0Sxkx1lhZVi
o74kTOtpB63ukhS3/lC9jGf5g8SX+g1DBTppbrb+YJTE5Vnd3ypF42cvU+vG5YbSUk+GpA8+pO9x
rTdWdvBR791oK67c4hlz4iV5k3KKuRpjA1dy2wtRwvOfuUupeS0Zr1tXt5Pd6s/8Dp+VffOr/ig7
7TP6MS+sOwwJVrfALaH+4as13/2UQAVLHjDY3pfnRlmPrS29knAKmLfTAJMym85SPTHf3PanKXdL
tgNA5dlqPuVPyBRFujG4HzLMud3wp2q8RXXm/PTHDrTnWBJi9KoewsiuMq8/ms7KlTMHah3O0HTn
bxECADc9Douizar2rVM/V9jd7iPCQkgjMDfGXz570wucyLx1lfatUd5ZO3wac2wkVj/4Mac6KguX
N/VBjLfy5wSbaBfxSLHl8uvGgoN163eJSeEm/mmD9cpmlJNsiqsUOpzz5nN+jj3pq/g1WUItODPT
itkLf39DTnv8Nt21A9mwLIuEO7rqdvBGvj+qqXv0PuNk6xWQrazhA0XJvC3PcQtwTSDnmmsJ0un7
T6K4LZ/9nUSWcbtJz8J3VS3XdxBcLj3PXv48hg5/UEboR8TkoXtBDDHWjjhZ0+DQuhh8D9RppFsy
ERn3ULhkAk/Z6Fh38Gp/jrkpaycQ3ODTwK3OtKSasYGltJD5Nonvri483pfsGH+hVTK/g2vr77ST
DpVsVn4NOfFkVB26b41vRX+Pq2Mirc2bwDBb8Pg1fmnHkMaEgy58NFNOWeBha4xs9da++UeqfR1a
zWT1gRO8kJKYFS8aRXRZbwoEkSq+4etWeqGVEMVLM5508Q8UoEudILRZPKKMmcB+lbpZ+pvFG7HH
fsOSL+MbqCN52Hxt/Tbf/P5Dbn4bFlme3mpyZN1TeITATZCMoEQEdjzzO9TApBlxk85jsdAxuWDy
1BLtZJHC3JhcGYLpPsL+FZ+gLN6hKC/+0HhsU4LWPR+PFez/mf6sqc124Xcw2ZL1TPTLJUjfEiip
T/Dl6D/m47C1/bd6R45zxNa3F7HrBqEhTi347lcHWJ5Jts1bTG+8nFObbbD6B+eRwnNRE2sAn+LY
D2sOD6CAmUCUbaXimBAkduJgpW7bOkyXAosMB7pCL2YZc9TmooPVSuU+eUeItIuvq/20UZ+U03zy
78aOOzqzpL3wpj98YBZVn4X6/I1DQO1cNychckLJy5UnrPKdNHYlf9NHT7l8k01H1RAY2f41dYfn
wtMcBfDVSrdS7hFCm0cvUfuUjIdBPQLOTfvcTbwXXO24gtqPFH6roefLGySvCkBOgT4X1xjKL/z0
A9o3JiSkVqC33vvwbL7aILaE3IZ3HAoYM9pJsYljKJuMANg+10P8PBdQ9Y4SULzqGCkZ22BFtly6
QXrJsfjurARbQO6uKwsRY2FbGKzsFNaWQXVrmdvyt6ic+i6ciSFFzUQUD37IXCUEIfFvlFzk2OZt
OFpo7rAML0mlbewBrkPnJIQHqU5SuVUFvXVvJi/6sJFlnB4YX1nRt/paHs13YuvzC59O9drfh/tR
eDKoNGzjtSodDukq7/vZmg7j2vhSX9GkHtLrRP7Sspy2f4Lu1E+BuUVpi+OV069lx1wrbv7RXoR1
f5nd4CxIu26LKG6vvFebC61r/lt/jE/t7Bqnkt8xu+Fe3eRYjjsh44jhCCfwTdxE/nMNOx1x0p5z
BGFqQgtJxsmNGHOE5TLlqkmvsM0Nt09elDO0WyhwnUz2hwNGXK/FL/NdZL782g9ufWcI0V8yL02c
5kaQKu7dv/Waml2b1t1qTeZjukuPObPri7pPL9Pr8FrfOf/8sajblxeGjuQXZnY/unaxbZ6HZ6ZQ
3LGlM5eQCiElP+U7/UW6z7/hCMt6k+XH+V4je8Lwl6RIi/jh4Ls7l5+ogAHI0OvJ3EMOTpDMv/Vk
E167bXATnvUfbpx6Ld3F9hWVpPYiKWtppNq2aSJW4qsx38DgRI7kU6KfAaC0kEVW7abur0OIOf1a
sxVYbVixInpMCKu2DlDqMHHrWeEJVf2IL+DSle81nZtuOtErOgKqrtHK7fr1CrQ787CIalee8pli
IEi6/afbVKfih30aVx6iJZQXglTCdfED83PdPkFgR6sv+3e6qurU3sWvzJnNN8OLRFS56MotfbSb
5ojTgD972UB1e+6v9bWWjxLzwatSrImxT96h4CGTNvbVeZLtzvSqW/LNl68UdzjxBybA7pRQp111
XmiZOE4w7eHfI9MXHSHadYbVnGY8rSjUVy6axvyqtltkCHnqwj7mho8/psb2n5KT/8oRdQA2yxQk
OPXFGlw5bj3aJvNPozzHHQnlgHpJhnUd3fTya8w2HcR3GDNvsCgTxSGwBUP3nSadhi3nnLGKehhm
hayQVqHmDA3i/rCsAu2rSezTFnxPGRZLym4bF5Kxe7zoYW7uBAEpnlF/+ApALlb+QI+g9P969/js
8cIkDRBTVKkwjDoAXC+afclcQmn92KmbxbLi4Rn8jynw490gwRx7vMsEgeN6GAmnahOvEwS5I+lM
ovv4z6OmtPnm//iv1bLsYCIP1JHaRo8NpirCW1UHvSvnVIpa80iWBMztlj8I4bqkZedUm1GzzqRp
l/fpQjednIfZsQlZ+r/MmpXFc3BK8VmQz1CkyS5ti9fgt/iN5D0WlOKRFq1hebSjAI7DWqvXGT6G
vRPpVsc0kBEcTzJEDdUafo1tvq83iroF9TKYc33hlGAQ3mXFpFU9iXQSqiW+a+wUsMQOhFk1Mdx1
i2by2JP/PtpC7JmrNb9UXT11R9Lkbfm2uinHSfKKeC8YjK6sET657ma/+StmF25LLYqskb9B/fmK
FsM/hHZw7N7ldxqkec+3f4qxWbEEu92sLPMyhU7nqe/dsfqg6wwG11Ad6DhEBGSGSz1Gujd849hZ
vQc78Sx9rG7tlzA5wS9JUZxo9b1YY5AsJw7XHpvwVHNlCCm//U98pkkt06v2BW/2goNmP2+S8Ko9
pXRvX7mXbyk8SP4oD+1BRW3OU/gnMAF9SzbTb+hJHzF137t+UbHVZOxmTU/xD0UxnR7UWf+9+S0+
qgBHBDtukQmspT0nr/qluMQg6h1SDN4b1G7yS33rfQcqJhTYgtX1oHzJ7H8XdMZYTVMPHzN3gC7k
hB6Xu2yt6TzFVr7RLu0uOEK2UJ6QuDWxi6+BguEOuTs/2DXg7gKzST218WYkohZSO0sediYu+YT8
I34V2RlO8+Z7JZT1wmnhhbdo//F9wPjMCw7clSVESYZuS0/Vv4aczoFTLbjfoz2yjkUH/xn/bDvZ
rpioWcnR9+rJZey0UyDvEkZndev2S+YSQPiyK8WeJzvftHuzsc0vWFzCrQ3djH+/4YOrcK1ws4Te
S7QZ+/uV/lnZg6NIe4mF5RafAtWCJaHNTjG4hDJBEMOoBucRm3sFHFv9KTfpa40GdlH9Wvwfieyl
bOR37IMlR90Fe9UNiEJzCrzi19UVf4Qy8riNDGzm4CMR8blWatyzbPMobokWHTfdPT5phaO/Vjtp
T7RNeio+wlsCw6dwph84KBe/d3HcCO6YrAZEanHO3f6LOAUg//B1GmgtV5Er/6g033RUgk2Hz/fA
iQgLeP8mb+vN+MrVqNamV55QVBnvwOXJnUjX7Ej30i1F4Cb6UEvPpBFIWIMLT1C20pXi/FJmbhM4
S9hw4aREODBDJfYGbIvwjI0qgXcx1/TGyVqp1w74iY1zkU3glHDpOtu/FaEbf+pH2oHM+BtVWxGO
Wr2FzWZ+U/zRnq7W5XYByyRL63CNdTU6FEggIAZgBJFNQ/ZnZGskbjgWBPbwMR/8/hMGDhQkGC95
w0GsV5VdUJaylcJV+9S+sg0SM8wXZsDK2NNl1w/QuDxrr574Mm7LUwTMBNtL2qCxDUVmajYKEdKg
enCw1/wdK/NgXiPywB9nxq76CzqztCchbMFbGrv5WO6iD4gRN3AQYmjh88OfDewljTakFQcVEN5o
vrUvbpLwbYbqL9jVhzI72hfcgSx9CmMvBZB4635Z4sJ36LzoNIqUWm3fn5snAZ4fPO9XSOFxzSLJ
cQFObFeXYYXKyIvPwwf5WUAZK5RNlGDaK/7Rgo7axRV/09ptPia0F5y0AX6gBdHBwGkiso2/Bvwr
hcFpZR9MtpAXZWsB2CfA/fVo0kzrTvPlE4fNrQ7JwMpeZofE1ROMNmZt82v2YV4n7SlL3KFzJMlO
00uaPPusTK9MpMPE7us1NljNuMAsLKGr+Gn02XsBh5DRC558EzW7ii3SghhdW0hMWOhZL6PqML/2
52LXb/zbROQJ2STWfAHWIrnb5erWP8mFhyRQbrrGxnmclY1ieNmEY/POjDxWaMVp7rJL9wKStqka
a7pnFylkYSuHF1AvdiJfO4cmpQLcRKv+0l2M/Oir9sorz25L2NexPK3O05kAJPhzJqvSoaFYwFV7
p3gK8WXW8usuUXnlOlbDdrovKwVGSzeu/OJK89odYQtEMSMsnncexi92Dej/MTGXzNJgQhTJvrgn
x+GsfxDLaWIc7Yi/o7rpeOSSvfDVaU6ieGK4mcIdmm8DJDRCZ2WhQRrNM+l/PIasXeCIhfD7ON9c
GNUVLz2LgPHODJ6wzTW8E21Pn+2vyxMaBk2yoxFfZ3JRmT1j/LBBLlHLrkTzSWBrNe1EJApYaPyy
1ZJnG02ILN5W8Z4dilWUGysajrpEq2m1z8NV/m25zDcet9XKzgYXSBzsLhYcWfZ8zZEHlz+oqo6E
+pD9dTEPJmHDCp+KLUGr4QraBo+1lX+GpHAxCXjD/TJ7mz6GI08aC7YI1tXxW61IOqbxHSF/qtjp
tkbaWk6YYnE7FVs6VM6VoNypFga4XRueWgFfl7UqXImpg5JPf8uxc77VW4OgrXJXxSFtQSeVD210
EZqk5MHP26qzE2NdjZjVnDruxp/IpT32ILpKgZtk7kp6huakww5BIthAKLJFZCvb8rZ8Z1YWSBNc
uyNxeQuvz8022ldKnaIuF9zHubXcBPo5wdAaKmVDV8m2TepQjomPHRW2OuCN5EYre7lRVOAUr00v
LQsMLM1uOLJt1JUb0Sf7CG4984nl1xrc1Qv5RiE1lLzH4mRhgvxKzc0kyKKnu3wS72yKgIIdXdJP
gUfZtljH0DTOXBTlVb0Hl+Cu/miU/0/9voeq+opVGU4HVrAxT9KC/TrSd3wOiMdDeLbNkjXPqMoG
W1rFGlwE3pN4L3gwiUbmlngdfqm9YCcwRifrE9TnqgZ2fZK+pt4FmJy/Rk4F5dylfdawjX2Z3Ghw
5sDxLw0LyQJHJ3SLxZbYdm+4NvfVLvtMrqK7+qgKZxV6NPdkwAHod8MWk29v+DNrpDK25IU2Y518
K4zfZKE162BjfLL8qtyWdzbJWfXEGyfW75Znt/mlFu/h/NDFYedVHoVPtvRk19jqzjiWbxIC/r+V
Trftzca9RR4XE8EsrkFssOvSbX+XAITxkboAqyKQJdyDP6hodvTBWJdnRf6VO6cunapzhvvgBi8Z
TwAF3sDG52X5BmJfRkCatYKg51GTQa0WNQuMlEoNSlxuybvxIENuxCfXwlVeOAV77rL2lv+ocKGs
HGIXd4JVHqYLzhj+b8gvCG28b0twoHg3M/wYfhVn2sXn6hpsuFu/OUi/8pr2AFhalicucrXztyql
21pLjjJt+4fxUj0hRdhH69QjjrOZsdHg9gTU6f7YlmGAIgK/U3pp+4SmZJcepJM2n6cJUyD+JwTn
nnlljaqVjSx5KQOywhm1pczwpX1gHELstiMMcGyxONDa9V/mFw8n0/D+lZtFRtHkcP6s5ji8YMYB
b8Ju7uPrFDs8UA6n7+cjfZ4P9Q3Jcwjn3yUYTX5GLU2FvVXf5y/zdW7W0z0J7OyDfUlTT2n3FE7f
bDSU//5B+fArJ1ztjW+qE4FM1Xxdx9vwmlE+PGuXEkDnlsgcMqaPzuogP+vck6/9pvvF7Qh1wyk5
wpN/06AGblPiuw75XtXd0Wd2YhESiht+WzNvseRt6ZrH4FxR1GxGVz0VkHPoaoh682BqW8UhcpWN
6eVncz9uxuvwJq2NQ82SRLP0NLVL5dCegMQZVIQeVwOdHGqt1KW6CCF6fZHT3d9YI5tl3bDSLwm/
435D+R4ItE9gzgbaProxVj6qydKtqzV3OO5G0UFbm+sla/AZgg/NtIifGV4dhmPMHkwMZGPFuIdN
KrgJHjvGtiDF7tZ1Vr43cJTLbf5AouCDR6CYI58wa94QJjkp95KFNQGLAm3YdZTI8iaVXArE0h2+
pV29az+G577xNORnb2hCHC46FXMne2R65Se6PgrTa6HY0geyum1xp+PbMxDY0ljodxIjzWP6VIYY
s9ngfHAzaTWadxGklUU/QG7qcu8In/5meBv/0KANOAcfqzfshLrv9sWXLXPYpJgN2l2Op6SlvRh7
8QvgSutd9VXY1dI6vI4vQ+1qrQd0UfzEVEgcFWg+QvtS3LQKGQQexlhyxAAAcJML7kKy6kI3WJSh
mOVamMTIB1y6oJfr4wfiNPEA7jPdpvmguPrauFVvOAtBvawoxvUJL2e7Aia5qslHzzeKtsNbNNw0
1TMnHEHBCx35AJL+vWkEMK/2ymWrfIuQeYA3KMeWITnQ49DsrzYkAAg/ra3/KS8MPfzAzYK1xohN
2kRnZT5KmORxW9hBZ1fGvenWZePN3Pm0wSn5nhucdHQc4BJHWKubIbHF3Epzhww5EMVvdCJ28IbV
kIjBI8i0vJz/qCalxhqv0uSEeN9R1fq0nbR40yl9aoll4YE5G99DveF/pi9IJ/jsbnJk1U7pduj3
fiZP5aFmtniunvApgjvuyh7+wzw8lMpsJMERq0Cv+OxetK/2EEMuIgbzUwRKrpflF6PGycr+2ncD
ScRiiEP70OzwxjgyYw3+lOd4bT43u8HGewn1ufo3kiyLM1u0zEbZQsINYmOetH6bXH3hPNP2V8uM
E0esWjzP8xO/Mex245uf70cy/eBbctlA/ru14O/wk0W+rakHGMcM6RQ43b0tzR6DzWjZs+7SlzhD
9dtI5pqhpRKsCdsdMkcw1nPzRgB0NTN0sxkT1dbYrXFPkJc6gpkoipPOhiNeXTHBXJJ1mdG9Kf2O
qWkWeMXoIFFnW2hGx/ikOPafVriSkeG6hT+IvMhmgsXomwfgO38nWTEXHFbL3LxoGvEpL9qmvsF0
ngwKGCv+DheiPr1+ssk+8TQPagu3tYRpcHpiwDGYgNJMPzc0LpW7uJs9xV5N83UMPmTWMap7V26Y
cHH1qICTS5Q4s7QcwWxY2UV2Fzq2jITfYztzu2N4QlDb9FtUxmyIut2DxKxZsp/4ulTG8RvVclYe
8pEZUbGhRjM/9Xum2PlL8hNgw8Ds8JDYpmu8gwQgVmEx+gBmyi7jIXhifNo+w043dMckD/2ZHp6B
ovleQ/gFMIlfK7I9AaEKvoEr/A7fxjubnKzhDmGL/cak2PiY/WX7ZoeD1sXi2t+GJ/U3u1SUOFv9
u1hZlZuE3iRvff/Q0hystTfF4Z5A/42SQUo8Zv3j5EW529ZOjiSP68JazcWn7H2GJecxTWZepiMK
s9pvNlDFjn+me2G4qL4p04oj0R/iy+COJ4HlCGWEggd8XA2WqbhQchfNIn0YTxr3NY6f98hrbolh
IUxLmr2Rb8KPtLSrc3kvio1OLrQKsu1KMZidZ/ZbKT5Pw4sZ/y+6zmu3cW1Z1080AOZwK5GikhUs
Ww43hEM3c858+vNRc+8198U6QMOwgtUSRY5RVX9yMZ6ALeQHFBu8lU33nTDn8QzGOw6wIOe65jZP
01O+g06+ZXTEuUBlh03XK3NZHDVKCqabeUEeop8VTMJX2l3d1JvmTSUYWWxJk+xfkV7UMXNb4rEh
+zOW6l08zeZbcJ9vMian6meE2p83CAwBlLWFGwcwZ0L71lFywQ/lrRm7INzMtYvZjBp+GifDbfao
yTpYzu8RZIP4tVrea/Q1pmt/7fNP3U6a108XAHMAo6HbGKbDyJJyQwP01Y6Ap/OdyYULjPWOE4fx
Kl8waz1XL+kzm7pdgxkIJ/bUXwAjVCARIqAdgANSwG1yk7RzvB/OBgJ+GIV//DfpbaL3pfDeVR+5
F+8Jt3aZ6qhfDLvbT+b/RIZg4yOvlUP9mbu+K3bta3Tj42hIgvBk5tVD2L2I3FZ87vApOI9POGmR
ectQaUHoonDNSUNtl77UL1ya4wsnGQueUm30m/q+WHeeCT2Td3aLJ8GxLz4kRhh3g2FM6w2jO+ab
dASTXWNsCNxd/slVvGdci5kQWBlbNMeecifbNhMC+TVa/jHBLNPVWV6gCCebItnH1s4sn+TACc1d
B4HadDvNm0ewjA0sMlKijISzf0WMOvjDqHhWt07hcSdvaUkpYx56cZKf2FjqiVCDNUfPfOBxse4Q
tpeY4NEr9aP+E92y7zFf538AhK+8PGfM8iWQ8LAyB5a6dfTWHOo/tcQpwpa+Mo/xa6mtLJzAl0+n
kkYMssRoq1oBAeIC1jP1e+Hb4TM29B+UYW/KoXPMJ+MMTWgtHaxnsMOxds1fPGQcnzkEAnyAQm1F
gJJx6L+mn0TmGlzFf8E5du2pHlco7sbYG4Z70J1k1VUp0hI3vwbvPb4WTHbNJ9OTwEYkaluyfXQP
zz21cyg3MjA74pfl1fQdvdFU+JkHvxkmBK4tk9vtda5TKD3f1qEM1uG1fE1xjd6IHauDtFFjry6O
NsK8YYuYS3a5DCqnwsP4RbsEf+TnCbz5B6OHdg0t4jX9g79dCVk2dpQ3/r9+w2dnZvXUvElb9RVI
UTjFTXwYz0i44628U3SvXSs/DSXKL0qNO4M7/VUEu3Zte2CLr+bksWQ0t3ofjivtLbixKBjSQkTT
NbdEs3oOTtbTsAVnKI21vSR2r6tNdJE9xCSXFvBNXDoJR+pV+ap+aIA80S3VHCSQ3yT66Qx/Dt0L
4MlcLcez9tD9TC+8Rnutr9K3dkjONp8VBwAAzgcfZbzPn7WnYqoBrsSggbnoDZBZx17Khf2mvCtO
dgs/Oe2Cm8SweW2dgXzKycmOX1+01QkThu0Ih3fd/jGHVftaMRRa41JJjjMgpsaCd4tf5xvcgJyq
lhW8wCx4J/r1xNX5jeZ6ZR//phxQ+5h6AX7JTgd3AWz0hqAJWBngFt6Um/6ZbqRGXpvDUiGPbLwQ
AVZQSF4ZWB7aU3Y2TsLhK40/Sy6sQ7Spn8urvdMviVNdRk/7VgEMhxW0kIOy1S+W7bbv0RuXbriP
nPyKBtIBXZxGfIpdeC+M5Sk7r468yz1isJQNFi2TuYWHx5iFwfyzyuKB6TxmDG/tZ38y+LTAt7/L
yBar1yMo5eyEB3x00apGtOvhKn/VtukzFgZH/W8VHri+jC0M/qja8T3/MotBZSkar9NX0DsgunH6
Qrxh6gCIaO7nq6rsjDMlZlK92HvMjRb/E8JpjpyXKPtfi8gxv4xv7uvklfqHJYITRf6IodNQ2b/V
T4qD9U0XURE5lXIZWryqVig8iadBwMSSzSfUAk+ls60QlqxwbuUUkV7qK7xPAcGOjjpjWv5F9V6q
Lz1F0uzKiqfSu+sr1CpHXgmyrIW4DDHFfbgZMF+4EPIFCbYO2gHzUf2re8le4gPnJ+B1Qdw8k22I
mLf2SeyTl24Hi8p4oPx0jc/KMZycYUelXrL08RbZMWkQw631BoRdJev8Sf5grvtnpKo6BncEsVDE
AscaP/1pZ5+rr3DHpTUzT32HEwJuUyK+WuE+ynYPfc4tbZK/3Ao+3L1+b2jBB3ycHdbt8b0C3WU6
tQ/uMDrE0bgyFWgZwH+y070kCIevEMuu0Fyv7Uf1hnUwdXS6Kb9YscUKskKvcvqoZ3YQdhpjD2tI
q6ChMQhfU2jK1VNQracrVbZ5IY4Pq4GC8ri+Ti/NTb8Mh9pLkx3m3yaV7b32WGDOnbYRB/slxaTp
JEEgYWdm/DH/iMgLHEgxB4wCWPkE2hLcd5CjrVAY4owxebbDSvCOX+d4B+uu7/HdfqUpbS0m/iv7
NaANovxyA6fbv6f+Ux46JnUtE2PutVfUJ0Cq09/IXtvv8QsNQ8sXGXiYWBtudalP6Cp4p9QExBkU
CpWym/22X3SqUe/FJ/vTR2m9YkmU6h1GSKG0RbdJPekPh7w8xdLW+DGQXeOahsU3xalpOnqyBUaP
3umpundtAg5xDYAr6Yx3cpCtk8vwK7Xb4hZv8xORP3Rw5pe4sNNl6jkLPio4LConl0Y/NWyl6dgO
Wzt/jtIrmVF+uKmAWilM/1Tgf2/UEIjpKDNQpTJtYrbyGvygYlZ8xhxrLh9W6pTQoGI7lG4lr8fE
6+o3HKjZJtmaKsZpMmzZLWdZXTBdBndleAXWRFgFhKin4tB66/ST15ooq7ifpaV3DWNvfmSyW3rD
N2bpTcMUwDjoxjpEj9q7ag6UsCzIs1gqmiBz0bkiYWQDDm7Ttv0zegrRDKuiX7AF/aV5S6CoBtuw
OFpkDzD90JxC3RbpUwQzI1ix8pEpX0Diw68Q9/QfrJ2PJbOMeSlh6W6YWwZrrENw3OEcQrPF0Hy4
j+0ZVz5g0x6VJTTUI/s0sPQmWKxECCxC7+io476CBGHsEUxSkfCGs/Rd9qGMkr6IHi8mqbZwZDYV
wAhqa2U5/JXiJudywCHu0I/XtniOkrOSPaGwIqxWHteQDGdxF8Nu6C/o2y3QLjDIAmACpxFs5b8n
Y69ZkMXuk8W4Jt9SllCXUQtRJJA8XzMMoWSn7FZcK9qwVvJ1zDFcvaMtPB9SHRYq09YnEMFwoN2l
79qzfYGeRCQC7jktgHWxFQKLiFVebuTiCxVKMx71EQ7HnYU5Mnb9q/HdXx7AfvcIF1x+/HtTVlnV
jUwW/3ABHg+EVrBMR2r4cDx3NAISncmvHzxdCf9JSp58Q9uYrXnp/czeWZbkZh2DsbjhSigFQzls
W1osIxEIPX4zSxj1KBf1XVXjbKnRKz7uejyozDmEzZbR9uM+3NN52F7+4nHbrrWNVVW2hzyYkUGs
NK40Rr/ysHDtH/fVywPVktj3+PHITX789u8Dj+f98yfkIGBNJaK+RSsMvPV4EpGDKive8kKPp7ak
eGHgpST7Xk/rc9DvxpJuXJsgqnT+VuXNykZkefXQFJgRtYSukOcQt+g6B2NyjNyNXpNueqqDCWNJ
BKCBxbdWZKp+NvLoTHTfl61mz6omvhSpbzdaqmnYL646/HR3kYjdmuu1889jPqoekiXcJNJ3X+Cd
ZqIX36Tw6ZKgH725bfB3QwFPkC06bWwP9BRa7KTGkmMKmZbGMmmTO3iiqRqfRJS8Z30x7PqI+hTF
CVufwb5pdBHAVdONW3Ru5JAOX4VUKAfNhxbV4CiA2JVvZRfj5VLrUr9pZIt8kpbR6HDJWowbSYwH
3TD1X0sCi7fUTYkwbEoax6qnT1QhyFlnCo4O0zKM/z1VBBRGaQRkGcHv1GFbNH0VuFMHrbEZ2AiT
hmEzDhi7tAjf+1jZF7BTFyGJDzzQ2SXid51saPSYGw4IXu5FgFWHjqNgZmPKoUeQvGYthkzX90+B
ofxpyAAE4YPh35DiNYOXlyHOPcps/sYZYlabeUYakQVY6Lj8mTATRgvuS834JoZNQUY1LYYqy46M
a6C8FlJp4XQ25HSs5yyEbAchcMp/rTGPXSztozF6JrOjbWCL1T1tQDwFzpKQ5+jV8uehjVg7vGPm
lD/7RQLhKVSussTGoas68tiwyL08m5nENWm2b/TvcdrqucB9iDVwKuLI4ZC7zQjFXY7S2Y2y7t2X
wnJXZn+lGOaDX0NYNzGvQeKmE5l3rHpEDxEWMk7dRvEpbjO3a5e1Js2/IoIA1vIpLitICoUFaWHG
9c5MzM8QWxO8no1vO5yfJiVlKGXJMI8lfTNF0GsTPlGgMdtUQmM8ZTqpDWnhb/UQz52US21nqp1b
9OO4bacZNndoMw8GU1SN4l5xJrryIDOHrHYooiBHJixmsZX+rYewPpTWdEbKHDKenVigc64Pf8BL
U581QJ6U2hV728Et/2pZ8ItUk9Fayt6WyIyoFE7ZlhmaUgms2Ak3M2eVqySmGtDi5kNY7AVL0nrV
AhDVmA26SkeCBxHlX3qVMeqq43cTv6FV68N1NsublNAS9CJnrtyDqkrMDYPFfzFW7VunBYz9Sjzh
apayuMz0s0z3rwwXnxPJ8RF3a0pgOVUZwM5NYX/nfweRdEc5YeXW8N7BSJCKPCLv2cDRc99R0sR+
MHr+XCTrCtJtoWB0JxEVMrYpxhdrf/EXK/AJ30y6cTA4AP2SoZd1nGb9zBQ8GEJtaylQ/Oc6PnYR
hQq23a6dl8l1CL6iZtzLGrwvCZIBS2yw1fCgnEiqWEXJ8JulPRBpFLyHBZByYaYyZvGJR1ZAt47q
ZPZwfcg3jYVmcoSpGvQ5w/961iIaYEIw5vmuJZexBJpqwRDHZIL83HEGh6RC4FZkrQqAz8gWTpZM
0tXUshYfYFqYZPyRTOljHPmuycedMLNMXGjZ301Bb7/3QwI0lEk9WxojR6Hdc0Nmr35QgCYAl1iC
bJvlcHD1+hmvWe0jYdyoqGCVJrPgICRkWRP7gSJCGQ02nMYijb6PPtPOIvggVQ9qE5qwImdQa9zx
mjFAluDDEomm6mrLWKh2cXooVGDiuKJyaGWVvJaqqDe5mM7Y9LmKYQZOYvm0PbV6wyQ1h/zOzNAk
b4uSIZo33VwjvzHDcy4HCuat3XutdK8Yq7tFNxduOxKcqWDtRaPVhKespAHVAe1nXVppEjlGBd2c
OZQlr8v6hpnjs/ADcIpKkHu2SqtWP4Q69QX5jYOJaS9LZGG9SwljSj+LAfBRKMjx1G6bcXCFkb7a
4yJXMLrP1gr9nWRSDg/Gd2pkf6bWsAlVGfq1ITGDzwgkMBWHKAVKRyULHeRv8rkroJrbMrlmlka/
1OH3qCiB4c1Bd41K/Cft0L5rBeLiOmVOwWUGU64ZIYpgcRlwlsP0WzcB+h4Q5wH3vF1qbXq8AEHy
mnzNbnSXuudpaO5N8by8RTLaQ06q0BCeOvkrOVZ1zpP0HpEWuQlzXd4rERhNnU8DMA4cD9lmMmK1
XIppMbUkkVBM5wAfvSE6KNDSupEnsZ7DwN/0vX5OfKpRUyfWw8YVtZNx6Tea9Eoe57TNgXkGq/Hw
IJ4dKZwhNszD4rky+RDtU2aMJpkXGariCFiD9beHLefIWX3OA055M256Z1rG1A2FuIadLQHbWF5K
PdwVUcoro2a4TMKStRYTsy/FlwAhWp3ID4YGmXWcWzG7WgV7ohiaFubSvC2JGiGruNz7epC6RU4J
aWdI++KAKX+p++QS+Vaw8enCEhFFIGi0MBBPBigLgcXUUCX+B/X6VZVLge+MBEg40tjHGlOPxqD3
69lhVybAU2jaEwrEFAxTwMWGOVJNfY+MuSm9IIfChy/tacIIG1tIe+rBYjvw/cjU8DAp+G5qhDKJ
IINpSSzZRgDt8phuMDCt3DpU3mSL6bLg/HZbBmpFPJEXFolXO20s3L1weWlJyataLbspeXwXVbCV
RxbkoGsG5vA0I1KuOF2A6CVvYnRLbCZZbb41ia7cM+00qbXORo6lACH3ENgTFFtt8csRp2W37DdE
68M7TmTkrGW3UWnnU9b1zWEIduoIHqAY0XDQlQCmuU1T32dMoWrbOtp59qX7Pn69Eih+EV/G0DL3
6ty9TpyBnKyUNVR35dB4KFsZvYI0xlgPko6GkVRPzVYX4E+Zob1nGUCWgMQWmz6Nb8QMi7SeFDaa
/Ksm+r2oK5kYUMkdh+kY+ZA+e/oXR+/b1ClJ5ssTqAth8zyb5i7CV1iOIDUocuVZeGisswDNjxoY
n2ozVEu4optGI0MskZ9K4s+MekYwBnhQZsrGFrI4d7x/p8V36FRM9ckX4ceEudLWGJjGOFOcaVet
lbYBgaWrTLFnki1IsKrh/0gNyLYmpd44NvHOj+Y9HsmXiuxBL1dDL4yYXskhLP4irpAhRfjzxEsL
JOrUDakFmp5tOrJPwSBPO7Nj+lLjxpKI3t5IJSB9GmK4qT0ZggQ+IwBe1Q2EjJL8Vx/aH0tqeVpw
gQY9HajvOGDlK25P1q462mOr3bD5RncrY2CFJG2mOPHmexhH2gYF+Ly18TqIAHM0n7MWo5XjEOqA
KRhLySZcIVOpd5HOlH5slIo+51IGGYLbCSlpo69NiwBhC2es9Tyb8K6Gp9FmlxjAfprKkNf2BBty
6O7kAsS7NM0uEBFGpUZwCaG+kvmqo3ZUXUnUbo7ad9WblbmbzOqgjVrwXMYJeYjhmpxhuH1EVmy0
qv007XI4ZrZ9mGzaFVsvvX78zPUnpYyODVJhV5gWENAU0Uebb6Gs39p0zNYd75XDFMMmzPyEAjJ5
mQLrO9J7vIomdbHvbjEB6YNjprGU5VPyoSfiT9JyQHXmpDZpxJhUfdRk7FDTNe+ZEoFrSMUp8isd
EjBhgly5TmbUuF21HIUIj1hTpEia1JuUSU4Z9eegZLYne1VgSfgyEwLXUjnhGXkc9PDXHDIfleO3
nzDZwb0B5wiZnbYtJ+Kp5FMWCjxxWlgKG00uoRyXDNU6ul4Wf7u6SjaIShsVjVcuzN646nY2jsvr
QIX/hWBTnzED1QNqzwaFSKVPd41Uoe1oRS3iYxKobL06VFLmEvv3USjsw0MqvERmdlTkCUyhhuHb
NIlLjbTgRQI0G6LmIxtjAq3UAd7kkJieDjE/ORi9Qgut9AeDwG3mUgoikzzjtwnunBTgymdG8NN0
TKujCKpGHWksMD/STEioaHM+6bWt0EAPSMpCeQpcQ0ccOvQRNMUpiDe+T6s3q8nND40I9yawWr6N
Yt0tBtip1LhyBmJEF8083yKPi7ZjpwrjIpsV865mk0jTXsCbGPHKYyzZU57njE+jbHbZtPAZGHZc
yfZzUx7rdBNO3TJxgyvIxQPHqcwcOySEosDHGrNSCABhe2Wm8CpSvES0TGxVny9QyDUzkLH7TDrs
5YnhwEMxFOumlY4YMyIG0DNYkIwbJ8jSunE16Ib2sn4dJACxeLpjUrK1E6xyzRB/rSwQHDAudsUi
nPRNl0nqC30ZWq296GWbO+Lu8YCzcbQ6a3luH/Ri3lap1sGI1UNPNcZr38t03qTYrHyV6My+sk4E
d5QQX4Kn2V+KZZmTk7oUQk7zxHme4adtg+/a31ZNssTUxgdZ9Jc4UJ744DMZTjRsYmjQsPfVyZTi
T5y1EuzvOEJdxuJX5LAEzeSZPMPK7dUWasnE8ZWW792HT6rK/kHx7fRNMggnCEV7iBcTeisjFzOd
UkwcK4Gvvw7WJ4G7jDazab5KrQXY0PENfBqXOV9TCrw+v7tR39fYkx5sq+HssDRgnTpA5QOl1aKt
CCYV0HqxPBtUYj7jZ9LXkGiH7U8owamoGQ5ULU2PDa4+aq0jmWj784GjWzKc2QQdhJ02AvDGggjb
6wrV1jSN9ZZdAAF0rcLThY9oVMbwFJItVtr6sIwy0HgrkOIixcchdVQhrM5KvuuWJPhOm3O6bW09
qLDJJb+0vA6OSw3xUS80A1FV/Xdi6dXtcDpmHfmt8VQTLdHAPhps3Xc03x9OTRJu+35+miUFZ3IL
3t84lwe7axunrH24g37k6rF/TWrI12JWDvgADQBbLExa1tyNFBs3SXKM4W0OAglLJ/3eaypkrr4x
V7wpY8X3GW41gcnxOAK553p2UPMOoVQLd3qaFm9QsVF1dA3TXU0NpKjSPK7jEmZVw3YQcNYPcyFt
xjz0HbrgN6gZpVQrP3N1C5VIdpdV3+QLRWC6bqKTEkVog9XoWkDsKBUYhiWpB02SOhVZXAQ2ohCZ
wYX5YKlMPJyhbvp5R4or9b1K2gLaRiYmM2SLwcsl5S8L5W84V6Sc5HR3eTfIXAGZg9+9wKVQBV5T
UrysrcI1IpuG1rJf8knnIjQ4UU3AwoEe/qyw2CDOMn/mKIITAvGd3Cy6HWP4QEHV8iXW9XHS+bAh
jOoK26iNqGJwDtGG18n4toJnJA4lMykMSjvbNQflU2oBUzCFWyXTuznQuRBs8kkYTbMuN42vvfsF
2lIkWHupheeBTd1XKzEUivEMiIvYiRR8AbMYkLKpqncuOQZMvoxeRNI+arUbVrIK8VQycgWau/St
GsNtrsE0WuJN6wIqQGNB55MhkA3Jb2hG+WWGqq8UQGXF0sfiDSrL1HDlEBwFwglrYAQypvLRnyPr
ptcAIgPg1cTwK1Aj+WQWMpZWyKiaHqpmUuJPN6vSt1XK4Te9za9OHGsmGy+5rTPVVJtf9rePzGD2
orcBVdYZc8d6i7m5PgbjBkevD03S4GXtuoENNdIQ8zYdYzWWhmMGwwV/o9FqFSdSs8rTA4oYE6+G
Wh02bF1AE1qxN4fUWudy/+0rS/oqTPHCpzqZ/NpHdd1vw8UYcCQlj4pB/kp9+zXHbnCtpo/FCvDJ
H0/RmH5YcoMRoZE1x2rULPAuITtGJBUQcqqvftC8pc0gwFWf3cnQ5oNt91A5qFtwgsw3vew/sdDF
B0uxtVVQEvYtWfJLaVf0htkooHoiitO7dzav6JqMLc6sln2zSGlx/dmH9V81r1aeO8ZUac5YVMhS
C/Wmtax/pATUThqUnikk4cFRVUrkT76VZuxzzHhG1r58lGpcR3pjk9Xavi5yY2vCPMAQsfN8QRFq
oeRUfRz4KFTQI1AlSVGBTp5WryfGlKOs7YSGabQISF/NY3urUlvsg0L7iTJhn6O4vMwSos5BUceN
ndHtzRaKlyynkNcM14j1jV9Jm35qwSztvD2p3wPEE9wt9TUdYQW3N3EyswF18N/UPHetWYWk34Nn
hPFXXRbmxWIcTdcwrYzevNuQ7zKkfmhetMnVS/EXx3FvMCyDzk2csdT8DRi8ucUSnT2U6kxsiwbm
yLC+8im7l6l9IWXFBq/0ZDWEgbkYPp+sccSn1AQjxSCLQo7YazQqMIp9AQdhUlgxZOZXwVwrUFlH
sTa77iMIxD0uTJ2AYbrksMSIepqzLc58hO4QojENyA/VbiFZtq2TTej4xcBCWsgMm9XmUgsLK4YA
t0IzCPVN89mJ7lCTYOEp84Cow6jxK2i6hs2KBIpeRssj5XPj6FEOtj8zjhjZ4daxbKfbWJFMFyNn
Hb8b6cfoME5sMv3DFnCsrLj8jI3xS2rFSamNI3vtZeCbveMZuR8lcorDvIGx0nANZqm2ifP3ka4Y
0zt8ZARshvyYDAj5Y6jv2cDi3yLLYiMZV/Qj7M9G9ZMGOQWpbEEvJmmKGK3/+ms41dehXQRV+Mfu
R1snaePx9KAyrQmgemki+mFyaPxxUn88afnx782sMvBEeNz+59fHn//Xx//987mveV//3jYtEMbB
k8Xwl/8yRCOh8o6XH4/fHj9E0ef7+j95AY+bjwce9/1787/d99+e4uM2U/Y/8mL4mSAVtrMxw1WP
tHT0TXzEf3593Pu4PasjDxGJnG0Uu7g9kgsePzi7/jeg4nH7/wRWPGIq0NFE72Y269tkFmtbSA2W
+Ywy92mCo3xkiXan+fjh4Tu79UcVt5wlvzfrK30fSqG+n0PfcmyLkuZxs63m/3kgWZ5iGhrIg1C3
//7B42mPm4KhkGcM4eFxV6RrJFooFkq2TkrIrlLx7Xk87/HI40eR1fznNJ3PcaQi3DZyBF3x8jYe
D7eKru8K5YdIRB3CsN2jbjXgCkS4iB0oHHDZWtyKzAow30/Zi6sS9FeL21sbA9D09VSvjcIgDGT5
oYxLhGpY1DP8xhmGCK4zhNj+jgKuBZ6wTD/xpj8kbOBaDWIWNg1woRDrBLOxbbSET8SLUVT+OMGX
m4/7smyAut2ZZCXX5NjijIe84fFIH+Ty7Ppl/icdmMr/+3dpE7KhTp1ByASyOMJHeIXHa5eBWJxH
RH/g4+AP+5//75//5fGy/zzn8dDYgqQQsoUq9D9vinyZ/3lnj2c/Hvg/r/3/ffjfVyituPFIaMBW
839f6v/8n0VkbaOkPqQyBTCeWSx/VoaRgm6TTBDYt0GDuKjI6OzMqT0mjJ6xk8I9o7dywDARMbr8
SjS52pqVDypQhDsTw8KdEcb1UXQDqFICjo/Bdx/2btymJFzDW6kKrLywWHF8W3z1tfTX0MJs31cA
8XVKqV9TudBx6nTZi1uoYTATA7NUSD9z7FwdcYDBg6i3G88H+xAGo4CmrRm82S8UYMUpGVjS7EqC
OitJbtCSBFviC45YCbC+z2uInxa9iDZiatDg4ZFnf/ogEm5dwoGiFnAwAb90jOgc5PKwi4ziBQtE
ZkUhziAyTArMtAFMUxO8u0WvGKVasKtG+aaY+ZnytlmPqQQRIYq3JM4U296Q8evM8eCR6cskP4JO
ZaHnKrpLKuOdW0V+dxplgKUOBFNWgem6hQ2eBva+L8aJmAJEW7GAS6zP5cylhSmOCVcZ348JoqRV
ivpSgC368Tn0Z8y4ZxsKjdwSqpVY+IlXpqPY8qEIhw76qQ8ZvfH3gYUARDLttwRaZQsO4gRBhIKo
g9GTNwzvxVfXJemmzptvydwkaUqyDcaB6KCSC2nocKL1Eg51iF53iSMiAdI/aPqnqatfCsFbT3rD
ME2b5K1OSi/XKsSA4twn0A3NtHpDZZCtbAufkxon2VVlMSeVkwjrWfxAMeRgfRBaMe4qk94hAINN
yEo+mIM4gRPUfftSSdTFMp1pm+Nhgv/6GjAYv335OKiWDn+MMKbWKp5Eq1abQffPQtG+82qZ2/J2
BKcwwxFFrETcYRmYI4xJ/PyviYF96uNlnAeVeApzZmhsZ3gKRYJjkiqnAJcRVcLKvm4YB1RQYKYy
UNZ5Ir9LrfrHSMQ2DxBX8KdPjAO4YML5kgnj1hv1eGH2qAQUa4kOA8zQTXtr4kdDIo+8F5o0oZpK
kh3xDQMBYeJg+rdE6/UrMWx/dQUVf5S+BhQoKOpzeLvaR99I2KW081u4FQHmr4S1xFvyLKA0GO0P
YODS+A3CtSp6vbZAxKd2S2olq5qayeRPZNSsag6kDQW2yU1sQkdbcYvE/An6OrwXjLd83y6dcIg2
1YBxm89cd+Nn/p7EjB3DzFel0vxdxREStioYdRb6q1y0xxRzZr5eFlEtG5DVafq2V0Nr25b+E/lb
9Z40c9aRItszEniSEGGNTf9RpfWnVPIOshISbOZfy0K+NOFI68fx7oXb60t4bjf9yokhnuoInYDS
MMLDnBY2DTysJIIGHuv+exhBqp5zCU8dvL3XGRrgNvSfitlg1sv1gQur+KFdg1Eh7XIbgW/QHTQY
dgPCnqbGUonlfKMOuPGVgrhBAvuq78xgbNBgRuyoBuZ7Gvw2mdEe5Jek2ZhLlnLW1rAMY4gyHFsI
zG1I5ockMPCTId1O+aE1o+BiduzJhDNwFKKA7Af504ptCTZMDv9SSV4nLeq8JqENl0NTP/Wh/9My
QutkHUsMBXrX2PG+qi6+RG2JfeCsop71O67use+hxUwY1zOZ0gNIU/3gb/R5VNzSbIeXrhiALYeX
qmkkuKXhHwWH9nXFsGDT6nB+R1mRqeF5UVBiOC7dokQcbBLL0EynTdbidxIrrujPvEXFUfCyhTHK
6EMbm8pb7JGB8WHCjlNxyIOhxToPNilEDm8WQndJpwZ0QJyWwDQ2Gj3bKSrGQroIz8QtD3C0FicE
0LuNH1vtrg2kczXDCwOseiWkDFFTfx2aZl4rFrOPqSQRzpcCbT9Y3U+MUyqDtvx3jLEkHIiOoUqT
7kKqGo56jQZJxzyzaqeDpFsI2zpz08cdI/xCZcCjmosNaI7YohpvY6vAB9cipsUCo+lyPrSQa1I9
yJ4Wkhlnrln00TEp58yts+zInPQspAcBPdLcIjYq2g6z9roW/v8wzsl+qvmi7bk5aUGEOU3Z+4wR
xg8zgQOSjuM5YW6/H0qAlcxCxjXGKqJhAgqlMfnAy9sxx/EjNQDTJSN+6mYBP3pCamEoSJikWl0H
OlT4qZ+OXR2n+2ozDdk1LWXW1Nz+KvOGYX6LxNeo73gmR3BmypsBqJXPES6iBjtzJsxfY7lUDQUI
J8mO9cAFxMyOam8ev30J93NpKjHN4dPHKN5lCUm2lSFBrsIXQsx0GaquTVBLxJUCEQEXUF4u2w8G
5nbAzMiglvseD8wW3niVqb0UTRsc7FB/j1KcDeNa6vb4+EO8Wn7IQ4KYIshfQxGG+zCr7f2kje+h
wKiiydVpL1PtQS/hRy30wNUz6AQxPKhDUuXyrrKX0FGmh36jeOPSA0gmfUFFH2k1hexJi8nn44fy
/9g7k+XWkSzb/kpajAtpgKNxYBATsQH7RqLaCUzS1UXf9/j6WmBmVVTle2Zpb/4GQaOk0BUlAu7H
z9l77f9+dv/wHy9x/oY6DBnMre6f6BpBOUdmfEoPRbuRXwTkR/akfeItRxf5mg7NvsjGzKV8hLLf
j3Gzs4XNUwbp+UNuZfpScxQAJJXjZjAR0+pd99H+aw46z3tJf38wbC4FMT/cPySwkg46B7alQfbF
LvY+fKMdpn+8KL2uSfMl6fQazFd4bLAfNFFM9CR3C4dLhpqlAF2Szw/3Z//yuQ6mfN1aGIwqEnEW
0XxyUpSCktbXW9SXsXny25YDXTa/l3891HON2oamv1CZOC+MkmHnRpvJrHdEqk9mXMzq6w7kiAIW
5yGSRCCyyvM0nKGsU0k3xkl0qOddjK5+jl27k1nT6rFrbG1rSYhFdzr9lCDkVZqSxCi1n0lVM3q+
LXCdVbl5DODUu3fY+R3efX9WzQTvordymhm0Yv2ZEVvq+lyLmRw5+Oj+Gu7PLM63BFsg4QJtf2eG
NzMmHR17F1je1iyhmYgY0a9fBJjgEzjb20B/ZCyS7zLNLt0gsoGy1e9TT53HWS9dMDYoeQtzden5
CpYdWeu7Qmj6rtYj4ozYQx8aC/WBFCyVMzoZ1qUjM2gBEG8SD5pCgaC0YFo31oZY6B1nGeaYl8Lz
QldLCYhFvaD0qyZUfvfzueL+0M7PtN5DTD8RbP/fmFyZhfaySmiIVJWd7TPi9PDfsaFB9SochLhR
iMKZB/qr25yYTXdgPrqb5of73//+oU5LMUlp5vwjFuD+HtwzAO4PzgBDxUYrsJjmAEeZcCASgY6o
lByTFsVLScHrzLT+vy7A+4djhKc8Hydv2db2k67370WBp66bZq1kNEX1OlCHLx17POu+3PZDsf+P
1OjqwGiU4SSAEU7OluYO8E2fnZeeNfDJ2M3jVbwihGejfky/Ag4QEW3CFfJqeI4r51Z+KTfilMGi
IVJFqT3XgjCXIwriBY4meQiep3fwYr+GMxML7zm4pWg9XDlCOF2kv4Eozjfl4NL2ZIJY4EtiFDA+
6MaKIQh06whwJNPwt2wGjoEgWbOoT0/wpKse0Ou6VV2ojkG3UR+nc/Od8+GIbJCEE9LKHkpmgO+C
21cj/GnZvPGjLGZxyL+qB/URMxpDwhQ3OMIb6xB+AWVHvFw4fNOEnAG/sbLHO9VEpH1AeXdxhAhj
HZjfiGGA1RSARm/a+xWA1Sq8tIzjHrAZI7S4kQIC+QTbeTSDpuzD+O1fxAF1GuCCFf5YiATki1q/
CrazZGE9Wb/Mk3hSPvSd90Q/nlqvxo5Fsg5/seBAzcCyIt6j1/Hs/Rrwhr/2MLAb1z9o4dbAwN+S
CYEpgYPk2iiXClMs5OQH4LNTwaH7IX/jOsABPzGdYGp0SPbRF47LYpF5K80gLA1HAY5Y9BYYewE8
tOQzh4ywFsjjAEX1Fyox1g0k8c71gNrCHb788sF8/HGadTMilT+M+Lztks1wY5QbRz4pifs/cO0X
KhI/z/6WteklD7Om/vMPYUNnpy6cP7/99ecfCE9UU6WcMKWNNFUzTYuvf38+hkhn/vxD+4+iHPoo
0TWMmuqumAMXVvFvZZ9v4i/i8x6hnCboFtaqdwnlckxd2oryYB+nb64Q6lo0esnMdhlJBVhXHmXT
ViHoiuvLdwN762UXmJ19AUN1Sfab4pDWbFM3uALJ3xtEE5SBL9Nv6H7rdJ2+Q+E44gHdFC/dNXpM
b8VLQ8dhIZbVT7SDWPuWfBoYXNzulOzY+9FhqlywGOs3ujsykXDllcUMrcEG2Qx2auTT+PZ1jE2j
K/qFseTuIBBnibJ0MnBHNS/yCIZ5oJt9mPOj2/VP1f2ybukBHG/wG2MChgb5GwcUYdfWnlPaEmDa
e/SFGFL9Rd8a+Wv/xGDhVvKmY7WBVcxXuKvhNSjI+pGSbTHMegeTJBTAcg/BI2Kz8hWJhX3K1yeM
Enh16Q0n/P12SKLeZUiRvUm+0Oqvlav+AgVz7az8H7KwMHbrbnhLZk6jeLP1VXhot+omcI0TvlDj
oyaiZQ0iKlw0VzCACJ7T1xyyCK4XlE0r5M6YI7lPJW6Ar2i1CLeZCa71gTtsPM8IgJuuLn4AkxFG
R3WwbBbhcgPMEtgnE+wAA+G+nY0Xe3wK4NRX2iPDSi2g0jnQIocuPtMbuGyR8Z3GJVUGab4biAxb
fkV/rV+0X2m6LTfDJ0dwXiobuGvuyvdx77xzrnSp3NbU5hsyQWm6AVo4vZsfKAlRiK52kWuv/s2V
r/7fLnxLqJphSctxhPG/L3xA9jWKLtGfhN2d8CwFy3mN4fJ6ls6bmBWmDyG0rg9sMyibMBo940iq
Z+L3rFX+Ny+GIIT/4y7UDAPFs2qQffCvd6EZNYNVOV1/CgW9Qv5r1G2QrQjdheZc47Bh/1jis4ug
YzAHOxfN2WeAi83yGf9IeL6/nP+fd/Fv8i5QIqj2/3jnlp/N599+yFhsxtNn+vPnH68/dfM3BOR+
mIWfxFzcvzSvo//8zn/mXkj5dynQ69iOaluOZqgsqj3f+ucfii3+bpnkYRBtYViC/4Ev/Vfyhfp3
S1fRo9vSsXQb1ecff6vJMg/45+XfNce2VJUrVTVIzHD+X5IvhKnJ/329GbZuSc02TCk1zXB07V9W
fX80kKhHfrDtFTNa2yL/oVleszGF51o21b7X9YRIhBwPZ9t+Nq2dbmFJx73Wnrr1GBjWtufgTQ/K
DVv0NFlGC9NElUK70l8Xlvyk331uB5DwuTV4bP8+qNay8Nwkoj3Z+94xtPbFOFlESu6EPnJ89x18
3gLrjtdPr/2nZZjFamrpDLbTxm4Lll6f7Da1Izwsj8u1alH+NsDEKAkr0qO3hqGky25EuySy/pMh
V3owbMSqFsMizRv2nZ+ggJoAQ0riJP2gPKcdjiWNkMKENIQArgntNmzgQR24mZcdFVJtlkZEoq0m
ntogDZd63GK6MrpjourTZbByZZUyiF2VNbyIumEOr40xEVhN4awG3SERVgtS17DRtue+AgE/jIme
FcNT3MLOIOGi6gYEHllJ5k37WY0JLWquxTOtFhRHgtqKOm5skRRbY3GseuQIMoRmZ5UUWBoFMu68
plz6JUL3sg3XPfnuIDkKtM6Fvw6mcbjpnf2Y2pCA8iTfDiYmPGHWR6KqH7RNWohbwQjsoAbKjbbK
amyQagT91cTU3fUW5+5ZPMu8oiqXOY5Z7J8h+vFSVfZ94ZyJxDt2rfOsSpi/YJW6gk041isOZWNF
Mqi9nb+qM66jWU6PNKs/+sjBUp0RG9Ckc26wxt4VVuzjFoO6Isn3qGSBrGnMHOmYbeLG2vU+vs+R
oxT2oWRvq91RdOobErT4MI0CL+eg5WsKeYh9AIBDtNsokgvYF/T9ccBPtMJsSNGeZjUuba913gVQ
MmpQlTkXOJtyWtNSkea+DZPyjYEwUSW0YyT6Md/P6SCoDTpQeBElHth8FPMhwwdvM3zjhbipAroc
w3FIVT4YqAqtv6fqj4UmDrFnXkXinPM4oIXefxg+KphKi97KIqjOFZUqyvWeyD0PJGFL65zgw1Wb
VjVWYIdSWiPTQYmDQ23OuVBhsO4zzY1V/BN+Vu7qDkes0eP7GVtmmLEFSUdXerf1PYxj7atACbkl
+ylatQGFqCm5zQZ47ooks7nyDl6lXDthlktJahTauiM9RReRaL9ElYE9gZCAJJX2SguDp7g2GDBP
qA3w3qA6kSf0wuVRYorv0A9z+DBE8RhWj3YqFDc3qCvUYvqFHQarZC5+mXZ58rxx7WRgJ3FIpG6b
IMnmQI28Yqr6VW43wVtvXrzEajbOwPyhm2oS+DgpBh1Hl/gtih5Lcz7DwJrupAAApZknOgo45Glm
V+Nrpg0/o9JJN+jMU2kNaMwrsZYaiBfTHtcTGsNlMHTQtgIOUrmZLTobP3/VolBh6qAlTulann+t
mgB2J0S17uwJGv0VM1suvJPMchyGscXpoYDdIg2Jp3cyhyUaCTzUJvI9JLgbtf50RqzlWv05DG26
lCpls69+qtP8BvkYbzTOOtJrXdkFLGUR03llzqJFEfzdCug8aWoYIKsA6glHHJKeOENV9x6H0uGU
l9I6S57SoORoFWafY3s3ewb+rs6gQlR58FOgZNacXj+HPbVoosuz7nvdbgj6F4k9bhcYL54VoSEb
EvRF9jaMA/vaMbOKiy5dDLN2zXYIPXP8vFglQUBLtGgOqW3+WNHvULFeCJFDWD06BDDG4qdHF9qn
lNujNULSMNWbTNOaudq3H+r9STcRhqCBUx86ZBC6sLSlI7/sDNhmOpLU68AUDVBH6ZFNfHnBylTm
09wLw8rO0OpquQiEq2OjjEBlw4J3twpT1zOZbjVYyzsFx7VRqocYtVkW6/uhaHFqQBWvAuM5LSBc
6QFEUATTI83ZncdQyM7pkehKU+x8jWN3SNt7dsCoumyPZeo/l+qmtstzD+4fkTOegSjD/sMuiZpH
XFNHXcQGh/2ySHs8ZEq31MyVaZoMbx3x0Ilh5fcdgOJ4wDIcc8y1NGtpjxlG6GpcJI5Pozl2PrAk
dZv0t5M0b5GNMJWJ07Uei2ELSHVCwWTH4zlRT0aCSVUMLC8N55bAQOSKmIz6WMVXrfoVmkuiPTyn
DBi9+PvS9NRLgu4rMkGZEFnNXsC0OlZjhDu+Rp9eJ6mFbQ3F4UVnXHrJUQYiVgc5KxFiCCPYW4GC
slGG25b4TVhRDbg1qzjWMKMs5Wxwxo4CqztJo2WH7NS9oTpPYa3ou7xT4ovC+P2iJH26JTBwExQ1
OXT4opv2iQy6Z9NwbrHHheLHr7jxbLqV/aujcVlqA6eroh23uSxxQFg6FGxlWva6sy3DYtp09ZZ1
lbaxggtkKs92H3TXGNBHj0uMTvbJ6UeBDsqGPCn5/6oJSFPnXCddIWG2LZnnjNOvdvQAAg6YlrnV
Poqqf2ybUdnWPte/w2QgLbgwqTl6EGEcUadR3wUCR3fbrLh+zyYjwDyPCxoxhOzm+IUeDMIL6Nqv
yyH/KdvRWljlaOMRIMChM8AVmT1k7d7e1YydaTMGaJn1W9Xa8bozDDzUcAMThPGt47SrYB6LtLk9
66O2HvPsmtY9/PNsH1bM1joV2ZlmdUfZvYUEiHkT6Lm0RKqUkvY3pOlZrexVEAr/o5QSC76mxLMJ
ZpaHBc9djlxnTMVHQIeun4ii7QFMOvXwalUx6LAyvWmxfDVbUjUQVlq7vFcx5aKqW5VNJjaW07Tr
yecNJeK6Ww/hp6lM/Vul+t95oEECtGNXF/reKvuaG4i/mKronKaE89wxi5ehbR2EZeCCwICwtBBF
0A4TL2lC3WVZyWc021OShsFF6eM1LcFiKkr3mI7NS9J2aM3LwF/mpKLKqdyOPuZLf+AETlcWvp0+
O7xZuWocgMc80vlX5FQc8wGcBnHpovhSvVI/6WRRmyR8LodwgPI4Nts0DK6hVpj7uDA/iw7zrFZN
11BBCEjn2Jr8t7FwWBHLD6uC/RCBW9IDz4OWIQBCD0q9GWVwrI24fgiS6YrZFRKIHplXz9Z+p2kw
J9DQ0dIwSlSUT3TXZLQt8G8ldjQsUaHF84VKZ3steZ+3VCvJwcYEb2asdeRxVOu05kDd1AAIbJ+8
+DDuRsZ0dKuq6uh7MllP8iuKCyYheI9cbFNJLL4UZegW3Rxdpgj1q/bFhyFya0sa9jlhFwXR7SCt
meCQKOdMnbV7/QTUa8Q3W5ZnTdZI09roMZpOxDZfPQONW2MxHwoSAx+xY4eg2ipoKHmKoAF4Y21c
xwy1mtpCUixVUFa1+pgPXQYX2F9I7CeYetjHenBGppgX9whr7zSfGtpHk4nmYsirq9TNg502Ry+m
O4OFpN0gsGR7IYn0wVA45zrmpDMA7pQNK1K7muoJZadRvlLyUtvV2Cv1bg6ILeoLNhu8BZrikIAX
bAtDL29xQ1hXxkQNnh8Gq1pXbO5u/t4SDUXB9/jOAC2ma58HqcG/zsDohfbgracmHUEw4Q9mCvkQ
DzqghGnol14kyFRVfrPGgLMv2/QD+4Yk19PT25cKC4ASSYpUQ5w6354VwLOVb8rBXRTVduz0bjk4
EkOkSeOMkPkHyZCKWe5kr2tyuolyk/EZU9NEYd2WH2UxoCvWi3YzedjGsHsHKystjUXn9S9GKN1J
Zgz/ZmZyk/ZvXhF9dzbVaBQP5zroflqdGVtkWP4SHctF5bBxMFtWFDKwhtSH1u1Z2tafv8T1l3tG
vbX68KvWu71qc43G3ABLxgtfAQyV1ORHKTnymr58Hc3xR5QxydzMqKlYAe4O4lAfDcVkipQd0Y7y
muraWJoRhv2a0aBUgy8/bpkCReVHWldb28IDN12qKNzVbfHJKepqdeNLr1RrVcEYJcQ+TcqPBkkj
pjgND/7kPNLrd03PgJ7ToB9j/jT5QASnR6twHhH3fto29nCnWlUQRxOBjLbyPz0FxwoCG9PQ1j7H
G2n0RxHjYEbSvHQ6BlEJNO8Eq1dK2110IOqA5li1tbG84MvRnodpWk2c3rqheC9qHN6W82xI1DD1
CqHADSPDN9Xnu0TLiN1JJTbnXQCwMbCIExAfsbUQCcvZABl0w/InvcvkC+i0xUuozMptNAF2fTEc
hMbNHJIVTcskoP2jajT/gwiYPbRgLHacqRl+8E9FSXotsBJ0lr7DiQ6eyROE5CnD2bQAffTVJZrE
W1aR2jPLjrpml3ms0Iq3Ssx8r2b+KTeR6WoDUXisC0wNsDjaVrkefHEldv1FL5FqGkg2/Nj8irul
l+dH5rv0qcr45hj6MSqq8yiVi/AIkLPe24K04Dg/+OBIJKq2ooJ0UGCceqvCjMwuXb0R0rfBxfil
alsvRwMyRcZ5qAwwxcUNDSGAHO/UwmFRFIpCgOdD/EEgKPVeaX61qXOg/hVklA/AXI32eyjn5MHY
jfELFrA6ESOxFVAIWOhaKe2sKDtJ0a7SOvh2zOGazEH2HpMgVYDgs62lXhDXx9S7TGkazG9Nhq/L
dGhJVxsn4PCechwV0KxyP14y9GVeKiEKQfhGebEbcrFrHH0T6IQkmoL8GgiuEWt7z440/82V3ibo
x3AdPwDwTo5U8SlVN8xgXXqdhWHPlMtpdC6tgInWASGGPu14ERAqyCaG+UxZ8UL3IqGM4vSsBN4l
Jqvy7pQ3OsN8eiwsnP2ZorUrrBOwVNP4Eg9KuCWPBQJtFByVWAWmataumk/1tulYNApkDv3EOSpP
BSYbZZmowAI7PPKz8TQylBKAUOey9zMH0JtjiNIBUQf1M5O4h7pIj1avPIVQwxXUMhvFMy5MIKol
J0DIlgnpNfHoobAYDlMsWXcdhAh5+ZNbvADiqhc699A0yORcl/LVSbtuQ7A1UPN+gueJC3eKIC5P
ynRKGFXFircRbTHHkQWfFWVdiDXQS5gXqZp9YEZNez+kjPP1kxngcJAny8ZcRFkAAoLDfHCkdvyS
nf4FV6auKOOint3CamDTc/WcsEehYeeIxlAsBOeTf+Gjs7epUeDSxrtAUle/DpwaY2JJ1qCSv1o4
tQaJEA7t9Vel9ONNDc+lPWO5vJkM2Zg3AAZHtr5Lp0cK8zHJcE65WR0WUL1/ETUtmLymW4WcaK2E
4owHhH0xnz60uCwJ5gqMdWMjrcvbDdflWlTYuIrU8bFzx6B9bPsU+to+9kSwtotgVU1hsGPmv+5Q
98KonwMXue5MDVxtUIgPHaBlVxffRse0eKisZZQn5lZHyB0J+v55nH/mHqiZnry1SR5iR+Qn1Q+b
WxbGW1wFqyCoGijpOJlNNdgR6qD2gf0QdsiVmB5DWIx9eCjFPtOAkRDdzLldA3oAv2aBEJHp2lRt
6oJlQ6PVuUrj/qD3nbYapICwz5EjH56ioFtSbnmLNAPKZJPp0VDY9AliGUMZt6YGj883m/0Y0GBr
Wu/NN0CKVmQk9bG6zpy6Xk6Vrm20qj/lIQZ8xaQ5GU45SE/rd9pxg7ay5CRpdm9Ww3gn75+SRGHM
XEFzDfOIVdzhVNInkiyxarLWolCubSIyKKAiXgWCg19qSnfQm3gjZiM5CIENe6qEE8UwvCNj9kwp
TuYBm20vka3EponoydpVAY7oMpUrw/CIykHquSI2qHsc2l+5To4g0BvGzGSx67Z+LFvD3mq+SpCg
MYO1GB8XIJiagkZlUtSnPqouaDZcjVbsQz8Q2VXC/tLKb9OjFRhZ0a9pAPcUc6BbUIl+S8/8SSXh
cD2z+4eWMfi+K9Snyqk3qlLUS6P1Uf75Vz1UTp4NvcJzMEwT102Jh+yAQ0G70JCkku4ZXYoEP0aN
ANeOukOY4+vTvHUsqvkWxfFUyTJa5AXUTj9Wtpm4eVO2mgixwi2C8HRMTgku8Ycsaq5Jrt9aJac5
MCofmYLnIZXqrumkzmkMmLuvKkcPoYCnkJygkl1hhdRtqh67ZtoxyHIrr3nJa59+LHjbwonSlYFr
D/gHKagpndGMENOWUV5fOb8UVTxbEx0pK/LRhpvdhOOvhQOVbjzJuUMJZ8hyNRCzixi68IGgSS0l
SEFS/A6tvQjI3ZrEtvQOiUacfFV+V4pBHgqX8nxkujrJKNAV8ODXhdgFUWKuLa2+6EMDRzoCUBOT
kaXmlkQ9RGTW/VnlV9Oq77N53VCUHTcKJ0LOOkvTpvd5f0iDxEJXJNArjDi+Hu6fbJwQjJXOrV6z
Zu5aH5WmTsNqG+mi3PmtdqIhY67zMq13RaYGS1ozQNtmSchdua/7PmKXu6h/zAae6j5RK3RhOGyA
vTZGsitoJ5c7uAmbHnUbKkziifXO4GF+1jcUNTaiALx7eWIFkL6uqVaG0apGr+31DkeR+08PNKfa
FYh6rSx3kiU9eXtx/7n3F3N/Rks85233891fn6MKXQ4RqS21yZvYpWiBe4fIir6abMA49H1oQ4td
Zol/PgQZx1YmK6/6LJa6GzCCNIcFfn8q7RBbxt27Yc8qr7Bh/8GpdyhDlS/UhrnvIB+53HngqsIA
Vy8SODhArYEomj/i/aHlrkGwo37+9Slh2juq3MItRUtL7a8vFIBd/vFd989FYwpvHMcxPsP/+kKf
M8DQS4q5vGB586va5SiZ7/56cKo5a+3+cRjOMZECC47DXYDpscGb1CouVn5cAmgbGh/Fup2WTzLx
0mPuUw93jL+HngZ2mXr7VGbq1jYgbaszvrGFu6R2qQ66qFokbWovA0KC0Wq0KS6gPOOwEjkKHLQ0
Vlx2gmuasfH3Y6s+Jl51CgtqpIi9FK/9JNhP+/AgIxzUKVAqNHokmAad9TMJpdkUWbflTGAe2jF0
q8YmL4SulDI8CR+mfEp1SxfSevAN+9ZzG4KDoqs4hnP2BBIsY0Q0wkW5jwz9OxRsLINJByIeo5vm
JcVBKUgX0mSwYo3ejf4wbwI+sUqiRyjstRcjceq9OgUrDeLCusjAS9mA4PNBjzYNraFFIf3dpDuY
Xoc2X0xdC+++VQdws+omU8d2l3sof5ESq/AJVoBZc1RCbQ82W+Lyw68vt4nXclyqJDkXls48yEW0
zUNOESf8L86+yaVQtHBteYnD0AaOvtEDNip+lSIHl3ryDbEpMYJW+ugmkr5nar7EgAIe8Pz+zOLs
ikN1Uhb7BMvyVgdv3ykgDo0kOuq6eI5LTNWmOatWt5bRYv0KMCAAM7vVI16r+NYJCJ2+3p+91nh0
qmLbO9FJDcdlUeYvNOM572cjISVehrSXFXcCzt613Qep8Jf5xxY2ysUmBZVmFSqCpOhXRmJDRwef
Qdz4husOijFGREVNn0xDvhoKE5yOpmwSqG9Zy8qKRfFXX+lvDb+hGdEYaVCJ6K2o34MRYGEunqrm
kLeYcmlUks0z1q/zbwd71LGPsWXhrZuaT9n5F4cEUTPHQUNrdwchgD/TKfJtTm4GSGbzVpB9m88C
6qRIMtcr1OeyGdxOTJwSw/ZX3TeUV5xz6YCzVxI2gf1zXzc3EQ1Qm9UUSkpib0UZuqGoVqyN7PIl
cqY+TH9iMHtMTLqZ/fAQhXm1CGC+e5wqHnB7ojXRxlshnG/LN4nGK+hBabB7FvFYN2dlBPLh9CV1
H0qQRgkqOg6u2dKmt8G8AT60O8jEoXXJ6GLmJoohlVlGkmNUTCsApNnEr5Ax2Zv/dAyK9M8yHrG8
Kx+nFFTdEve38yBb802xAIg11pPWRi5TSmJwGcFFXUOuj6Dn7Wk0fL3yWEFOeJjfjwr10LoKKjTy
eX3URvsV08snAkodRKT+3uUQpowZeV7CL006mM7VCOExWfnIV92mR4hjeNXNguvmMxClsNHPfgZN
qe9BttOvIYM3Mg8azbqNJXN1lzTR15ihTRf1NbTq3xL72MOE0X9M846+oNIvQgefSMwgQuVdBJ7j
P2SB/jEVyLJzh3RGwzlMTvnotfqvPu1IWfboueZgiYsGFKHBk/lLYShLEsXqXwImMRC2FyvkJvXC
jtsxf6mkdgap0xNS1PWryoADUL5wyHIWzPttktUJwDF6FF6OByEz5kiZpuaNiTqIDJ/mr9MDLJ10
hW5jCcc6hvNVd5TOYbgs31VUlEszBTgShbwldrU3Zf6qKubJAGq0pI0QBdMriL6tMPpzo/nrEDLU
QoeyBiUMTnJvaqhBg1sUmOXatqq5TGV4B+rR9f2R2liBbxRGc+3OacsR7lgj6w7FHG2xoZv9pgQ6
iCKbzXwfS+1QVeQAUYLVJuwtTGBLWACPpYNpXDK54bLJ9PZH5NO1KC+S7OPRoA04eFyL8xciM2YQ
XOJb4IKvgmnVhs5KwVcEb3E31DnNiZY4Ufg/CqDgGhmmY+UIHRtw+xa9OKcnth2E2FwsiKU5IqfJ
C5DMsfKYxsmh6L4U30Mz2DVgwtTtWJLlYFX+rD5leGjaKx053mS2/koU9pyz7iw9HcinNZ7oU13R
+FzwU18zRHZZZhEAp5/vP3dsSIdT45h4nwavkMwfg1rNEbCzuU+U3IaKVz60CNKmQKIiisd1ayTP
MkBWmSY+2ezZ+KM4jZvbUGIGeiqYO2mymYLE4faxltxLnSoJ/aqyo5N5j5YWL/Wxr9zU+HTo4+Ki
Mb8L1q05HLWuSrK6I7eugj3owZPudLswYFUklMymm6Q3NIr8Bjc0U9jPOgEhMgLks+3fdvKl5qie
mZ3dMrQPdRRh0JXaQ5wzda/UDYsr1L2KDuugbqa++qCNy2HRjjhGNm7GQqtk5Wfkp4+IKc6Vg12g
AM3TdF6y7FI5rahBDlAqdqpj3EzVeC1y/maQSB6oLbfhKJOlw2tBWYh3gM57gZSiYAwDojJgehav
mL7uItNaMQ78VHFcrNqkeI66YdeFj4Alv1WfGkcgoALalHCfsNHC3ejOKpuBFjCyQbZc5LSJNXh3
C/z85LtoTNsroq+ikZlYEQm3UidazLk42mG4GlXjrZzUeXrl7XOvWWaoE1qJ9tPHWQ38ZCHL4j1q
O3BVDbLLMDzrQYXtNwqvfQNY0qaDFBvtmw06pG7qr3I0PtIye8kSyoI2JByhe4ctgvwrG67UGtma
86NkAyAGDpzBZ9DokM+wi9AuJcKm+jJ5Pz17ILODgf6Qk5GdaPHGHp/8SGmuUa4eimEpVDARzPr0
c+KRV8pOky05t81xKMou12F78Y4W7TCssj7kSjCrkjll8UZDf4kwiaSoEn6zosWfTYkiwGOjYCym
r62mPKop82KDPwxyAnibXc/8VvjvtWKt1bHcZw2Vj2GzUyIh2dN5vZgKjBEZbKPB+Oy7mJCH8WZD
KaBpRiJH3yHaRNOgp9n3fH97OezquoHAPaRkf8HzWgyGdTNUucVByepjMYXr9fFgAtsixxdbnCXk
yFLaEv3VmOe6jTmACuU7L/lXTOUlY9VUa/CiFrjbB7MyXpEGbIzMqlaqBakqoGV8L/dl80tY9Kca
H40nKK15az5nnUehUrJkzsryuPlWDF5FrWhfNVHZk0I8moM3KsqAA+AeF5XpIOvQtjHft1F2pQZS
VszglTyGe29f1BiVecukRCcoPp8mJjI5A9Lcuzmh9aYGzAV8bziOsffSqKCHahvUMPYdDxrsnGn/
M5YZS4aYrlk0uTKEylmnROdxHKKrwCikIVpK6hGqJvmp1yExINJcyoEoXchjKyseNhloaIMJP3Zj
HyY0bRBUtjoidcV8Laew35Z1SpdOYz4pw9dSTOeWItL1bFSDjoivlEBoFEb5hvBmU00V2ZlRUC08
Fa5krjPjbseVphLjR7jXSHO1a/FuYqP5GGhXrKacdYU31wC+GDyWpV8Ctc69hx5gQ+6f86B+ExMc
uH4guhGBv1XPqQIwJFxtptUyPdk5ftPsmN4sJBNXhkH7ouZUkdfmSfM66er28MylULGZXITZ91tk
P1dFRs+9CowH+Q5+1YyNrMS4FQ19vkQeRqYnRBCqZn5zlijscOR8j/R96jrhVuFewc4UU+RJoqZH
CyFvH2WIT/3tNMEF9GcfTakznu8Zl2qN0dMnsC6Aw8Z1bobHhL6Vy8xZdTstfjQL/avw4+igmlsn
PlUcsq+tNu2HAMoVI7MGEyNaclTyAxtWGsHpN3172hoF6vZCNR+mIkIrRTevaLGPlQH4IGd4bmgL
YdZ7xOV4KDtB2p1avTR1nv4ne++11Ly6rmkfkVYph10rOWKDMQZ2VBiMco7W0fcl5lz/mP/a6K7e
76ox+MBR4Q1PuIOjaO9W9a13RusILYr3ohy/5PH8UiiU6Rp6lo82HF+C9Nksw91MTcQQKIuhgbLT
+2z0sln4RR2UllI8Yq88T9iDy8NG0/pf2cKIJwsevpqIF1X4zFL9LqqzPRZygbwOyBkFltgshbNr
hTJeNSKo4rF4kufsTdUY1oUFUpdiW4ISRG6iuynoCNT0FYoZbfc0SJPoqA+Z4mDXeUEkxS71aEDP
qAasEGVhTXwUTqSwh3DXiG0SpFUeSz8QR6kssOfS8vVJNddlYfjm9EZ5hhqhLhie2Q23QqYtk1dA
9yfjXZKnN8oRl74AQg4WpvGFXH+a0ELEF/RHaqjIZrjMBg1dGxioiH70GCxawmauxN5PzUWnZgwR
BivZSISsPSVwuhd+foFFy+B1BTLaFrX60Ey+5oysrc/fUXVh8PefLW6SRdfQl6+wAAzM8UBD/ADd
RXfEOsRJtnLhbd31AoXJNKDr0fcTGsCknyEKHe1sHM0YZlY+4/H0YMuG/SIftVAl0KLUqSle1Mb+
MMopFmjSbXwgv5hmkByxFWHvC/1SuvSWmuM0SrCXZnnhKQI4epTuEg0DrkIZnq1CPg/GT5sgG2aZ
+F4FlLC7Hu9RO6ia/JBpaHx1/D8DWcI6Ksv8IMBXTexJc+UWNrGsIisOJyrW3c6aqaW34pqsT6Du
544kYs2E72d+iWO0CnIMXSq1QWIXDSYHjH7QF791kUJc6UPJMWP9pj6mCpJeorsINb9EqthtprFg
aX7o7/3NLOVondZ0kygx9oaEJeIjo9zTkXIhuh4FpLTpeDG1+hAhEembKK50M5x2rb4g0Vj7iL+c
dRlx1pj5S8CHglEnVzjBTlHrNRmkSVAysAw6OmvFWlK60aa/dZ7DQGayHrWGyroUxF+6KcebAXJk
K2h056ceZ74JdH4UTw84Arj9FYPxImgPW9fFfSIooxtRXgFOWWDt3PRoUmN+KGVrmjmBWz7GYa0J
a7ka+uc0XGRykwGE3kAPNwS9L04/f+jj/wfU/j8AtSXV/N8DtdF5jKlAtP+J0f73m/6N0TaN/1KB
WSvGgsGWtf8PoG1J/6WJuqb/J3b7vwHa8vIUHQ5V0g2OQAVV/d8Abf2/LN0wGIfWv1Dd8v8NQFsz
pf9By4FCKRuKBTXHUtEjgFsHgPs/aDmxHqsJZeYIh+ZLW1rW5hEs7tQt/Yz3h9qgcZqrMuJQsH1B
P6lo2+stLHrR9NQ0/tGn6neuO2ERh65RvQXXEtKLHmPr9GiHfEsl3oL7i9atAGW1UiG8yO1IkNlj
eR7uKinR3kQEmaRvakbGeaq1/SxMOOtpxvwytrNJS1TF4UKCF6SxoluTHPl5nXWeXpMbNc0Dua+5
GzylReU6ex/LqoYZR8IwyPspS0W3aDJfGpOr9bAQPzbDh5Nl1PEMTa3dUEQ0A9VwsoIYJbxK0/Zt
kr2Zj3DeicrGKAqZ5vR67Nh4CrQa30d9K/TQqB5F0ZzkvLAfmmJhJjJv8gCeEPJceMAp0GzCCZM/
VgdsJlvl1BVmgCumgmUhwrvaYyj8MB5XqZU0V5F2NCVCDW17JRJ9pUISqtcUCNcYUM5G4pooaD/9
/eh0eYMM5MNNRfT2HlyNTB69Rw+PJ0VkwAY5Qq8ngf9kLtIeaiy8qIgnP2l8X9tUs69J465qFrTJ
A6KuNAeupWslAulkn8hYAaroe6ABgBkfxQwoWn3cGzq7osVqlLVwtsys9PVyOqqLplcmw3Y10unU
ZIOxSkYBUGeJWs0gQLFOsB1LEYyGvm1tZ4j4cQifXzVc8C+v+WjQaZ1wZS1QhIrhaXuRjguMMpbB
draOcE7lplBwsEWDKy8hu6uavk7KHPR5N5vcQfCUWpJf4yg8mhnNvDKsdpNgvIsY2KYjKCGKGti4
q7RbwKMpJ12GZVMY5megRaNXKAI4+KzaxZYRu3UJeDKPk36rWCOANL3KHJk855BSa+go0DgFrgzd
FGPw3neYyU569q8fnJoGyvc8xAAtKpjLbVMisFIdQ7n4QCzLKacgt0ngMdU2EeAag2qd12a8NmMU
rJSICKOQ+/JUDtTpjHbpeGKP2mLnMKVpfQhF6cXQG5oQc3c0SQ4lRY4PKYqp4AglNO8BEwJUea2N
R/iEptJGSEkuMqU0byk8OGSH9uAM25dHizADypohhCu6APJmqKXkrpvRoQikmxqVSLMGRM4CdgvH
upFOQo3QIwoM7EwiloAdnWO71+PAESdUfXVrW+TxM3JfiTv1BNBDJ32beYhnZivaYqqhLTFla8Gy
QLYLYMYVK87tGUe/cDdR8FdBTo1BNuB2kIAzG+bUnTukF9SkodauA80iv6IkElF8w7fuEaZIeSF0
ScY7DrE7z/K31qSvYCUFANQF76ZjjQKCeU0G6HQ1xQs7oq1pUvYCszvDTZMKTHWhST6q8iSSYaCd
UyM8FxPAkiVK5UJpfhiGjxow4k5ujXIyyEovmGJwETn3PRWOEYACp3qMAByJlOcGrybg8w1LY4OE
z+joslI5hjTeZKV8k1EcQO+zW2voApO0YxSkC9PivFO3T+SVTwpF/Tqj94M/s4bh75hSs60XhHdk
3prow1D1ybvruSzbo/xTINlIvrxST11XHLMJvF3a1u8Pc04A+A14Mc1p6SEpWK2CMppWQ1vAc0X2
RSvQXBGL7LcOxzMKDDXydUA5YU3X8IzNYNrGSj+hEkDtsVeiW4ZWKBcvvTVZvQkr9OLkbvxFJiZ2
xLT87rKqswH1k2g0E/oE8NYU1F6By4AsnuPC7y0DjF+OFXkJpTiJJPQBg3MeZr/DoPAu9QHpXKK0
RUXsRJnZF8b6lFmv0QJLi7T5aqkC2s5ZgM46jQrG26Ptn/SqvcCZ+Cym+NRmAaLhuhCudQF9qWpu
4dia/WeODO22wm4QZMyDbIMUb9ANtioZN0KDVG8qDFuNZtEphm03o4MCBbZvqp/iHo3hKYuyiban
+KR3wH+ySdkluXmQjWkT5ZTjVGRtKY/KjpkBXpcr7FCAllGvN5UraKTPLAti2wgfP1Usbqrx8fGo
ECKpB+U9TCsZJ8L4OonSUxT1mi+9V+KY0mILZadV8c/KYxCpdWwQnOrtFXQAWX4wQgkGfVeLSMgq
7Xyei+GXZlVN9m4rQfCsSZReBBl9TvkX2G1Jtcsy11WXlEerDQ1Xz2YY8LBhsA+QMz3Zl7BMyEM0
y5siXH8R/T2K1pMJVtHWZcScAWW6Q9X8oDU72UWSNLAiWhbA3o1let1DbH7FcXwYJFRMoDkBwKn0
i9C0Z3lkZw2S7q5qzc5sEoqNhuBNVngMtW1QI9BQFazcFKeDXSTM67Gg2C7LZoDzuLhDUJTnmB9V
mg+b9MFBxr9xq32p/UIsj9VLLXdgsMrWhcgjb1pq8Lb1nojqyyOs1UMfGUQXj3JLln5m6TGpxzjU
p/GXZN9ALHtXWPPlYYDjsrD4Ii04WqMJpnh400VMRRT1brIDeXKWuiNQXER67Fh+4O+lgCj74xfB
1cp0xCta1GkII8pNn1yNGNpvjZSJW9RGiuGW/JEHQ/XE4WG7qzxgH7BxGFq6N4jGNygHUg1c1vCx
f1xUJoaDinsX5j9M1XkjRCN7MehufelH5jKhTG34VjMWayreDtHSDiEyKNpDcR+VbGPVFO76eEB/
Vxff20B7QYQIZlulftfUD2tFd2ad7kSfw9yMiaLCVot25D8IuOrGvurnkAqYLUXHx6zCAQ1F/HQV
lq5Euvc5W2kFYrEnjwaUXcUQ6dTesKM6v8lWduw05SA2xU3utM+wfZsGZI9jyS8M2UWCnbau+Rqk
a1TLLgNuKW4P9KnQDZjZKZWIzkuJP+Y0PxgNynNj8wW3atXW08nK1BepDg+IRfzINZWx+rGVO9Qn
HglS2NWVbpGCdHazE2uU7WqguXHsVbRb/UFUBh/WBfD1wrwV/W8XgUUqWwis+Qh6OMzK7ynYPtJv
ZCv9KEVQXQqN97ZAgCnUfnRDxks+MO5x9lSNg3DoZoDDZUIZJdOsD4RAAnSuuGLo/lRNpa1HTQiR
GytOj6wzbCEwPuMCOJKCKBQBwiGsNKR0UnpHXKUSpIAM7Wm2oe7ZDFhbHm6zBZpan5+NJryFQ3fR
E2FrLnEltaNt8aMq6N9LDOu4RRsmggJt0j5Dh9cLAcvMCVgbqRU2JSs4tbqVIERenL/TncYMu0dK
FvcaKh0DiSegkgC3iWmcd2iQnVFKK1egfS6dtIjQ5CwtUy6+9o9mU5v6Jh0T3P2mK8UR6HVWEqwp
WwNOMWSUoyATzboGZa6zfGRaMNC26DfWqcVdJRMAv6MT35oiIIZitCnRUF4V0NsGeVVbKmZ3g9+p
8qeVdockFG5GZL5o0owNnKTbSC5DoZ/R3FPUzVCBX2pLcz2nZzkFpqrotMJoYdtj0kGWbg9ym0h+
l3H7URJbF2qxaVIWOjXGyDlG+lXHC4N6TjK6rQiTC+aTz5CJV0GxbDJi0mx7QQd3UY9wW/5+1cze
chYBeWQaedoMhfrfz/z9HdfgZMwef4u/V//9+HsC3Ggk2v88+M8z/zxmgJsLpEe8/nvHP4//x9f/
Pfh3YP/jNWma7BS5L3z0mDrJ/XsdOyzy9n+/su5jAvTPR9Y08qjgAvpH1U4r+3NppBQ5llP6+yFZ
4r9/++cxtI/+87G+UaJtjU0TNDqKLOZX/vcdf69S//8v/ddj6lYkTiVNRvDmDz7SL8CSOe9hdMaL
G2cg0pX9e/DvNX8/NMg+W4jooGf11zKaQ/t/vP+fP4cU5YoeZCUCF8QRq3+ekUo99Wuu0J9a6r9w
ODWyMdIi8vL3mDFMqT1m0L7SKQ4Au7fPk7IIjUYLPCnKFzjS36+9EAIqzZ289+sx2gsQLZ7YrWbt
QD6RJBdU6nU8+1aBy069xSlw+hiflTPgiGMJ49IedkQu6KFdcgi9dnWdr0SkoArLb9rhmEHYRNLb
+FVa+AX52dxjfpMgDUMWZMN0vSdH6wnT9vnaH6bKeM5eTbBc8+obQQkZF/THHu+i3AauAoAN097R
6+/MX3IVjMjB6eSfiITGO1xOBGMdfwF7wvdAzH3dz6UtmB9+7b4LDXAAdDqQ+U45fE4BfqsryFxY
Ht/aQ4BhsN36ypWlBJl4j2I3ELpV8Fa9pjs4DFIEkwu1RBRdHOEMYIdGnXTIfFwopFdV3UYo5YCj
Ul3dHJ7y0D5lR/OEw3xMU9yHzyOCpA9JZqNjvi1fws4rXxbjcBD+AEL2BUL1WIVtZPl9LmgRgP19
APA/LC06gz70qr0DFZx1xGP4mGHakPfo29jP/QyfYmGNvgopK1hoUAsNpbqVCAED+UFoQqTWmEaK
q5Rd3VZfA0B7r9MLRWrh64SSJjSfea21trKD7PjJAp2dYgjLpZ2di3P9HNnweDwaTKRmyP2sZILc
FZIzX5b3blhHIF/4NNIfWAnBFlcDgP36lv4fTNFVKiMJugIATYrpYCGQfGHzuG7cx7t6rFwovatw
bx2AYT7ewSdQMV+l+5Ca4fN1suUj5LE9nYsJqQ7UGVXFIT1cUQ48YTDfrE3nhMMED8MKW34ini7Y
6in4gQiNpgX6zB/BqwnOa+Xrp/igb/Sf4sa/I2OtuWLRdIsv+MoEP0LvdVcVFjf0jVPoUktfEX5x
AZS11TKuIjyMtuCHdecunoorXoMndsVyXOkbwZ1WJcmoE38GH9/WxTzR1BrcRQ3XndRNEG4tTF/g
tGknikh0vQ0PIe9s5aN3g6pJ6JaX+p5CtLA9kT6281k+HcOXdw31ZxSa7B0NZ+lolKusBNyw1mGK
oC1CSxEMOSbDNm3R1exLL8AT4guyJ0935eUlHjaCfe8qt6EmjTCdkxxjOM62QUfn8po4PSJwOyrK
pLRMvOcp8jOU5Z2cuVQABYbVZaPSAsW+Fu7hc3F8uN2+QsZ9Na/TywjOaBez4vjzLp64UuWBSvIO
6ddNeekoJn0iI/nfj1LQ8MItzogDhn/FS18yAzz4Wg5AihUgsNmpL3xucqz9+o4pA2PZ7tZofhaj
M9nVWwvlHPWgN9WnzkKtx56/GWzfh2Q/eY0zeLRQ4qf+0By7cwe2Jn4czcOkMsbf4jVKoXbk3dVN
A9JrlVm40jiggf9Gyj21fcvOyFFXxsNprt+pD6TeNl+p+bB/F4hBJhwKRLTOAS2VHoDpOsiEo7tE
1W6ZztxMRtkO169wu1zM9r6ReHq8IDOFOFFxrIpDEG4MahzbMN+JW+0bTPZkpxvwHvhHrntYGPp6
qjfxU3SCi2QZdnmYVuEnRRJEZK4ovKyQMvqM3XRLwzDekueUzwRMXLnSBwg/5M/eSHPzhppx6oqH
eRNFO6/UYbc5+dNnWZ3k5/63oGT+ODaCB5ijXoPx1eEFWFy10rLrr/YpfkEnC7+ZBej5Kf+kSANI
b0S6lLLqwY196pOzI1WSzUSudH+a9wIOQOrX8KMhFtgdatxHJsdafeIkNtvmbyweE2V1Q/yJ7q/q
CE9gadJL4EzXuqdRwSOor2nFBmchKlEgxI6A2kubOZHfS78RkHCwldt4pz80yy6KwSxhsRuv6gOD
pfS5Km64Rdn2cYne++eRDuSRqzPvoJ3DE141NxPC4orcSC7gU3hI1PL5jHTMNtThozxI3KLWTt7h
1RQ43eOqsMq3zEKE4/EenvfMkdgVixdljT34RaL/j/ntvkPg8gVEMeRSGkATkCj41D5GdxO3frxj
2rBKlh3jrNzYLNkCa3vaYZnB4oDzVvkJngtjxdDlGtR++Byz0XvT7UGkisBq5VD+YYG2l3tPqab8
yrfASNd4ioo/Cn6SDJRD5A1rdRl7FUpD/VvuD8Fy2+FSAql7oXCZvX7SCMc99zk7z8yoFw5RvDdn
Tng56QNLzxRs4mjNfNskIM43rTeGzvzUrWE+/f0fjpv5BjZkF7pee6HVGBsrPLLc9AmBXjt4Lk7l
pbygJRGpa/RZl1YYbMHSxt5w0v3sW+zhft5n9agR7PqJxxEgkgwwkAC8LW38eYAwpnYi+HLLbcjv
7AwsI9ceIhRWphg8oBZ1ZJyzvQXbeiW6iDWvGVbJj/mrt56GUnTDHuUxhFrmSu2zQXnspJzgtMqf
pRt2jipXRbrJd4QlWc4z69uAZS/bAfU5YHPJGV+tWTvGW/RLVoWHivFKa7f83Oq174BFpIEHTc4A
4eiC0F8Fz/Mmvms99tRthRbbU2XA4xffolcLqTfGwFP6SuJ9667ihYl6B/jNqr5VdvUnfX2bxZM1
A7l17Hduxg6yTRquvHDXf+nbasM0eIci9ynssHPahZ7gUAAw7cFji92W7aluycdX2Un+CncoX01U
QGys2P4WJofFyZkMYIR29nbC1BF0MuwrWt/DEzenvZg4Uq2QkXCXm6iwZQA1cV6XYVr7wAIBGu/M
RRXdZXVcRPtXHeDyL3p+M2sd6D+v9c0EoK+NyuAOSVmbpEGQKFYQDs3lJ+w4Ap5FIC9fP/KTOmQ7
uLqOkNIxdfRgP3TA5T0pXxv92TD9ajxjELCKIxTrxE3IrdWTjabuEvS3XqDj23ffhIG83jmij2wX
tvGWtQI+DOWos1a43XLLFSTeVv0n8hleYp2qteH6gUc1ywk8tGNtRvkLYB4Qb+74PB2D8RjWtwwv
le9aeG0Ag0w/CtmkrFgHAV1OcYserBC34FNOUl8hP5m7WD7M5ZNuM5bztfmFgxYEJQTz1p3xlYGE
JN6rnA42QjC/qlXmihtg8mxXlKkm40yJUwv2iHGoLhBuofiWX5Eg6HQ60Z4M293UweoEh2BtDZ8q
ymZMoHDLsiOtM684JvQ/18qNtY39hEBaMjDNnABTkjWskvwZnkxjeYQrNb1aH9L+4ul3jZh4R1ae
CLuLbX+v7fqCK5hkVxULBy1tm4C6QjZk/bLwQV9qDFRYt7XtQyGCdL/nHaD7GQCjumqh2mn+0Nop
pWT5ArqEyDqlCU3E3RXPMohMuznP1bry1Lt6F6p1a+v3EXwJYcRHdWSeG9fU7TbAEIYNFRMQnQ+O
Z15RXVnlLxLtWfR8O5cicYOxNkiqhgo04AJnCvFAYa2wS1j0rGLMeAiACAoiIUm8I2NZSC+CShCq
asUG+ihwwu2kHimpzBmiz57wEiRP4WTTrPg03gMVF8+nafC4fMMPni7/uh6sfShRQHNUOWafPaEq
N1zt7CiQeOyQrKjOhC6UH0UwPyoQNC6cjYBjKrhM/z59S7dJ4jGfH1j5cS716lUd11q4XxAYtn54
bEXAPS4eRWV6mnYQB6LljnX1Ns9wTbgL6j6J3bxwPoGUCZIrEhZBZ8FJcJViYGTP7wmOdk/N6XHB
U3iUPbF8GWpELXyAFhRVxEsbryGwLeAbnSBto+gHpT0/hLdg+oAiXobL4gL6Mv/sxBUR4bWjwkwI
Dg4JqSmEJWHNWp5hAWx3CTAeftgfCVDnHTKDjHntSKHRAGi/mcHu+omTk9Qd0Jli80+d8pKdhfSV
ps4WDIE5bjR47nY0njLvgYsmlA6SMMSzKwcUbbVu8mc92k6YzAevWQKcgxTOLpyJphuoKFYz2K9d
QYHjtohDi9nOINtSTr10JJxhf0QuhMVuvJt3uFrYmA2NkyBoY/i16qXYeWblawTIOhK8SsP8BaiI
q3JpjjRpQ7xfDdY2eyxXiCMV6TZt1ka+q0Mnh3vd/5InjKyzZ2ohuIFRagTJRY9OwYBLo/jtFCA9
Kz9LvcACZLnH+HbCjMmA3eQfl+G3to54dBaWTzsmzR3QptFLsimMtQT/aFslewQ3liCMfQSZErt8
PIe1l0V7ytGFRd66T/H/gseIyRxYXOz+SEigf+riYBMj8l+S4ZhDrM0NmG9EgxDr9G2asi/X6SnH
wriHo0wvmXbJLmIdVL9M49QgJy5u2bIl2a7UG/pH1LZuFTYh5DJ3diVZs+8yEhMgjfu1eNJcnebX
HtdkVq+QW7Wl8v24s9iI6Okn3qh4bNO0jsXMV+M1kmGZcNG8LoeYudYBKV8byc2jHwhuxO52jtBq
uYmnVw6aNQcxbgXFF2ohbEUETKx1c/Y8ITT0yvbA/rTqjswbcwuMsvaOEk9vopp6uEfc0Z2B8bCi
A0p7Cr+AXe4/q025+qx+lPV0/QZ/qWN+Y3c/lcoKvpJISuOvmIXpceAmXJFLWjNE3ygLtKvmRC67
jg/5M9wQgRo7lVnSuy/hnMBWP0NZtr4UZzhOupt8E3YZNhQhx9i/Vl4FSRfn6gtaErfhylpaOPVz
zNiTGMRT4yNZhDiXTsq9RKn8LI75Id1yQqvurK2X4oHfjN6y8VJ1vyWCx3JDppdui2OBttrL9IN+
AyFNLANzFNdwMTSKEYzqGu7058SorNyg9CyZuofpTsjzMzLb5YJSleAvZE3VTWzuU/q5p8ipx8Oy
kUDzQdWUGsCZrAoxENKG3mfCYfJ2xJ/PZM3aF2cmLzMy8+iVUy9gTZ9Yg1Yy4dO4RuCJJvhG2oNE
ZZQ97sis/wDrRKTRcOGEYdoDJ9ujFvUrXqRnpjvfkpM0nDqsMn6QkMzv8XP+bOxK33AJ7/TD3/GE
wzH5Ft15b2HBTuJIkF9V6wySzLFIPmZj28oeJ7XgR0H+w3d8KikhEBYvDdP+ohBQWdfknZzc8ECG
amv5ToFJuKFhl38byMQ8ozTEjOZUPCwiuQ/FdGJodUcyVelKeKnb3Qdu1+i+Kd5R3HDHITUeqZUA
9KbyFHvgNEUiWi4OkDZkN74pHMXgtUSXYjUd/SwgccFky/RKLEng5H/qH20FhB22PmDKVXogaNKs
17sBY9yVL9PokbQPCp7GDg6cPmgtfGk2pBli6irpsdGPcf6LE+mVL+9Gz2JEsx2jkRfim+guosCh
K74KXgn/kq1a23en0Fj1L+NTBkl5AwBvRTSrKicc68UPndqHfsKDur0zgDaBzznINlYYLFm9LYOv
ddKvZt/Iq+oVB0nhG+5Ootg5wIXBDT3rNNDEgcNK5QWdu71eeFdIrv64H1+jXXBtLiMbJkkn6Fqc
q8xV9GyHnX1ujCvS1lJpf03bBPEHdp3cc0o0dAghHATtU4fNvkZG/iv4Hc6ltcfIQ6rWlLnS+AzB
v9ZBnKKI/hqDF+6o2kNQeB+/2M/4ms8c/imQh49r9Zt3ND+oN5GzqcJv1dJUtdPP7Pxa2kq4b5+J
RvpPne26tNGwQN6ZdxblGsQFZcaOOJbqQHt/IB9jM2chps+o4t2VnW+9EJvvcpcMk76o01PDlD/Q
nvW4kWL6FD49xk0vew95h35tMu+BisgeyQTbc3EmFsg/5Yf/atANY6TWNhUQChhUelinVzHVZ28p
dtyTxs+8zGlBNPs8Kso7gTE0beBEz+1BBBbau8ke6guDOzcuVeCO6gmf1+pKzRfeG7ECtm2wEXf5
m9mh4fDCXT+INID7XTpwqkerIRLIbiUbQU0NLgkrBJ7hIu7FxzsVukJH9H4fFDhA3PiPiowFBGf5
50mBsogS3VhdLON5anf6Eofq8Qkn1XVVrl9xZDKjnwzRR2HHd/RU/P3gtzgy6r+pjViqP63bYWMi
uhc4LGh7cvylPoK12zrwYp2FFd+dct2+GMEOQxaF7Apftg/qdITwBTUPIl6yJQqW1VYIbMTPafes
6gtEAy2wu2t35Z+l4rbWrtZLXbyUVJxRWdI/emFN4vXEuO8IVkAV22Rv14HlB5kdwjBWjSOZhll8
iSPifpNtFpyAM2UHVlS+hvI1WRuTOWJVJ/yNvWadeAnwfwyGEIlwuxvJJVQKIDz9MSRfp6Ar77QE
zqJL8nkVntiGSodFFbUjncYPQRQiT+E6p2rjy+lTjB4JKk7r5YJ8ckTtyEJKIwy9mCWLZkcEHYbb
LfY8fytgfmC5PZOrV+ecrEZPnqYbV2u4EmuxrAFHhQC0jD4WPeLS4KO/RN+kLsTF1HJZIGOPZclY
y8mOxGJ3xyc9+IjVMyFmQtGPnlBL//HG6ja955I/8Bod/YfdSNPpUD1IlClqMLWeiNoz0KkHLEH7
cS2xS1+lcDXdJJrYtlJRmgkkL/U3pPboK4IV8UXVGa4i8s9kYRChwM6/YroSpy5qSK3pCk9c5Li2
E2qFKqr1bn8YL6r72ELVJa5GKcxTbt0ZLNmegkdNtYYA1PwgugeezK9U/xchM9IkalbECDr34C0k
VwTV4RKMSMpaSo49qKkVZIDfDLUHvIJ0m5I7tiCji8VqDe13BTICIbBF6eo+aleE6kBahdtk847K
xvPEkuGn0ZaSEofFDVIBDN9Dyjm/Kptijb41ZKsZ50SQ+vh+cwwMCK7XliQp+HiMB+VaHFOXve2D
yyYm14A4i/zbpEKTYifoCOJtWpkf8We6gOadxRf3MqEsBZueuUmnFX0MwtRjBnrqVSeptU28G8u9
clMRcGCB+4zOyBcvrFk3fQsSkgQ3OCQpuhY+H5a1Z1YtmStDbnFW1sM5f6OTrD32tT2+QfX/5PVV
uMdas7thm2idMRpmEtNld8HZHRjgVJpMNp+yoqLockFYu9DepNhDor6kI2A3RtcyYS3TUvLF9E1r
rvDWabXRDCV/TV95LYWdmuACbRnN475zNwaN5pI7URIira7BYp0iIr7a5X1j7xCgr5HqJ5MYuUyN
z0dZxSakOKpd6c6YUBE+SuG3Ax3zgFMMoGVLrX3SPwvL08N1pW6InFtll2tXgaWfY0aftGj8R7jO
Gn8SH8vgiZfMgyWb1BrwCxAJRmVB79flPqg4Vx5nEOq1GwlY6zps7dmZwAR/ROVPLJyj51j5ZH5R
JMYz9XTubk2BtF6uDefbKRe+kJWM61GxpEyvPJs3UAGdAqg0dkaNTcpVwnC2Vek10TJbxbYU6Uam
d/RTTT9c1H784O18z5Ku4Nq3wjOZOEvZcVk5I86rItxBHhgHYGXNIUn062mB8fQMvGbp5xjDib2Q
K871UvGhsrwEexK01cmv0MFyDHimPcUe8mJUUXgg/GR08pk4S7Pv4TtRiu+cNXRrZtcbZX/+4PCp
rMOGgcLHUzJ1a1ZKdj5Saqliw11OkxSlXEYJ94xzJRvEk21REyAqmxCJd6DOCxQ0EKxjxtPxBtpS
edz1DidF2WVsNYTMaBjo2NEvt4hVgaEUaKxwz0J7RlLUrz9RiuOMviMPfMJQIq3xq1K2P5jhGr46
x0+dhFJlb7rLoDVdXXpnrPAnJVdZWz77X9/MN2CPxiFAP6Wmoa44M8Yk6UmlrBoGKlxVirExub+9
cAVShCo3XH6+no2/OD/mLZeV99MZX25oaPMmzh0BM24jp8OgV5CTWzOJeIaXcDtQu0SIL15Om7OV
kaBb7JQcLh2XgGOET875z3htI+Eq2LyJ42UQLDcJz9veKUC2rZYbSA4K/3xp34iPdh9sSTbCjL2H
KIlCi232zuMwfvLFw5kugUDG5PG9nA7/ze2ZD9Qp86DuGuCSTPhfUtg7G9qRWaGpG6Z8ruw6bdPT
FdBEyGwuJwv+jZvIhy0TI7aZqLXm9DXNuldjh5JBZ3rcWCYI37HISqaIalJMIr3gjBD5qp9DeY37
Yo24V/5cA5Nc+gfAQIl+nWGZyrZkIZhsz4E30dW1HOlVz3YUT4SUYsKZMc+XB6CeBaCc7sM4JZ2d
iQ6OspzPyFAiHlwb857bwGsx/lnGIsAUys94SpKcAn2l4k64w1gF1nkZ71rjgxvlKnMUvI7bIJlY
Va5QWyDiboxDBGJSufCGSNyP1p5+HeODW4n2X5D7UAP5JnruUUbAvU0EpjpNQGs3LrPPIO3jqDjs
eU9jg2mBlEjX7xhk3al/oUEaNvYyF3HXesXmhqpH1blRTdgCSsenxYYSjeWFULOjL1yfODrmsRa5
RI5T78FlExHCziXcBjYvs+WwnFj989B9JMDE4BWXGDqpByBtogy3edXKh46Pnz3ciUpxQ2vcUlwQ
Y6nkhponalfuMYc5BK/MPaM98yenuyC4KhsMB3F5IK2NYYVGnYTwUEuba7mwWDcB0ZFdkicQjnO1
+bv8q9ylggMJmjFp1hd1QqVmucIAthGrAFPJ9UkLh1w4baBKuebbtAHrxpk9BIzxlrnI9UFNiwlX
LF0nuzmpb9TwuBooBpfpWpIdRuH/Yu/MluNGsjT9Ln2PNDh2H7O5YewRXCWKEnkDo0QJ+w64A3j6
+QBlZVTllHVPz3WnWcKAYJCKwOLu5z//AqfAJ4HM2HHCyu4YF3suHSeKrrVNTsO8zyF8cmIZgThu
3d1SSJW7ms+dQhMnAvnMOcWglUf59wOJDVB9sweT++D7cV25LUP6ds6CT+r8Ir83TyHficKJmzE5
c2Ip8/hIfP+FEORDLtrE3i4EzL+JqqU2hR+ZENZcfJnnC//8chNgFow/GNdzxLEGxsnBAeWkKruh
c2GVu1GSHwWkdjOgNNWy2RwYPTdI0QsLLtAnZJI8jPIS/4ClWnxa7lecgChSg9Pkkfb7RvXATbaI
rkf8q4Gj9DOe6c54a2K/0BhfEQxy5XjsAmfvqeVME8bJSAbKR2JYe2BpYXdQ4fBGpzF2StwDeqBF
M8kJ9wjz29QoHl9iagfGcuhddBhhT22xHAuni7KfoPQ3z+BsMDlkcMEKAWoUCNETsp4Dj8Hy/Dib
Jtga1raGfvfY4v8x3PICl7ppLi0h8WoraZzDYbkPXzijpnUHsysFuUfYHu8qxhAcRLqj56J/OLbB
9+W+tp+4lgCtJg1R2p5YvvcA9ZBejHzPkzV0ewiXILmMQCUwKXSuQi7nbZqCM+OwZUlGf0r85t6H
30+ootwQ2V2gN3IORb/NIizjsO4+cxvyLXBGpIA2WKjzgLbYAW/Q/rMixcogvu8jCOD7yOTh2fU4
RCATxbprvATpqdLvSHO9G4Yx52dzNuRxxD++2nWcU5Y38pvfPtXdFg7icieRlI4Yecmh2Jh3kvxa
Ts98saN7OntRc1HxBfkfXluEYS5dL6CEGH9a1gibHEsgnj8gp36ZaHgWM3PjvAMjSNo0h7o5cmNy
KbhlYfwDSZXJYbrnCXTB+lhk+Tc8ImX0hcmIUGrudpp4OrjwI4b2Zc0Rn7on4zvHQXziT+G8h7eC
W5+4aszkpclsj1vap5ye2bR8C96JS9hy6G1xJW8hRhItDNkaGbckEnOzPPcG3M9XEBH+ebSaPHn8
ZTpOzNs50ymqS+5Gmv7TMoAsc3YOknZiJIGgPCdbjGe4bQb3iccScnrYvTQM9NjeqzMWiCEpaQki
9B/c8PRAQvuJR7dPGOy23FBx+mnkC0F24KkgnxtrCc88iP6MtuRmVlwwODDDxXaPEY7y094EOic9
gAQZGjEEaqoLUn+AHE63UT6hmfYYWNbBiIe1fsxfuWd4pPhkjEQzbuR8gnU4ZzBi5OASRURA5Scu
GiNPAWnFI8uT9hJErW33DiGEAYr5zlgks9ThmrqZ9TJJr3DWsM0XDwxjQ3LXBvCMWZtvI3PDsoF/
jH+VuQ+wjEPOIYsznhZzpEZ9pIPjSmD7pcnAZeW3ighhDpzxO4nJwiLJQSB8UzovRKjSz1zWe/wp
liDZgSEknzv0HRCEscfF95W7P9LEfp94ZsDTcvv9E5wAWjKsxPj2/g8G+UewUYp16tVl+oZ5AvwJ
syjfuAvNoO9g/Z1gWgAmMzm3IEwhK/IWQ0AR7IMRUeKmIzb0RpoMHq5MQIUarIKQ64+czOXYaEu6
RcpFl5mXDLBNM3fnoW1wgo9SVkievp+DnLSbsvfPLiGdkZ2qbZHB5Jy0iS2Z5zwlOAecSeK1z7LB
lcdMIVGVTnFCsPaW9sgoih4PsszgnjKb7IRNH41uA1FL4rXlzmgzfQ5NnzyFIYwWSbLFk6Rtc6NM
BvFRApy1ntDnqc0e6sQz9mLminTa+aI9jbNC2PkIK8YlF9yxSaB7bpyAQgpDZGarsCIiz/1oi+hd
h0wytc3sHM8Y/uMzyLomigJC5CBN4zMoSZn1xecxsKu9t/zm+uuh5037MAse1pfazC5Y5Jif158V
2JseR5CbcpEFldbYn4vO688a27FDMOBGZ8GpzP7aWNEMEXM9JoCiOQ9Yh2xEw4PbOjUuaVn8j43d
HVy3YirBpIPlhvnp+gbc9H4EkzfsfhugLd5nrVoMMK7H655aTFSLkqCUNUFwDRNcd3OzgtBoVHVK
/Oh8wbWlZehpp+3ojKjgfZ9nJIHvv+1D589PGxgwQtsmI/li3V2/wu9fXH4bZic/ub5YZyG27tRg
fQfW0/owIdd/ed2ky5XBZYDPsO6uL7p181WadBJHG7VSVJhkSjvMdPVyYteNXg7/9tr6g/U1a4iP
dooy1/b1beHnYl+qiCyJual3S0q3H0d4XmbNS2taGCM0sU/qI/KCqNNbU7nuBje7lDXrkAbezs39
6tAZ9RcNMjNDFnODBd7GuV6X468uN1sqv/B75OJu6akGOy7Z73Tj0hiZ4bRh5YmvroJAoMrooTQg
ytjOTOm3COniDsyzDlKW5B3KJh8eP7nMN9k0LAGl+rHumZAVTiFDierb9iZKovy+HRc1Ib78204F
M4kUwfei+9y6AIJuK8pn8gyMhHLdTPAFJac6PbhWTSMEkMRpvafJEo+NOVUH24H42ujwph9Znkxw
Dg9uS8yhRKBFSQA+V017O0a9nDhMaZUaPnXwKmtQqyDLw7u6GE54SpuJsGnCkcISjgNdw4BaS7rq
2OUaHKp2dhJx364YOdPRRB5X329bkmK3LT6ekWipyJuPccBMt4tYBnmgbVFNMz01Mrr1TEJoD/0N
XYV4K1KqQoOuDBr4bk96KieVNAOtwEclFmS1hhFSCCqMokpeKlTd8OkTDxeuKqV+rnxyA8QMBwkb
pyQAIPQ0Ht9hOrypipPWNtoBeX2xJbVDObLaNElhRqyIAw2KtvENfSApjL6C8W/fxHb8rZlI/IuH
xUV8wEI3r4jYAwFyReYeR1IcNnXO4jEuacAMgFVeSD9qBtsxl2iVAatHJE1DeVc01mdrqbqQQpwC
IESoXihofZhHkgBFhP+tMvyDGevXauATG3g1bnGqvh360b03mbv8IT6XYzSzsIfsWcfZK3YZ7cF0
v8tUurc4LuIT4iI0rZPoq8A3hwKYBZJhTZchVuO2McvyIm2FUMJsobO51ZbYIWZhUYVERpT5HXIw
XWmF67+y70qrfpr1AEOKRi8SlPkifPdbY9ksi5VxqIeEwFIdEE9zyK0oetLlQ2d78ivWgGp2dwSA
BJdiLE94lPWnoXbJDq+ri2u0d77varT3/RseZWJx6IKrwsO7aQwfm4uEeS+ZSB+KAuKJsKmjMPcV
aI7/US7+FrNG25Y6zkdjsJyLyHDuPdYjhirLzWKxuHOKriRi17zEvnBPRPRu03kqYCppxHvp8Jol
Bl2guc/2qWD+nZwPP8IUW7cI+5B93NsKFz87m4n7yVn9T+G7S5YVlYi+w1QqOkzPReMTniDkbVs3
t+hp+gu6FTLRxS976hDQ1ABnTAH0GiAk9e7FdUWKH5+yeFx3PR6VZ3P+1HuIZ7uuxTwScgQyv1Og
fFhsGKfcyDrNN23udThnFsPGDN0PkzD4Q1F5Bwx7mAna7otuyzft5UjaBnGY7RwXqoz11SDNnWvk
1q0fT9+DrE62VhLvghjJm0ai0ojuMLL+diS5P+KIvQ+S5sUzp5RwPVrMSi4p84jsVbJdbN43mqp4
IS1CA/EbFLCN65+MgfWWa1Xm3or8c1ErJhY/nLbZgGsMouGTMI35pO1yenLi+JgSb8AtUnzPQ2yT
SsjrfTV+weob60hkbp6ms6Y7YMO4fXW68egEvXGZcWRc8u0RgI0z6X1B92Uy8/Fkm/Ztw6UBcoT9
HcVyMw32T1dT36C4wu9PsioSYrof6e/qKKUQStz5wXXsr60UHcjHnJzaxGZNWAFEtVNPTYgIy6uJ
VzZaNWJB6cEbjOkiE/UZCntb2ch0zMb7PKF/xeDR0YckJJVnssryPLOQ8fLqdkhq+2lo0udQyAbb
3i47WekXL6rM+z6sb2U02xeLfpaXJdZzPymaOlCxupakRu2/jZP8IEM2ORY6+TXFBbEVdvylIlmL
LlsVvBnJrG5lXd2FzZQfCOtLUA+Y7+RdU82H9LOCur01azzOMxG/lB7mtHiM4XUr7oQxM2wGmMwZ
GR6VoqhfuEs3dWPUBMj3lOeKiGZDuvmOFBW6gJH72THaXT5jpYWk9CeuhLdpZ9nQaYt8M9csOyud
EGBPtZtntF0ahzZQkAnvMoTquU+t7hSh0KHxsEAkaIcjbPXvEjLTHL/41fkCfYD4ESJSRwSq8cO2
k4yUU+trX0TYWzjueNCq9vaFr06NOzHVOpa3d/Xi49w6+8LMX4Sy4Wh005PhRzTFbPxEiwDrkQpb
jNgim8MayWxvGFoGR1l7bVrDrVUXjwSFv45V/9AWHRgBSQpkg6tbDGmjA56rCgxaf3ZADR9SH4MY
UR0Mq0huij7Cc8sjsinLJiguho0y2gpP1qhySgujPfc4Bt50HqBC01v5M/KfBz2Nt+Q23xNDI3f+
XKCCYEHf1MTFuYglbwQ5mXFqlB9lStJV6u5YvzvvoYn2mZv9U+kIoHI/OCWs0I9k0SQ3XjzcGpP8
JJAhR2UraZkEJQTuLaaJ6bFW3RfpCYZ2A1RReBRbcxT8SGZWm1WAbV3jgVO1VnTyTCDNrPTdU693
E8kKI8WhUFBN+himadWDzQUNz4wphoPjV7DMU3WH6nHMyl8I9zFM8Qgrmb/hxohJYYKhTan4/h6K
l3mWyd0UPwQYJMNceiWOHDLrRDVgXaY5vfRNO962xkjmUfwRuR4L86jtX2Ljk3bho2eyw+AmVR/J
5ISfF+Mvs0oG7ASC4C6K1I+o88ODcbLd+ogTMYbE/QgMMFenpmBJn4niEreF8+Rm3Q/Rq0NrsdzA
nCs9tMH8LQkhYuD3GtXTxGP85nfdzonmfoebK+1mETIFzdm9wF7LTuLboaaFGqT2XgtJg9CnyKEM
J+aegjeLbRJD8KcTsf/aJvKkreGVCecTfi7ZTbU4SpCFwnO6I5Dava1lfhnF3KM2XzAms/o8yqQ6
pfDgpnzkS1oIfF0Aels6tAc7G/2z1+za5tZN8NfyMR66w5gAWH9iwQJCEMSq24mxfrAFCcd4pV/c
ESFORj4D/bc5ZGzKMLkJ09s2HGAHpdnB81wg19HF4UGb1VH729jaUiO5FzEa3d6fxFfbyx7mQXvk
k7QvyNaZJwPYmymCdMtiyBknwL2plNj/cykxilhMx22sc2L6nCbBaJ54AjHrcxLtkr4psAkgfcPp
UhDwHqzOq90djobnVKnmpYO2uK/pr+Pu8MnDaREHgJpLlrOgUyZd+kaUQMOtUyLeqz736UA57CK4
Q9F1SgbLOjlSPnaNmZDk0C3rxBLkzO/UM6VpfeiQYUMH5hDbqH6XZ+7bROQqEVbtRSMyBrQUb63T
PBSVLWFAzf1meXg8DE0pHjm5LrmKcHJZkhrFvvTGae/0rYsem2WEwciUD7jCV+AgYeq8Vax9d3Zh
/izakp69qQkA0lgsJs3RlzyktRUxjNnc4CHt2lwP5E6oguSoivgGj2Gy1EtUWIBWNuyebTMP7hoF
sltZ1bFKFhkChM9SuOIyhvO9aSpxtDCHOFJP23peVgVQ17PI3I/ODJ0RQhgFNX50bfaETWZ6wA0w
3GSLLLKqfNKgvcm+NcPsIArlgZolIdE248nTyI8CH3PXADeEc56rmPkqA5PC99ERs83y5BDY+YT0
e4peAlfBN81KtGOV+BZ9y30k+CmL+q3nz9ltJ4FTGl0y51lmeD/52aIXoH0SuvkX0wQX8RwhHusA
MazD0oZMo2LejV2AUt7GC8LxcSQ1KG1qDNyPcV+RLiZ+NpOfnOVcJSAn3dvg1afZKDsgB4zI5oro
mxbmtvS78twCo5X4MM9mED30Nhe3w+C1MWcKQ9cErw5MaGQT3AwjNXEqL7tvhpEQUW4pyZolbU/t
BB2dKgLIKYH138/9eUb/gvGYQYbQXWCmD1inGs+UuzZz54+57ZqN012Ul4DYBPQaB+MT1mLEUFMo
YIybM1kzfec9XfTSv6cY2hIa90Mv5tNALOZN6hQlbYcZ/lb/TYXjC7CDS/kUMMq5JF/5ODHqSNa3
eMtiLWhh709xf/brlrGlic8Y3T0YrRkesibDKTfnciJpPhiL7Xyv3aUKNdV5wvu/ySJ6hgNL5zKH
GSps1CeC1DS/6O1HR6uTAh5RUZjcxROedo5smnvuT4bTFOO91DUZO4Oe5bZnfFgoCy6BSL6NCdOq
GfM0crfwQLOERT404u1LRGYH7bUTDKOTF2ETFzkBb2hfCR8gaHFq30yNOauLdW3sELThxvM3kZhf
4pRW4axoywdSh9D/afUT4DbToG7e4qQRO6x5aVLCNe9q6P9xQ/cjjhVlV5Hdj4n92fAxkTSxDqXv
Md8E33UE/XqKa6gaBvaQvd3muzZ+yufpZZ4nJGQSAHioivuy677MuHcZeRR9zt2vnVI/RvJDgSgp
JWtgji0fF6s2sFvsfc/dWKAOgUEiqhG+QnBWQXYXt7e2MN9afMg3hS0vPm4DN9L1SE5L1aeO4JGn
zNQ/bY2MJHBRhahEujcdnp+f3ST/5umXuqrcj9n5TA7GUzG2zWkoZ9pA6bg0nekEdRK4NXPuRiYk
4m/6X6qR6thLenn41uDgXc7kYTQuJqICRiP+Le/GTGdBeHqnJrRnBhy+nci+MmCp/ZCGMCVLxvda
JT+SKv+o/agB1W0eW7zobku4lIpZ1Z+DD9mZYuct1iBJP7+8DwSH3ZuDsZMFJwnfiurQ2CE8gF2b
J9ajaNXRzwpqGt3vS0bwzSDGW6UwNbQimwV/fDfjvgyW4NO6IHJvxF2DvIYJ2cGAcUTinQprwVwW
YaLGMVxOfQ0gPjRkg88spqz6AY0vrYuGZzdunG+llD/twqj26dB9Lz2uuJWE9YHU3wc7FyDSqb8n
kuyY+dR2dYCUxiFIaxjKBok+hPHRwQlEotviqvP44HDdjT5cj8wFKiA9kwEbqYBBzsy9kvVHQpuy
74tfbqgjGPJoUFsIzIw0oTTfcQsc0NjP027C1c9NaMYZhIfIrv1eClRQYbCfuqY6tU7F8OpQyoUq
/jp03TciMWdS0x5lgdI4G4yc3DJVwl3EVMkwWDF3YOmSv4Gr4FOftTGhWN1w8z9Gb2t49n9l9OaR
O7yeqh/j/4p+Vv9XIvflveze/9Xm7fev/GnzJp0/3ECCaZiB6zjSEvI//hHFLUzrD9N1LNMLsFtz
HBcPtn84vZl/mMt/mIFI1nyuzWf4J6c3LOBIO7FsLxDMkf8dpzdhmkvOfJVjk1wuweEuLl3g135g
C8+1AwsbwX91esPmFMA/Gr2LCMOTneb08p3BvPV7PZ5nAKLITLxDOdUHMQ0NUtchb86U6VV+47tB
fR78IBYwBAkEY9o7ra9ly3vWPcXS9Xw9rKxio1hGHdcfluFbEjpkAUyLee7iFLDu2cteOww2hlTH
68vXn62vMV6zKrn+uCeQ+VDb2aX1rRwpf9BonI+indvku8JIXsnPRKwlb1TYYMrpusWZVNIeo/UW
4VgX87cGDOcB9VWC3KaiC+U1yDakmZs0kZ4JkkKB6BhbHRvxJbcS7Cg975fqh+bgCxU7t9SU5IS3
pF4UronTAZsuXPDeIP8qClR8kz16QLac71MdobBfzhHEU3KqjYMY2/ps5WZN9hubvx2ONc7zHSKx
bh4f/DzC/TuGCZrPw12+9B8Evg41US8HiqLxvG5y3KOgdhU0oxxq9dDHSUy6ElICHYp1Y8wLiL/u
uuYA7ZzvXLH0xUsDEO/6MdbPMi+fb91bN3yOft+Z+knW9JeaJT7lullf69FnkwjZH8u0YQ7o6dUt
5gqpS1xohYkU7kKAlXCW6SnbwdIlw3a1O68bk7WNqFJ1HPu5vemLGgl6nxv7WcVL4TSiEXOT82yS
MNqOZw+L/TMj8kQi6zkM0btZTS22A5gYEoEETYurskMgu1sz1cM5ATLUvl0dx4fIUJIeFt40tqBb
jZ2bf2NX5AyYnYLPauLNgFGsKGi3MoeaZ6devBsaCXcjhLSgBVhx3QgA4eAWO5jyHFbqzw32rWQx
B/T8l5eSqqI/N8R3ZF5hxBqlBMCsm3CJgln3qgmcXeSfwtn56k8TGes8VckcL1bzwgvQNp1ybIUD
0lOPJUjcUaYDHXdaXKmXT9vJGLqzrpl3M4zbQQaIeImDxazJkr9kU5C8mBD7Ucwzgpzf766LiHb/
+k6n+zl2r+EIs9+EGpk62O2Zw5MzhM5e+L65Ax34gcM3zjt5S2womcjoRnp9JqBdn4dinrZ1je80
5irolsMWLexyOrwp4FlqFLk662lwMwG5q64//e27l5QFZ7JE40Mftjg/aFKmCBdgEFg26976bLqF
xtpr3Q1dA1lO6R4H9Iy2kidcDT9asmYht956HdOy1Qdyo3Fiu2liKSlyRjRGk0kUFMUS0h2YH7Fa
sOchhq441M/eiKBqVj4GHK36QvLnhLBKMpuWzYHF+bGtxv1ohShxem2etR/OAH/UmXgSAQSilySM
hPtXLWq8qLI2wdRBkHFpjOtliRSUSCNDQjp2rN0hFqRxu20UULhvklkldHt2HNaIeclI0S+HBG6J
3UQjs1j6jJg49bgfLqKLEXegiRu0UnLe5eSiHjHhOmYqoZRzE9yFVQfBEZmm4Pyd7WWT2IQyrXvr
a4EWapfRV1yf/mBp6TVrs2+uomKnPAjNca1Qt7gmVIEOkmVD/bQzhaN2QYtbye+PlOXjsVHktS1j
0PoSCd8UInijb1X+LgbcLrGR0+cMe7QzhGAnpUNNOmp19KHHuXPJ5Vzvhd+7TuPDQocdL5cEJZFV
b7JM7F1mh/05wzl0iiwkB1Q9dIm1s+3dmcV3JpFYROo+rhkhLHMAa8ICOLGDRymgGq6n0mHtS4DV
RSfYNU1u9MWznubC2CUV3id9EcutSTg2Jib/GHrL2LzgK5/+HpeDmPItpLlCPFdSHk1RG4cs0k+0
4FCZkjdKwXKXVKKj90JcE5EbkHR9H7u5tgIBnbHDa0cfv4q0vTUsT5PzngxnWqzDed2zU7xsfKhf
xSCxY1jsdK6WPOthaA04mVdENFO3ED/AP7VmRLm+/XPKIN1WRHpcdGxml3pfDTxwbsTEO6Y5hkXr
7rrxlxd/72GWtAs9hs02qtCPeIiK4ykhf8+xoeHnTnUCgi4us5kXl0kMxQVcCL23UcHL7gGRaHug
iV6SpMZmSE8hbEtJKggmz2GcLk5Bs13IM0iFPEfcRTCei09lx0K3R2/XBMFTqVvc4XOLrgZ27Xba
IQJCSi6tZS5YX5u8GppRjqIJu67x3BETchB4ohMjNZ7dRkkYETzxh1DWD2WuiUz18js1muNR63HG
zEnd6CmlXAkJ/0o7qr7QdiMsuMQpsHyYlA4GULzrQsqXushGIi/egaVtAdZCGJeVAS1nuVJFa/55
pdbDmIUQfefx7MhN0c/60EXDpxEJDZbe932iouPQOGD4fW/nZ9lt84ZHYN3QaEj3dl2+rL5HybLs
WX2L1k25LHsCzC9PLvx6f/VH+v0DShCg477If7ajfih8FJOWSBi/emhBFnZmXSs+pZW2wL/UuxVn
Ny1lAnaJ6msSVe8Tue4HW7fwxYwBRu5kHkaHZIjJ/1zUUhwEWNF2yWmiONqFo37J3Zg4AG9IN5n+
OmV5t3OHENS2Jkk6bneBXB5pg/Elto1j6zZfQZGIVafVHBvdfAjoPLl5vevw9dA8jDfzlNz1oD4H
KwaQDxzrkNcQkNxEvhQCQxs9T0eckvcEk/3qLO++mmbotSEke4UnWy+S+aXF1J98LhDSOQ0ZoJsX
T0FfS/IXHwj4vmCNZy9qniTHDD+NbSTm/n2XmbdmUqk9xjtvfkXsEqGeO5v10w53UUw/yuKY+rOC
AGnSNwiaY95A98h9+tdYlW6rDpGv4b3XRPxtjLoBMK+W/BAiCY5j1luPTex9KUrAZBJ44qJ+CBON
UKlfZh/J1LLwospwNDcBTtB7lqvDDq93aHqa1JLRKZ4TS0IjSvS8H+dRvHTMSYEyf+EtCjcwN370
pg05IG+2bZsuDC1vQpvO6m/0PuC2Y3Ej+2ch0J/1A4S7qKYVUipBw5NFhiROdFcQsFpVRBYDFzdA
QdAWT2GK910eeSiPzeJt7Oxv06QRLcYFvWMLseDSDSM94DKNbxitxqRjtieJtz9j2pLL7fsPVmeX
J0dPnF4ZvgeVe3Z6NDy+D/xcFQSo4axbkN+dJQXqdTtHD1j4J5sUMhyczR53DEhrkDDrMb0bPYwj
CYuu94brEjnbR1+sBiIQNwG84RIeRA8vkFl1X9LKIRfOI4hsdLbxDJkhiUuI7sY+Id7pwEcgLBFm
ekuU6baITcL+DPVGFLyzl7H5ol2JEYhHp6Eujk4VvNLMgTHuOvdljOa6u/MsMlkdO0t3ZFvqu8Ej
wBFDdr+eBN6Ni6fVLF9z7PfpltU36nmInjIvucRej5kHrBJiiRAS2lP8xQlQRtYdOTgUoTdJUj0C
QKJmyIhJczRvH0f8ttyke/P5X6eQ4KZ259Yx1i2pT0xkCL10Tm97qCmYXNCJqBFKgZTNR6IVnqYo
Trf+hGCnxfFndOVHF7UMhI6Gt4u528FToXkwzJEcIn0cQ+9BpZXkKR5okBYAbwb4Qk+KDH18SBsD
lLkQr4N8qkjSCXEAiiN8n+gSpYSr6wKBYuF+GEZ9qAVf3Owgs0MZiWT1NRrL71E88LF1MMAmNRYs
HYTZ8uPvlY9i11fDK5ak+XcaFe8KCx1NubwPxPCNdiw1lI9mrCeVeYoIIRYyj6e6OImKhbYsRsCi
xqNmmpZyTY24DeAM3VJiubRV9usbrpv1TdfDcv3Nallari/+7cf/n68VSQvRtMadn06pzeooWqoa
e5lxxRjCSVuP1w3QYHW+HurVYW499lgz4pPo37VhCV1sZrG37vWeWWMFgmgl8+6MgpphfXndFMu7
rm+9vrbueV63ELL++kt/+/F6uG5Swnx+/2PT54w25O/99Y+TDBadphjUavlU1zeuh7//gevfUVnI
Pzg7HrTZ9bfXH4FPq0OYk6CVKknmdvM1XeY4UPzyPOA4iejVof2xVtvri+vm+p7ra9W0VPfX47+9
x1fEmgGqv+JgC9S4/P3r5vrebC0Yrsfre+LlI11fK4c6nZGMLKXFv/1kg4TGnQUleo3rn8tpHuwx
xiT5vLWh3Gv/UQQRFuKChbbqKO2vG29Zda2HzQSJXIe0y6G4sNZS9QKjXH/++/jf/8z566+s7wfn
W2jlFbUsYlHW5Hw6D+msMmmdrKVwXkLMfFh3Z8enqBgbrNgXbqC7kB3XvesmWVh610OzIYiCwRSf
WX7huimNCJJTN+pN9q+/sP7+v3uNJwZ3h+ufv77HlPKprivYtlBRsF1UbNryJ6A80sraCA7/A2H+
v0CYFib4/ymE+dD+BAz856SKP3/lTwhTCO8PxyN3ArzRcy3bAUHUP7v+f/+HISzgTc91Pd8UIIc0
Ra8QpveH5fEzSf6nRYSEvEKYjvhDSun4vh143HmeKf9bEKb0/g5hwt7hI7gWCXk23EzrbxBm1g1z
pgeZPIIoBrCICcSF1ozVNQ44ejpOOTGE1fAS282SIxD0G6fNvgRj8hHRrII2htH6WnJeN8GK5KT2
7Yi5LdoE+zFx8S9dNwQywWOoaOStpNbfT1NfwwDEmzKPBuu8biqfbKC5SGG5Vy1dDTo3HmS7XR+T
k5fmnnfwxhmXqiimC5Epvau7IjsONhJu2/mR5kb42AwkWvS2fCmDlNEWuYYX+o+e3LaRnh6Hpkme
aA2ewt6BtRAEt1ZX3LlD1p5KZX9P8JuhdWpcICzh8G7oct+IgKzhFfxcoZV1b8VTPOKNMDmOtk1F
c0QRJ+zm7n2mKCiNGPWN6rqPcAx/mLHtncc8mJDBVgzQBdnPTjAi3wN+QOk7MAJqlwAPNlLBE7fz
d11E7aUJI3jdTltuIr6NkZ5XONBe5khodYxJf+1hFPzM6hq3meUalHi64zaFcVETRZds7vrtPBD+
uaxzV9xo/Q4SLPaIZzXOS0E0b9YvZ/Kv3RgtrlRKo2yAM/as7fQ2ZV14mSYEgxOJijdWm/mYLIMB
Dab1kDgt3X0cdRZgURjw4swIa9Oii2mlKlN1N0J53VYb2GBHVUuKs3eKwqA7lC6BIiR7Veg9B49C
TPuEUM82Xt+0YrnIwd4q6MTCexcnW8IbW5Y066n/25W4Xp0qyRzo8sMv20GygLz3SJI1JuvBiJNl
Xw7ndTPC+N2xBP9pwtTB9Vd358hDJDs0zPSsNKD3L3vXzWjEHTheha6KgO4VFFo36xf62+GKG7VU
yohWyH6IjZpe0wrn/96dR+tR5wQxJMJ6dSQCgxUoXveuh78RZLhbxwAG2XqlqwUyXveum/VmWA/n
CRMs4XYKOTxI0Pow+itatOKK64vr3QHV+5tdgBF1C3a/nrrr5vqaHfvmKUt/txegcVfn392DtdNw
bSHks0b1VWsKq5Wz/tdmnf/W5/z3bNZlqDJcHymRpYjrbm2YPFjSgv/90zF+Sd7UPzldp+fdmvkd
OwOu922O4h1AoVeVs02MAKc+qAVnOxAzeets1sN1Y0kM15yoXmJNXlO844QIDxBdsiNoIExcOr5/
AibjlPXnoAVQgVmAhrEc+0urw69BNe6GyjK3cIgwE7ftZ8Ihij3RNZSI64dykP0kOWHwPGzrC2IF
35aN/dfe+hqySUG/FdkPaWPnafkFK+wAcGD3MUGAc5QEG/YRsXAFuhDDNCIUYNV8jh02pmFMgO0a
ja0zfkuKVrJki8kXmr9wZuGGRA4gYWizUbEcziCcjNqx+63u+oimjgPNguJ8/YjNcrXjApHR6FnF
wggiUmiB0lWSFs0335TNadKA0/dE/DxPUz/zRJvdNpufOsBwnGqdejeo7j6dx+99C5PYXqRNUAGT
qIUExEyHW0r4kUiRn5AU4NGKxM0K28+s+5JjlA0vptMcZaBJOizle0FdtJ0J5EakLtucHgNNNOpg
3HN4R5P0x4hAa3yt6CN3U35XB35J3tz4OmrMRMfsNXIqebLh1m27ApLCWCO8t5ZbYRwf7BYGjhjM
13ASRHyJwkLgOtwnVhXtqzTIzlaJd2qiku4Q8e1w7YeQ30KyQG+rHrK4vM3ruWCIIGnPgZ2EC0nh
RsXdAO5nWvB/E9fYjpmTnKbeuhP/h73zWHJcybbsv/S4UQYHHGrQE2rNCIbKzAksRAa0hkN9/Vvg
rXezrKys7fW8J7wk8wYlCD9+zt5rV8OTGzZIdSwfvnEGrqKPiTMbFeub5dLwtfrjNA9SSrcgaWkI
m6OXjK9DDT1wjLUabVr+lZjghwdXfWp6IA9TKZy16eJaGppmHgg8+i5OPMPrXqIJXkwZjzDn3HYf
kF+2IZFjjvqA22wjozTN2Dw6jZXt8wTQC+rDIJ3CZZ5l+DZQMDVWGTPEku1hHIujNsPTirzCQDbg
ymxIgV2aDUGOFnoDVMbXAkUwLm5UgCbRJEON8skdkDl3NM5XylQ04GMXQB7upmUt6UmZpjKXbpb8
HsWkbwNvfCZM/JrWdv+cStNYT6a2aQvTAQhBFqs+S0sQ5a48YaidEfvlpip5UEYBD+1E9BBfPFyJ
PNEu7CD54+ArHFP74qYa0mq/VHDCwV6UCAcTJxYbImh+keEebPpJO+TmBDjTbgMCBsqj2br6hqB5
NAA12mk2Yougd8FCZTQiOisZnvq4hhEqSdoJsHI6rhJnt7QY0BDRwyqiA4O0S/wJgtdF3Eu6McKe
sQXRJaDCQ3UsPL1cTLmxL0hS0vXoK2GnTzsAHmjoaGdFN0aM1bjsWM937cAPqMvDnw1JF/S80Rd2
zMb25LAjqUq9tZHY2pkX8+VIUHydIbAlEwglpy+Rmw9OBk61dM5Jymdq68Wv1mt+MsJd+IN37lHJ
SYffbWJUQOnj4NKbobszUmdHcSmWYcKvMwxDBz+gOjWZsF4mB9vGCBjasAJtb+flSzISZWNpmN0G
sHRSAxmnE+8RxxUj3Z65gwxfC9v7TA0IYI3ODMHVLe2CPFRlRbx1RpvfpGB+EZITurZCnONqVA8e
wp51h6CHyqD/DHLJNjz1492U4lls96Et3vpGx8qryZ+DzYSb3IeFTRpnBEd40OR3QrfqMa+f6zFE
JxoMaydoE5IL7HFFXYo9gP6lLQldaEyIzr6VZOvSJZfRGB6YfTzxQh+iKFDLhsicc2yG4I2DfZPZ
v+PR/DGVASTGSido0XfXUocDHBBHFIXyogS1ZYf+gAGI0hZ1Rq5n5tO/dNPoqJvVN1HINJI7Pdyg
49IWMU7lhYmdc8oMpKm18zFY/jXWULsPenWOMAusiy60l0MiTq0aLpghIlxNyaPhJLdahxzX4MPF
0m824TVto5rGGfkODqytwAJ/1dOPQMI7u8UTWru1C1iAUz/OeheVV0WK5KIbmrc+mdSqvM6jGwgQ
gH9GOYqd3aRbE3HM2bXMd8v6he3PP9Z+lTMpB52p86tvK5g2OBkfeodSRpdwugSVd958dIruojNp
7xNKwlDlRIxHVOKTxIaC0Fc43hvN4YJkFebsE8OEMuzVTpX6URvIG0ez6wDFrL4YErd7PggSoOJr
CeHNK7X6YcLElGrL0Imt8xwMak8ly5HGUFlLcH/2BXla9KQ9Glz0zUxI1gYrNkMXKBuRry6spcj1
1UPtVmpJZqS2MsAFqHwkRnWWrGa0uHfkzrDNAbSe0BLwY3yFIf4LZj9zfXK/fb92dxzeb/bkBTWj
Rkn2t/OR2rT8ywN5v48lMd/0Tf46SBrLXZbTNc+QAyMNzREAUkTdL/q5QfBvNws1WPtgQExBvWey
mqyqaXwyzZqggrjMF3XfREcH5ciqrADraHMpUXZAOryOaVpjqxpOSfAy5OmLWejjRvMawIIzJbIS
Zb1RafgZCEZP2NKawzSPvu8X8TBQAbuUQaR/QOWrsubgSAu5WBOR5BoaLedQZonpfCFmVUAURqe7
0zIfu/ck0Ma1aWT7qO8QIkscmrXAuu0Y3S6j1WcWAIPsYBoJAuEiIlN8ZZnZfHh5hIO4xteI5Rcw
v0RBK6LS2nf6Qc2j3D8X7VyLG0HmzNu6sz1veu4X5VwPZyXIf89G/xfcbbtzPd1Ka4T6PN/2CNLd
JBlprrPuBlAmvaP7VXOeW8aznuR+U8zyAn8j2Vgc+qTF82/MVzl3EUqiUxiqfpsOxUSGln5EyCCe
LKLJ/DSBgpzogl+ZHpyDDsK4zOSzDHzYC+4D/UgObtwOeCOiLxWaMHf7wjkSxAWHqSQE3W/jgeAo
Lvyw/T2lNmQ3yxkPWp+hIKjZH02h8vpV2gltG/o68TiUT8L+jIIRWunYEegdORZx0RwiYVRU27HP
7Kvoxh0CWnr7of2OB88ivZhYBULGLqQDszXNTINUBxhPtt03GyxV78OMY+yb4nZiaSiftArojla/
CSygz7arAb4rAZmxG9cQh+TWS+fbyYG0q4WQ3TfBwMW5Fa2xaFKUJ8m8X9RNQxLI1vGTJizpGmJa
uPa2Rf3JUHZbx9aRI8/lvMop045Ezq+ymOxVZFtYrbRwOBve+DikkMTs4sIX4e0KEnEfpPhtNnVy
kdU+zieTYXJpr8wcYmDPEg+Kwc42WeOgnfVoHFYl5Pp4IqhQ2P6SABS1aopheMwUcCwM0eeuz9j/
c8AsrH52JlYG7D1nWCO2zo545er9ULuQ5WR9YZ7TXFQx4P4naW8RDlF8buzQ3eh9/dsaaRp4gb91
mHVN7bltmDsMo3xoIrc4minq9lhjJ5M1vHTLJBzL4xTMOABmeB9BZNenI2eFPd5V/Xl00NeggjD2
dtF8ERcOYtNIIJ2g5oV9L9cFUUarMer4lYvxofecH44rH5gpiP04wUbqLesxHsJw4ybDO3PAXxpj
54d2rLpLLstl7uTa2dJNf+sp+YUQNd0WclZbscd6JGOL9dAaVhlVy5bygcjoPD3mVkc954JhaIG/
OozCemYrC0GCDmc2t1yi0MAZsAxsJ7q2eJ2sUclLbGhHXeEAl0P22ZqmjXkGujAym/hiuPC0c5UO
j0kV5LuORbrngl3zeHIG46BTUay7vG2WUy3Evk4J6YvZnhR8r6lFWjPh9qC3et9YhQ0kj5Z3BNKu
gcYZ44oIQ9cjN5BXw8xykXOa2TYT6lg98XmnNRzohPatQdOB2XP8ho0JVFLSntBZM+p5lIF+q+jS
7HjYfF3RSWaVzzkyZ8xEkcAjhUwkkiG5GlEDIcP3T2QAmqhP5MERDQrloT/h0YXUO19jiwKeCtX8
Ct9GjvUebXFOmcq+B65BP3owdaezFqIwH9NbF2O8Fr4eHzuPHpBWwBlgMRKHYuw2EnvP2cOfvSDy
tt/E49rHTr3WK9gLBomSMqvspwRj4U1g9HqrEhKR2+IzdVN9SyhkAF0eth0WWjQ5Z110L+Hg6zc9
/6lafl84dDZVl+mXzsbkytkV0kf9IfSpAdVSo0L2dAKEjAyzYkOyO+M/arJepNcmDbKri8n2kjYf
vY5yakAnvg9bJ3gup+CgpZW7r2oeIo2Lr16c0g7QWZCHqJFqYmfToC5w7VpAUJgdhnXVHlE5vONT
N0+eYt7gzULBWFh8qylTd3odamcV2pcqnXGjJMQHPbdfk7qY+Srxk2q9+iJCi4w58Gj3E20zNTdm
ZvpeC6z+IuKM7T0QzWHWJbV5jf8vGw9SJzJxUuG0al3xIKM+OCsLnmDRZA+hqV9YjX42vqgPsCAe
SSoWyFg4AlvwZnh2Aau0GRYxSReiJusSPMwAQ9HxXjjRpHsxGriv+8/SqtPzGHgkcdvOQCxO62z3
kwc5NnZKIpd642C4odqkbkP+lu4C8+ccyRHzI5FsduuuPUeNIa5RghghTjqgMdLBtJZB19dsgNJk
Etaw3errMPXqNndTB2DCsfPZoqUBOUDSp2h2kY3WpS+i+RguQCF9yF7X+Tl0u6AIxWEQH5QYOI9z
LPa6ZS2yOCRvwMZmnCtcZzk4z0GLhi06rZ2XOr9jyvYXJFnwetlFhpqGL8oimTOrdmM+vsdOCufe
nmG+HRw0iYuGZcXwX5Jz5ln4nu300iWF9Uh53S1RX+Cx71vilfQBbB+qPKKUUdDYLfQmNyQl0rac
ZaD5JFEUFNgKl38FEXScRtx4YQ8DZTBcaNPYkoYI8UeDpWg52VTzTNLLA6Fl6Bpr43IvxfSW0I/c
AqGpiua1TUmKD+tCHDzLfKk4T8tWQYUpFHCZMgAqqYJkxVJ26oIIfHsPpjIaacZQrLctfWvLR4dh
T9YZZzsZvL62SiKYGoFKP4d69FbZ2N2c1nhNbaM9mpo8Ik5sD2GKVyBDwYmup9y7Vgw8S1cDav13
2U/hsU9hRTNbx8KKUODaTSVkL0+ePcjJqLVcak40crrAi+14x1wv6rNoLmVXOBS+frfBYTM+Baaz
TZq439GKksgunG5dkCpMlFcaXlKL2tuRU0IgbPRVYbCpBZROVWbftR4joMBT8m7V5S1KymxtzZ6Z
yMb/4A7+84SuirYm3hdka+EZPRcNB0/H6AvWQXe0cD9R/iwjsoLPifHETuq7m/Th5DRM/NkxApYq
jG+vhdPHTGXfT/laJ4tyFSQgUEO3wLjS0uhQWBrWpYyGI2acjVfXAWJUN3+pdX24KtO/2vK9jWP1
JlXMyjYRgte6zSd0BjQ6nCUvWhvSicot65g3sBx02T1WtT4uNSt3OcNIf2slUMlkWdP+bMQN1Arl
ZeadAvwFY+pRI1ZzEgH584iOiuqY6dBYO4nhlHVGP7M5Yj0c0mJNLjH5hyrVTii6QF7gXdhlot+V
QtLpmg9YE8p7IgcAUuVwll6DTC4vf+iVW5+KPg6PDq+eOOZiqUiwBblQkvQw+e9ZUJYvaEVXUedy
krW84aZV/XYqteAp9vNd31gcYznzDxHPYPTGLbYWTlXkL2AxM6SAKVvbdaYH1rJloVmHfg1jupEE
APSdueu9vMMYChaQZV5b+a1pnKP5WRo6t9ieJhbSgmLeNcdFgi2H7rolnk1UQyiDCH9yGdawfagQ
D8e3gkTqdc6TItVpDGhtVKhJVVxcqFNpbR3rpEZbUaXpvk3SR6FFMKx7vgDHawHxBeCNO+WxALDF
RiKqEZhmyGUYhOQ2DGLbS0/bdZXRHM0+J0qo6ZgSh0PMKMgR+9YuPg2Lokh0brv1Ncu/2DP0J61E
sKMq2mAj4hOZGhKCJncmMnfl3ipc9mtFXa/oQaJm6aFyhbmWb+8ftACyac5+ea3y8Wr5+tEh/lGw
PetYiaY82si4cnetnZ38CPgWpoZlX5acbnuLVtcvDWfYMneLZz2NiUwLTA01Jir70WjPRdb/7NJJ
cJbFh+cPko5ipiag0bRRT32T/JDEwMKynsyTn8EDqMbso80SIlFAlZAKoqf0I3MmJ2Z+iuw5vIP2
KoGMNeF+fQEAs0TmNjCx3CdOqe8tnaFTEV9Zk4Oj2/rp2c5gk2hJcWkZ15u8s205RGwMreDm09s8
5xAZov5HlEf9yU1ggNo+9ESMbfYhdTw2aYV2s2LSE+4Xbt3FPFwdL3VTZlerLJON7OH7u7OaqsrA
EOETds5GZOdn3rarIu0qY/unZSlv78+3Wif+iXi1PrKp72jgcy7oTfstc7T8Uim9uMSmcSuDoSYI
BlLfyJ4VzRg2YmPsb/l8MXjNOs3VjdBbeqJDXF8r+Vo6njpKC809mwfjpIEGId6qgLoBxQZrlYCs
5iU9Xj/xYITa8EQ+Ksc6juxVNODrFFIYJGUE3hJezQx4iKGq6JIsCQaW3VSjtHKpXT3OXctK+fEh
yUjPaPj9FsXwIbsq2hl8qZc8qMAUIvfzAuWCRREk1sbqsx8s+RhzGHosyU+dX4Im0y9aUIgLe17i
NRw2dTao326iOE/3srCaqyfcdFOXgCfQjV5pEFbHPsCf2QYyOdo5ZaNF4zYdPXV2kVJrJosBW9NF
WmKnTdCsIaUkrC7V2rM3sGOh4/TgghiAmFGDBo5Pqs6rM35HoNa9AaTHfO4t41jWIE20OIj2getn
eAnw2DmVl1yTsbtOTtAdYMBsm8TrMUUW0T6bHZvRjCKUqKdi5quNGEkNaBEYjpw8l0PGiKc1iDoR
RW6uLRuPW555/K47+zuK6996TNSSR0RtiAazb7rsUrRo+vq4QVHlV2pt1dOlNnGbTx7Yg5Dm9AJC
iLYdh6HdypSlHpSRs+kzhCqY10pss+XWrRyBxTtQr5lVn5Rmm3vTYd48jQ4WOHSXWDz68Gil7U13
VbnsCsLvhoEyvXTVc+l77okG7nMgWEtSP2fWGwkPiquzd7RF0VSwLEfL3LPn5uBQ7N5GS20zi94u
8a3EEhkZgRSV+wirAre5NdM8NE3iniV+EM0NaVWi+W0GQ3GE27EOdKvYRTF2Zp1FplHNW24XP/UR
j5s/9u9KUdm6Q7y+vw/lVtbWnJy3PiSahO5nuusFvG+XtBkSr1HuQyz2X3EmBptOqyZOgVDIQ4/J
rcPg6VC08rlMjkLqww9pse70tcSOZ6l/Ucb8kan8Ucvc7wt89RxWsPTo5tLszeZeUjlPY1VTrJVP
E6YI5XJyO5wjc6dM81TKmQAL7d0aIHKdyE5n1iDcb8cNXvk4C/Y0D/XDSHjuwrRbf0VGN+W7lIjb
W5y4kcST4+rBY6CIL2lDKKj34fHdHEENBYm8Dle6ipAm6Nl7ZrqKtiwRmPU1rpEqBIyOD8h/G/xF
nrPwAyCVzWzeCIw8W2HTFH8ZOu6uDnhQF79tCbujVXNoRlT/cuDgzphiHf2kZqdsGY/8WIBN2NWr
NZHNo2QUlkRRAvmJUwEGMQuyle65tDFsUZbHkV+IEyZEauEIoAk9EQc0W5GcmTTmTay8xoQ8kz7o
i4i1ElsA0lFwRZg2ZntCFAYSRCpQi/s7uV9485+mc5Pvz32aacSbZCxe/m0O7ZtUSQm7EWvw+8P9
nd+vFbNh6s/N+zX0nvGqxjUHRw+6iz8D6+7X3L+v3W+GswOmMIznCShmOHtsshKTCSf2dD1aoX/o
5wsvz9nim5q16mai2f3CYvXaT1hYXYdxJ8nqCN/t+SowKQZr88X95mRQjMZIN4mHxSrrJuOxCSad
OoAPY35t09zTpJ8/yzCSu0gh4exMV52hMdOK2VFuwoaN3HDblPoPMZraOpybpnfbT3Lvl96tQ55j
vSovDjd3n8ndy3G/lszekzBPrU3Txtf7XQwSh33ovLbz2ylmXtv9op0NI30HKLWbO8J3pUxgu4es
GAEIaKUHdaD66FyaZrkdYE6fIYF/LjoTho4h6m0XJqhGrA7eyb0jzHBQrD0zTnZaZ9NGpJMZDfJB
IuPf/H+B2P9EICYkven/m8d1n39F7/n7vyrE/vk3/1SIufIfjocGyzE8z9Wl7bp/K8Rc9x86vwYp
deFa1l//9N8mV/EPx/IcXK6OJaQtXWRd/21ydf6BrQwBoG16rmdYjvv/ohDDMftvCjH8teyaeDg2
uAYMFoMXWH6+36I8aP7P/xL/WxlNiJlu0Pajv56k2qY2Xj8tZtvpjyE9W09fpkAyLk0M58SO4SLK
EcjmKED+SiRc5iBZaUlhDfUoWGhtbh9Un24zCG9AnN7bJtOgwhgfNiePlczFY20b8tAl0Xvl0LpE
8E9CCHXlscCds0ozFNNxxlynt2Fn40FfTwUg4ArkwL4dfrTKSsBpT8izkYONfXCIXKNeJRk1OghB
tTCz4uSlOea0sTt1o5ds9IKkCsrqs+XZBuxgwjmqKv6gDKcikwP9gsHHjACgomzVTWOPUnuyWTgR
ABCsTSThjkwCTdNd4jUaiafyV6Pl/Cq0IdxQLUBHrdMjzDVGgC45k0G/1QKiOlQnSJtsmAcWhzKW
+ReKwJ9xmi2BSpbrZCq/OziPgjF0kx4VcgWGmom3MkIQcXHmbGFLxMz5KRj8QPIRD6CJOwGojCyt
FIjc2rfI3S3QhOvdO9OD3wlhQ5XhnLKUWJNcXOnNGdsKVdIke5aiKl9Rle/QzYVkdA/tRcbqVCt0
/VEUPmS1BARfyI9Ahu01lDam2MSudkWgP2lPWSggjjSIAc2sXNzFVbO1GcyXd/GwcTxW6jtur55h
BG/9QEck68mBMx3jk4YdlZutlpBWcXZ40XSRZIbjQbmNEQRb+qj2tUofk5gn7EQMYD7Ft081+dDQ
LdtnrXbTzFwsqyL5siuMZt0E/Ru/LrEgWh9sIye7FR2BdlTUE3tOZBDYapsVSpzHxiUmBR00KIgy
/fQLLz3Qd9vaOQAC0VPZNo7Gds3VXqIcIGVem49hSBaX6rJxw7A4P3bwngckk+vmtRgK7IzksMHU
Eiuz6Ju9Twd4ZdjlCRnX2mtoUGlmpZByWIQGjP1x1Pt5EkNxqPxRreFZPvVJUb6hyx7JUKQxzrw2
LSSIIBLfu0BiAWxTZHwhNHtgMytXUi8Xqt+1WvSalMVTM5U5pMmg3xtNs9FSh7Q+3bJ3tjciOUjy
agPlAWc9nXBTUwiB6D/E4XSxrV9OL4dnzDBkBbC8ToEx7mP2iK7S9NVoaFi1erLEiurKjKFbDjnT
VpWBdzYc5ySKZGM1dPX0LO1XvZ6Fp0hv3qPJhsMwElGIu4J91i8jBm01wi53I8LT2DXeNDewTmn1
6PSxe0liVBJxPBuROj1edc7vJIjiPTaKlT8B0BHSwaDbBh8agVVJM4Zbb8o+tSS5YKcaUW7VO4Pv
m8gPKmFEUwvTgjuksyGjCE8STFgugys27bENkUnClOxRvqA6fBhznThbNk8Linl7wyimbx0q/qr9
EY/VMVYuiY9YeJQ7feI2Q32m7HMQlwSCDCVpI0H7qCz1O9HZB2pGC/U8GleOpQ2ErEKRakGEprYj
b9XZ5OOSLfKKLlf1AhlLvIC5ZjQXtgvEAo6XtkJLyi5so2eEZDs+KQDFROJFORNyrMBdg57cdW18
pmALMeGX4Trt1GHGFyxKURDKkOnOUvUnwdGxH/JhR3ATsX+BDc8xrx4BbiI8cVFlUlkPyjLPMuXU
HnmmtsAHtOqEedNL5yeCEErGLDv22ltqqGiTqeRNkxDSQHCwv+4pTqZEPiJjoKw2x+BHQj6pN5Qk
nLU55wibXEXd+xGyhV3nAmnLZHTuFgzLe1AZly4Kgagkxas7lg5cdpRU+EF3dR/9FkWBPd7Lw6Wc
3Oes05jIYvV/KoiXCsC2bs0iePAnnIMRbq8AzQvFDQUlzYGFYBdHDFMMfwRomOd+ByKCmW+ol7Kd
8WbRb7dl62czey57iz67NjBqkOrHlBHxM9k/IEieCz29AVq7tXr1JV32jFGXtRund09+ypIXjbRo
x+GKLg47DgNk7GNwbDD5EQ1CizpUW0pNKJkgP0v9wsS+vCrhvOShmM6uaLCilaG2NaufOJahRgrt
ZCaetkmKiflrXG4nEf6mzB9OsfMNDWj2r+9zbayAfJv7sRTrPBbq0TFTUjWnq+nH003ST18aib9W
gzL4FOIRi2iOL7OJiLrurWvsjRbCSzJH9ZT04ql2m3UDQiyQir2r8xT0497QdP3KFmphDhZItFQB
yFPsKEJ9qk6NO737MqeBUSavtqP3F69EqlBC+bPKobxlAzgY7MpbKTkbQHNFHR5Y57rKH3sDcUsG
9AC/VFks8lpL0QmVv0sv1091YnD2jwwERzZZxrVdH0acTW5mxGd4zzjcXENtMWARX5wH0L39ZgOP
Y0TQ4TFS1fuPyYTzGlfaK0SKtZLeRwfaENGKa22d2IA4m0l6lUX+oFn2QTBfOkTe9JV06iNmOEmA
E0Oaqs3HIyclWnAm63gWHnPXehpjRjOarxOdArV1qSbRgymqnvWEEgcuTbe2sLCUAnb8EGJTNvLp
uSrnlNc2fSgz1kJtbGZcsE4OsngOSw8m+8jprJ39e4y7MNVpNrPlDOJ6HI7LMmnYAcctykzxbUCO
2LqlfXZafReADlyNwITDiWZbkrFA07yexLhLzADAXmlTfUEr2TI/IOgwTAhzbl2Yyjmg2vFHU7Op
bDGEATNIzha84Iz66Tg6+kMAs48tZIcDt0vHvdMZ72wcyVpDZoKYgZ62bDSxtRyyHnTZfonAGk4V
uM2VlWYMungn8TNsh5IUjvprAPa7KUTxYsvqV1ua3S5pWEYCydC39dC+tulT1NbmirOhK3p0LFr2
Bo1KbtDQ0L3E8Rh2uUQeMHDOLgdtbWjTR9TQnRBxfqkLi+wai2w2EclXoxUGxFDAFemm8+rX8kH3
tW3hZqg625BFngb7xm3dOZ8rXasA/Z1eTJ9hD9zUoNIj+1URWUFwaulknOFLVGZlUm3LkRy8bBI/
NdU2FHE1JzZs64x+CQ4bYRl6ERKq1q8w/3FeE0xjCq1ECdfp13QgobUgPJAlQu1RR6LGzJG1Kz1b
BBo1SDHFr65Z6dc4O4ea9xQlLVxGepbIKsa1rHrUHs0xi12mkQz3iXkBIz8wUvTAbHGiHyz4pF7R
b5CFbjpBxyDXYmNTg3Em1Ysq0BmqPbMnY9/657DIyksidYBfCGbGWSEzsyCWsbSj8YhIuNoOmg5k
PH8yQHtshtxFK2TW7EOdEa+TZ+ilvp4RFeuBhFYGi0gV0hobpvKfIxk+Rz6grLGrMT0FSQA1TdYY
NQpCWt3ZAH63fc9NpMPmj2v/fic1Nprn+mb2HhLwWs6TuISTKX+LQRJ/COKmCHysJQciGvohWNz/
OY9afWMp/Vop9FmsItXhfu0/3fxP9w0dBnYvQUN2/9u0TutlmdklzVke7z/9xf3/8ytBlrQ9qJQU
JA2W29//N7JC1GJ/brfU8CvgI2Bb/vzLv1z98xSBbU4LJjzoV/9+NE0jOi2YIRi6SzH11+P+T9+l
CEJ2XmVPHJib/RorG/Hf35/SX+/g/lBJSZ5tZmreX098v6+oc3zSTuIiLEWg5oFsrVDn7qz7oVCb
AZS4+R+K+Qi4X8Oql63IFBj/5R/AkU/MYznKUulnS9Eyo7XFxCEVeglGnHoWa90v/Dg/FhTzWzFL
sOZT3b9c3O/zzCGE1pqgP8vjaduqFN0qRn81exYBaLQ08wCfNndokZ4DMEmz9MWYv9Aw4whtZ6n7
3azKzPqfVtZ/u09Kd6fHndqODnXL0aisfCu9/CDHlArQKolcnx02d52ZYSWYVPWa3W+YE4AcMr3o
ooigW9pWZKpguf1zcbfM/nHQ3v8BiSwG+ckCOYlD4K7cC6ZOI6Y2OUV3Bs7f93fd4KHBNUjNRZCm
nJIdNwS35f2PvNC+hSInZ9OSMwUkqPB73v/FdJCIGl29+yOMu1/7t5vGOCqsBEeO6NM92mJ+BSnD
1602Nwz/hBP8CTCAaWIs3Ll3ajcj4j4Wu8Nd5ne/+dd9HHfQYBbbZP/A+OvwQNz6Q1xzoBF1Ijdv
urfYzvqnJrzV636TnCA1nN9QOi7wzm6qVbMik25cN86uV8vY2jxMh7d+swVAurDhMa8xfY7xyfPX
BEf6T9suOWSn1F1u/Sfs34/YdzZodsg7W3VLiKnb6dCsCItY/5yf7MTJGRXqQ1Kv3pjPnDCk7t9y
Z/Xmahv7On5yh1rxhLRMnyzaHMWXyNZa8sQPe5ud3vynNqV9gB1dwTpYAjfaUwU/8tqIu+TJtzw2
x/Y3REiybsUBeekKSH2/grlaoL/wnrIpWTJGBWS15N0xNqvOMr/ysaAFaKaHwvrk40F3tZ6mvWf9
AOYxQLa+5l4PH4xgK+NQNesWDwPAQm3DdAOFlDdeq+nBhpEZQGva6wbIhOLCc/vntA3WKZV6/9Bv
+EowP8xmiviUJjvCVLpvxJL0LJx0JcKljly7f+N1JCflbnkZkgydEQLmgrxhFgVCGnhbaBEac6m8
hRusucJNjxnXtJ/G5YBwGgFHtpbXELdVfwS1mxULvgRKAts7u2yYP6HVGkDBe7bDO/Gr89fca5XL
sifvcFUnTz2IicpEC3LA++HkcAXuTzZcBPRWOsM/Jrnh/JGg1jaXRbPWkAjuETGNdHTSlX6dWNfO
oJo9xkonyg21zMc1FIKANjBMWvfJvULOcq+p/8CKteY/8q1YG1vOd8Yj3CELGm26mtpt8jqOy+jV
vIL7KJf+Eo+EvOVnQyy7c3jQeKe49hZkGGMEIOXC/dA/dQRIfNbuNvzQH1Lazv2q+w3+Kv/Fp5ON
r/6NsyJuI2KW39V62oTP3QrOzfixa571zZrGd3Mi77w+tzMA8ndZrAxtj/viRozfR56d4x6id/JK
GkSNkiupzvpNLbxVtNIX3rf/SbGIbhFw26U8hwQVX/KXtDxp+2/JD6dijrwfCIE3ds6myPYWZ4zS
XzrLgSOa8TjWiRYAiLmixLHSg/k9fCOEJ+j7FL9zCCD73+jOHibpignSU3fJvspoWb8yFWWMTt++
xHAMd/nVLh+9ObClfBaoW6rHJv/Jn7f1IjDmz0NeG28R4HDhYGSPna2H4Re+jXK8cjzylanlGz6n
zy3/qH7QK/kl4l2HtYTNyjJp1hxI6bTLvz3C64j4uQn0rvmV545HDshV+s3XX6JR53eDrFE8yvLM
wYUIIXTmp4RpMblP+XQOX3lzPCQ/iJAv1mluLepoOR/RSFZGbcOBP02Al7vFHGFrsVUhPucoNQjw
T6PxrZGL3Kp3juSm3hti5WmnMDhzUKbOyoS8KjfcqcaaF3N0m0N6/5TyBIrTS1U+e+WnMr8A/ZM+
t67qfVHv9ZmiARtpw0NG8UmrP9DJSx7Acp/MepMZ6Ir6ZZc2aC3+i73z2o1d3bLzqxi+Z5s5AG1f
MBQrB2XVDSFpScw58+n9Ubv77NPHMOAHMLBRe0mqkqoY/jDnGN+ANjNvpf5DCa6U/AlB2+X1LZ0J
Moc2UryLIvkP5VWuTubjIu1rgqwEzsiY0SsZX6WCxCVgIOzFI8nnV0Tln1fijsoXUN5hw0LM5d6j
FgiKg3sy3Zg25x0Dz+CoX6ZkI59udv1yte7mhTMsNwD7GG0/Yse8dPY5jh40f/7iDtYlepDrgMCw
AKcITrCxza3LqHofyk3xwZRkBH/Y6RFjleTzL06H4Q/7wVvHbsbYdy4l/oYv7fsvxtWJTdFK/mTU
LX40vvB4K8fihTrTDNPWgdLHJw2tjwo54qPw3VCou3OrtKTAfImbyiOdtNmqKWvyMyDqR/1C+uLv
0BSDIqJgkHvKnouQdzLt57fOjs4cA+puVDH8RX3rJVcPveAyb4AEhU+MnPGRE1fYtJAAEz/zFlSe
jAJt8NCMvZnTZt5kyLC+GH0YSifutR6oOdMiLtS95K8zhxq6gxc71TpqFi8MltCd1guVKl8C0JjP
YPhmfNQvZspMylUvPKudX/wI95LJXdgMYCRZnzvyRZdcSI35ziLZiXiX5P6uPgqnb1jp4heHrnd5
F7PkcidxO66/PnmlksKwq8U71FjcwfyUofr3zyu5L8AROxqV82HcPY6+8GzcSPB6I9b0btyY/jiP
hs8Bij7GL/7hw9PH9xs5pFzhBIF/yzzMxC5yoteZUHUZHaS98ExP16SdSfLStZK5IpHCu0xmy23h
jHJp8V6xUjn5kY09l0Nj43jbk5Xls5RMd+tHdsSvD648pgvDQSa0r4/MX+aFs2TBUnQWZuJ2g8X2
aNxWuTbzgf9q3NmGHSt+cTS6PJ1BQfHFi3ASnqU9J4n/XpOXyfniIOiPa96qy2HSThxx/snn52Nx
8TOFDvv1PsWe7UUZH1K6Mb1oOkLAl+xFfuQ0lkem5+DROHUeV7TCGOVbCUMWx8o4MftpN+4ycqhD
N/mIioPM+XNkXJ7zlr+4+ExlQH2Qn/ujxTXDxcKelFcyVFJn3TCKtm/vvJg1CgJpCC8Hhsq19b2N
j5x4Bp/shWFQ2nPn0S858skYA96Y3LXTO59CufNpkBIxh3JkNbvzWmHDnzLu7017RLos3HlYNQ5I
ctzwics+382hZ9zQ1s3cRpwX+uvqJvooNCTqXM6dpxKFul6s9Hx4A4bPEc4bV7kx/q/Y4fUi1acN
l1n2w9ti8udPsBVftn2zrYJr+8VtHRg+Z6VYdkzZMykDmMYYV08kIMY7VlHCkVfOOlmGj+tVqnqZ
5Mtc6Niy/ADtv3meWCyom/Ga/VCLN1nthQ+rU99HAf9I/QDWp94/M2+SSGfWd5qgtqaNVw5BeYyv
yQzmwEdlmu/APYdecQj63VrT56rviD6VOZMoRpzcgGrcn4QHg2LgFtojSeL7CjAmxY+BWknUtjyv
6TfqoB8wWGwXgi7zXWdA5iI/CGH/tSFsTn+qaB9kMsG3kqOdPsxHNuk2ET8MDdM6yMmSDXpxOofG
83Wu34rcBysX30HULyLVAFSuxC0KhMZrTtp1OxTLx/XgS8XvEm0Tj4+vWU5lccOyqfKYVs3hQHyS
dNQRXRkOWAl7/MKfP1PBWIsAFWrP5J3pdOTXjDEMpGRNYj1GhGoHm9I6VeWLdkJNXnESaYhIPvSg
ojhbk6cO62VglqeKpHX+0nPYwiszzxGhVfOVlbk4+nJ5irhcWRGrB9UVFa9k8Gflyvl5CE8aMabE
TuTfJnv9F6ZW4zlhR8kFHHoK92no0vphTbNeYMeacYS1/hfX7Ar0R8BpG/l2stzxSrJJ+z7MTsDK
X7Ml0afnXr/N/U7cBRtOdN9vE3UzqRvmQJKcIvMM1mq6TeZZEuG02YPl6orn+z6DXNc8CM9Ns+FK
K98Yr7gCoJBp1LQnDMqnnOUQANrqhMHN8lK/JLeDUYBhhagPCmDyjqYgOwxWK5Mj/jFJWRM9QXwa
hwNvmB0H15YfkR7GfofplbWbLVe2+US0D3VHFunMGOjZpTNyT9YGGesUFsIjE5SjnKZ5KxMhdmy/
pvYnL2j+3eju4StbHjptLz9J99rlpjT8IGIwZr9xgHptsjRmQCZdlGC1gCp7Jk7Xmoo0kXVb49Nq
JDb80Xst617ygbhAZSsTW48ZmInuJfV5YcgWdRPnD0tzWIFsu/xelbvJ2KuaCyU16u2oc3J4cmQ5
XeKb4LG2RO7rJFsWtvAVhkOHfymPj/ijBOXUvnfc7rnPRMqqtXvQt7QsMnI4Caa2qzOp1F/cciUg
MSYrAp2AJDnaqkFDvWZ3LOQs0jh3VL6gJr5Sb5qpxyNMozr01f0wTRkHILMAloQTgwknN1L9Lj2V
iRsK20xy8tN4ovhIs7O9ibGzgHEL7HpPp4XuSbQRKSCydEGABe4SYayqe6QVNZ5OS2ykXKvvANaB
AgMH1NCoPZvKVXyvhfUSmriV8Vn2f0wrsq81Pi0CdwTKsX/M6NqJWFxeRjrd2j4R3oh9JHtyUk4C
EkNtP7PzfilHWzvPxYZoWJWRvyVk923SiA/unBZ5Ejmu33hG7Pm9R8xb+Qmhi/yE7lGCcm2D50Xt
b110AZhOQ52PQsJfVWC4bz3dNUpPFzcEATw9IF7aROffhQmuLTZHd+vMjWM8WJqff4fP85UJDzmR
GR9U8ZBQ2UWKnoZbKKQysy48aIKOj4nCMsTHnf0npEj/0KtueiiYBu3iVejBi9nBU7Bl002eNH63
0i11OAmJgWGxG2n23LSHlsIwPg7yfzvupE602/puMP7UdwCDnGt2TpHL8l5AywTw8CG4YXlV/pC4
kL8Ed5xhVETsxrSTR+Ik8Ko+WH1oV58Q+IZiV9X+SDPykZwVZXAZxqR7cLQeulpyyg6jWeMN2yQZ
mRU5zeqwi31TPgbogh8nuGM2l4Jh85s415myrY2j1p0bGu0NWqxbrMF3e1qyN7RdZTRjMHpXeANU
dG0Mmblao0JDdHCUWqe5ZF+L4va34n28A9MmLIgZmFHyQMaqGx+BDwe2tW+PzMoydrzObj75Px7f
i/zcXWnEEN6L9ppitD5crOGM7CFQXXV0JsaLxMN2LLtx59VU2hAefDBitAByRKL7bIx7SBcK2WtJ
QEVx6M+YN501Mi64A008aseI0c3rjqHESEiaBsuDD9M/hdvlKfXSkb1lVHghR2TYkWMX6nfUC6Qo
e7GxJ+ODtTL7PWeJPojau4oG91S1U53ybm2kzYpZcNhYvYSma570Z4osnkxpWDypGjuMPYi67hWv
T0D2JJ12Cnf0Ua0NOS5wL6l2bKAYT4Gr463OSL+iuJ8eQhb01kU4HOZ8RxtDv4WH2gd42G/rxE19
Mv80CnMXRlP1PT1NB020lW2eesqWqOUHi1SC6BgxnJFkZwsH7QID51FmVEh52nQsC3qdHwpcRy4f
p3krdgXNHzd4r30RaK/qr/kQ+8pXjz2oabu+PgZnwtuPxkWgpGAbl9IrD+JsT49k6iAUYxUqH/Of
ie3dpZ7c6Sn2CMAkeGt509/De/+MNFaM9olLhjlHfMs7Jrh2OYroEbo12ZZp9VV6QPBZnub0jKm5
NL2mfeREQ11i9LBzJ4FSvmrMMSBAWEaJwWLLL09j/TsmEq3MmH+uMIPtDK99S14ZRcV3OmShT4ZW
p+zihPH7UKroMGzogn19r+InPXa5i6WHWr2CCpIMQHU7U/ph1WVCNGNSavDnrO4/P89FvsI/+c7W
iemPFYKALpu1WYnooyGBnJbw+n/8ARzxjLv5aHqgZrwwd9pd4zQYZ+RDNNkZdRXeS7jLdZx7YBV0
p3P64/hmIEFgTWu+5scYgaxJDPHsN69oFMrQUzPCjuzQq4QDzSx2VbR0aLWZCINsiLIwuE13xj26
hhWXxKroNga+qdsV0CUmTFn+KHG3Js8sN9mhz28pSc946EjN8wzrukg3Sv3irlj37ChJvJg/UtrM
/1QzhNO8+eAqkG2GOKIHadvMyR37deaQ+XeOtuMfWn/smgo7BW9B3+c5w7D3aHjdq6XvkVjY8QtU
EOyO6gm09fs6eofPHa0hW9lMb+lP/Np/4ucuKb+70pdG9cS1thCXA6LD553YHtP53v5kRMorKCYY
x60TYKW8drgvfoiOYYxDXcCK4ygBaSCqloPTHikHyJRRIg9Z5Y42E/ogygcogFghMMqj6KgEN3mr
HnE2tP5IB2Nr7ljkPy71Hj34A9BmKdkE1Ud5a2CW4p9KD+ifKA5Z5+iijrZUbLNXk7kK5wepo6hl
/ySF5KW73IQuoWjYgiI8Y+60j99J3aBSpKy7l+hlkPye3GXiAx4I0kPwOlv1e/VCSfWrS26stAQ/
V69954bqGROW1FISJgG9XLYMHeneGuwAyueww873ar73gu3XPtv7I7ekshkeu1f9HcKzTUt8U2J1
YVbSpm2YXNMe9ZrmIxXovzkC7AJ/8rNcfmtYejr1qDxMrCeeDXx3wyn9kNn3AtTnEiGpZoNXyYFJ
TpMAmkvxWn1Wn+WXddL2DTt76hoX5AKoBZT6EYIxcFhnsCePpcp3QigatqH4ap2VA1dHvCXeyPS1
y1TdQuoL+24vSj/BsfuMn6vXyltXZZfgqVC2YXcJa1jMNuQbVw++a4xbi74OBkxJWbwp5Gcz7uzv
zlbIl9qGB0oDhicbnuBBlWGLvp4Wtoz+8Alj1x64ffitEU23w7TtthNaBAAMzrBlJIHQymhineva
foKMfU6Nt4Uy2kYkpqGAD+0Njw/WObzTr4rQ0Yvv4iM1tpcPGkD6Otq+RK8socjIAT7iGCUjnXkl
OrZkDYCMnXH21TiTpEpd/KIwkoPdpfhpwxVhH+9jxn6d/sgUfu/KQ/kcYN60jdd4Pz1xJX7XyXUg
aaZOXtRwbzw8qQKf7at24mfC288B6obWEc7pHrgLMzKXQnDNXNCRtT/g6nPCOzryyAbwsx1kTxbf
lgPRNHsWZ1Q3UvnWjcE2HXed9WSUwrETwutfLFJSYaksr33Uv4ikzcwaUjSsDbxXfFDdACZ67TTN
vWAg8BpofYxwQn+/Z9XxAWAjE9XawopWkCYSCQoyckNJMlnG2fn7J/n6nL+/VEMyXhPxqRMLwJVr
E+739b8Pv0/tVKLDGPW1CLVlzTjwX1+fyo20C0ewC6jGO0Gv/3oI1y9/vxdUI0v0yNQ+LDRDns52
eM3M/fup//LK3x9oK2z976eUTVBusrR91DRzb0ZN5NGo3QY13aLfhxCb5apI52uNhr3k/f4TqF4r
eQYBu347RYe/nz78423+/T0rFPCp/v3173PyrIm3TDWbf/n+31/+9S8YzeSkr7/175+kKrjrumVq
+vsHpoIDzf79GuMdNIqqstzfl/zTn//92ChC4c0KM7dVG7KA5J4GCj54KKMofq013LiYN0NFTHJT
57uESBYN8tmGzr7oy0p9CnN6XnFC7WpRnqSUHEhlfGwlCz4K2z9AUDuBpDp3BZI3Ov68jqkd0MBD
HAqfWK5OrSrfLaPz5wIdZSdSRhMsdLXKa6Q0o6PQsrAEpPiRukbQC0Cb0PIWpCAmC7Vm0x9ySaJi
PKibYZC2YoOsIA0MHOgaMtkofc3GZAJYqu26uUGDJz5Vv1qfdJj4ldMz2Mo1ryt5JBn0kIOotcXa
K4bZTSTwTZZHcsMxrNNrkr+FIesUqhwjmzcYxjuhnVgqJliDx6zZWE3MfiW+RG2+USWDsUsJr8uH
aOKg77EGa4mAmb15rmLhQ9SXW6EBOAw/sSfSCwKKiEZAt+TL0pCGh0YFRHOpQULqu5PRA3rQF4o6
AUGxyEWdySyuSM0IWGsqjc0R6kh2AHRfmUU06z0MEetVKgWdchyEU5Sdx8D4nrsJc2Yl/0FJchJD
4y1MkbDK/eJP6Zck7cMx+wKujEeyWFgERC361f4nKsxP2sjFoReVwS+xjflRHG8qYbvUSBM1je10
JyPT7YpXY07olUvkxs97xCQ4o+izLMFxiuUHMqXJb5DteGxQR0GPS+kINWA+8OXlGI+aUWctxnAf
NKgaVfm5t/zBfNLJ6CLUW/Z6bfGJQTmE1Dw77c5h+mwR/QGMvkhy8qmy2somawJmFXr4KceKqkfO
MSNa4btK+k/CcwKaDSqrPeb4BpELR2zWjWMHzwNKpBYdIsxRQSfBU0A6a1u1opN4equhqX0tKe2i
QHvIu/ktrxrqoFZPNVXJ0BkV31IIkyHqhQPEEXdSy4J0a8OfcspgWs+eSl371Cwsk0SYd1Gd/Clz
R5UB5oX5+FyZzK5zp61Ey3aCc54cJ/RAJHlMbgu9EsN8Vp3jVnxfKjl1a9kU3EFhP5nLL1MvAdnI
lzt5nAwpMgbRoG1cZADEx+C9ZK9P9yl0pAzlZdwkG0tRv7mSPEnqXoLR/Ohm/RLQlV4MpBqYl5+n
aTgMWew1eo1yd8gBN4in2QgfjajY5xLhHrVF+UMZ5Yfppckp6GT4EHcJvcxK7mTo1+qz0puYuzT5
o/4SFesH8/ywS0sO11QPTLLzAQ95sBlrfrk1z0xeQ3DoNOxNAmZQL9L2WLTPixhsUPgGZ8SvuMm7
b2kkmCFg85BV+jNqctysMurbuQ5Py6B96AXyhalkHU1HbMmtGnAm7A9jLv8kpH/PgdJfUrE0nXQ5
I36+SHXK+gPv+ga+zU+gjMlx7N80iWGuXtMlcPyCJ6O7HcEJQY1uFU6GaZwUzc4amcUJsGgCEEpD
wYJ8+FHb5RG1c4yOgW0hIUSE25fJAWr2a7zSWXJ5xFWOopeONc2OzKxTr3oBJwa1XlvOlSC8RNyb
HF3tLdatCmsrFZlY3JnhTK8SalTfJ3cw/a9DhPxLbrrQFwV2zHGkYU6YFcpDEMmDdtwprX4CI3nQ
Y7llRyOe8yhjpTqG1/J7aKo/QUefR6MBme+VaBHdWo0NJzLIt5cDfNlGC9MSlo6hyeuSkI5LMMd7
y+zv5UL3UxMoewqMPdsmC6iYTfE1yuq7VrXPdTGeOebnpZG3NQvaqU/omgria2hS9Eqtp4AMQQKI
fKGqrrEKSUwomBgaYxHtII9/1OlRKSfVDhUdc0QZXWVQ/EiDMyryYuoklkQuNwpTR9AGFF26aGsq
AV7ikH0JpUlYzdL9qDrlrZp4KTyinymDt9Mp0afZLMkOafB0MAK2/IzfWQ05s0pJsGZMmo3use3j
n45U06sEKrZZQtTqKg5PpNXcgUtabnJziCkP9oTPt/VbOlWj03bFRbmS5bMIFQqW/FvLZdn5o6u0
C+roPes+9WjhVhflkTQDEiYA/3gI9fdyfhOC5hxOdXtGXb2qSimoS+XMziZotsGY0a3p8hch6j9h
B1SuIa+trrVWB592yLPMGctCYHoen2N9aVmdWhdknzKhHWQ40PesZgTssidk1V6YDLCzpUobGIIH
fAwLBwhFEBNt71SVV6Wg94UUlxSbYHwVJxIKYtXcNWUALGWSWzTV2qvYkMISiAVXbd9RCGnSJ3GR
v+C9eWXb7wlDn0KKtZXG6ilDXGJIKQqCWdeOSkIlvWP3GVERI1+MeOshyIZdocIpH1tHUfZCfzSU
gHaTSJshDHB4Y6PbSqkWnEJKjtbqJDSU+cvKqE6JLSWjPKdEO1DQT81z3peBGw29xbulT1IU4NRQ
iVFor4oHwB7tZlDFxdZbSgAmIJ6AYFIpniY3DgiCbaTEiRGHeW1ffUmpvv3/lrL/J0sZbi4g3P/j
f/37/y028bvo+q90/i+esr9e9J+eMiDhBphMHGJgxGXtb0eZ9W8YzQxd0oB+r6mJgMX/w1GmWP8m
qbKFSwBWuS5LgMX/4SiDYY6VTLGwmklAISGV/+ebu/6Vhtj+y9f/rehz5F0wmf7nf1fwx/1zaKJq
yqKky+ZKN2fAlv+VOK7oSkSkeBDux8lLiozFdlpXqCZ0LGZlFZwCK9xrxoI/FXBtXqGnWcwi2orT
LRbw5wjjtCu6Br5xkzDREZxsZxao3qmjaK2P1CVUJSfhqsrZ2U+YJ9LkMRU6zRunHKEQbuYsECnm
W3GwG+vxu5HJwusXLHz/OCX/8an/+VPKDEX/x+fkSJFdie5KVmE7/ItvDpPPrKWyqe+CZqHsrHWb
KU5zdkRsm4IVe8eqkzqcFYJBXO24fzlxSxN/at26Q7pk20ISX4pAgc4sEiDSUMBb0gTDQANPWg88
iK14py3pWe+MFs5t+VgI4if5SXg81wfU2Tr+vEn0AgsLBS3mSR53MaHcmVHVa3ZI4aFhz8vNDAT+
IGQl2DCh3wKoqWF7rdW+QEbO1aYh7139SJWKPJ10tuhoNU9waKU9nFnQOFip9zlaSbGgSbk+/Oa8
0c01dotw+/vblgGEe8nDwktgMLcWxSiE/wCc14coJpMpkCykOCuP7/fhNwNTCYIbTniJ9OuOjDaJ
1JtNGSjv5bYy5O+hpFg1q9QPyoY0rJCuaSnGlpes/t6o55gVloH6XhfFPVSU0C906wwCk6CoqTe1
vdLXmhNq2fIlqaQndOUtg+a1X0aIbiSDPegZyLyqzJHlQAzygDfS/1+/XDrR+qeH3+8JleG26mxs
q7yI/Fhpr9P6rJbLD/vUWniMKLARFmOXmcK+Uaa1ZEg82YbJGSLCQdrQU7ets0Hb//5rXmMH29dU
qIdNJ1FE0rWgo3BIwE9Wb6twMZFF/sY3WmCHWm4HEOsossnd1gnkWSymw/pDTnvJE+uQI7JamGdF
uokd31pEeZPjMjtaOg1uORrI+V0fKh2xuhKW8WEAboP7sJ02iIZffr/1+xCGEz/MF8A7mnJbxAjE
aQaHZ//7UJk/UonNISusFun/vUqZt8rxCPePUEFxMtx4oQ8QVQuyo1EDXhqiD2wAKitW7w21cmjK
ZpWklg6Lsbupv4t9m3pTBCvx13T9a8KuCLG0S4XWmYACFvlpsusqleoHgGcUWFQ1l2TfDIff+NPQ
IOi4HEz67q31YulJvgmKhEuV9X+XL/quTTpMH3OobxQrfgqThhwiLcMcc+1BPlDUS09Zn8d+bYUu
7XEgupY22twbWyNhRSFkE+JW0eJPxzrK6nTqZl/osmMmCg3dTaRRQjOPO3IWerWXUEWYLBdWkubf
9PhJpKEp1bSAMBPeIMbjDMWrCjxeJ++nfOX1xu43IWHRJwjSWj95UU2UYDezGo40dZ9Y3KL5QGtH
LNlLyjXZmfS+VQsjmt4eoO3Erlx1L03cfbDzEfZTvyVKQdoF5kSH0hggXEYZG9X6Mazm4UBodDWo
BEyNxXOdL7g1KlYELQZ27CF0onLT00Ja8npWvStjpGxkpM1GrbXodCJ02EDMHWwBW65ii5qHxIgH
lual6MAzTmm27Ibwq2Qzua/Xh4wW3SjOu5R4QsfKytb5HSiZMOutmg+UjLArLFN+a7GmuLkI7kZV
EX3mxVOTtTVbbzQOHXA8Qmcq5BbTBBJTQmKtVNlFaAnhJLdA2Vnhc1QRsDClxUHv0h8rpB87IyxP
A9LB5eE7KUWw0WGyMeXk2MKTwEmJkc1Q0RZKEgqA7AV/Z7mLRijPc8CK0DQUopZgFpixwCYj0fE1
K9Tg8b/so1qQnaROn8aQVn+tPBdytl9mU0DSXp/Lvqa0bgbfs/GohsWd1WvtEXL7e5nPGTF3cdP6
Onr+QhR1r87CZQ/qC5UGUEHXCFsu4UZ/E/SFd0ntNDHUjuuBOga5OYHbR9ANqWfIst5uwlZ+gYLb
bBknHgzlpZUahGiZ0G6skoo1F8TDkALRlRE6LTKtAd4M7D8xIgsV+5UgFjtCw7dJlIquFYiGu9S9
BlxPdFRqSbgLxRJsIdsXwwVbom3jCsU8vkgvExTdKQA+O83MFsdouh086+FQKA8Ekk1uoYunPFLe
VTRTyYB2r/rWZ7rUpoB9uk10t8HSYkmFdtLRWpA9VrOFwJ2WmoR5VrxCmTvjLCmgTpUYg2yQLosj
N1i1S7H1qIRVG5PFvB3AsfQhJH1OSQnqBb7jEjY9SRX4syxtuBDYjqMs3dXsljaJDqx6RfymQEu2
rYw5ERFgV83bJKcVJFkBrb8sdcu4fpWliG6JhZlTQVjdxCxfoqH5NBq0EUqo0MaeBPQ4QtJ5ZJ0v
u1TQV1vmlkCT2TNFCCFF1IMECpbT1GDPIfmicdEkt8pgOErVTh75YIxHIDqDjsDo0EKGC4GMZLme
+t2Cf6ycEevFJQLWQhBuOgTpzEpIBMzlPah6x0RuK+hfQRDy/4pyYisTBqbzfKkDZW4M8bw1atj+
6VR4mSa3GHYZtwyTHRPq0lhkZQZCiZuZFGKlRgcfXEddrh/1KjupBu7lLLOcBvuP1wB2X4eyjdKV
l0nW8+cC2bacvuoW7J5UH2HFyZruDQ2IZzCebpnuo4VmXpFSkqgSF8x0zn3eU11vMl/oIaP0w13r
tJc4wzLDDhVeecxlKamp4IqdxP7JWrDWI1KP+9ErO05/hdWbGrTeb2pQ16pIiavGVX2sWbG9ZuVF
ix4gtYyXMTTfoQc0brvkvUfZNsVaJcFSzSyy5dRCwFPYKqovE//gGKbxlsgWgtCe9mGU69IVQL18
zaPRV8vgLYpz06+q8akek8RVBvUnM1iZgIw9pkDnE7wbmAjqNUGF/WYmaTM6oELfJUQKu+2PkHbq
oS9CG5ej35kaZfte8YoiJ38xVsuPskWxSm2KmA09sbZTKRGamAa0T7I2BRXCErgPSNUIw+5oWDVT
yJMq5/JWr3I86PXJlDkwcVJbiKh35iihOrPYjYvheJ9pzo/m/GIiEjenHmVALyAKb7lOtcUd9MoA
b0bnzcr+tGBe83YpIADRd6sQKOgq3N+MAmAhtMQEw7rdm6kye5YBeNig/I2gZQkJ4FMBW6OUa8B3
O305HyuDIAKWf/THqLXnGg8CuPITSpC669/KJv80LRPtKGv3pP3DSX8sleFGpwM7XJZfVx1IluXF
ppUTyvuWmjuV9Nz+rvPCBGml5E5zgTDamj+XVVgipRGJM8qmrgNHD9WbsVA5Lgxpmxfg8NOUPko6
WZcQdl65KN7QA5jNAhPFfDGYDi6db/qOUh3qt2UCDdkX8kkwx5Opp82m7BrT6SJrIwc95WaTtVT6
hqHRFozkQ+9oikaqshsEgol4y26qqxg18/YqlQH91zHUqG6hLcJw10Ooo1Ed1HYZyzELB0JTjKxP
XbkpX7v5z1zg3Q4L/TzXFtyXQgaf1dfPsjy94OV9K6rgsZSxKlodjT6CwUG0583Wml6qApXmhOtJ
mQMQ3oJTJFTWMB47RrPDYUVnUimIBpZyWPMTVTA8T+C5NNNmoQ/wres22iwn3ihNoku2y3mowm3I
Wd4UYHE3hAy5Yb3iDFAWahooviV7qevqbCiqF4T0T0UpXDz1N08jpPRRyAUwKZIBLPO77D/GVn5m
vvEVK9ddXet/KnnY1cvE9RrT1m+XBQ3tIvzAPhg3YU6RGoahLWAyseDWCemNqPfxoWU5ViqN7hbx
8iDJ8UPS5BD6xBCSlfa1FO9UYnKKGCyDBhnlGQvTUKseCGtiFSc+5wGBEHTQcNRkdDCr5LUWUYvq
A0Wt0Fx2RUJnjzRqdG95s+mp5tj0SOco5NxK4JuVtLoF6VnSdnVITVqvlM9RSh8a3Ll+nins5LT4
FMzmvNFS/Sp36uiNY804XCsyQ0qxJwIitutwN2HX3y462eWjAUxzqdPJJxMDCwj8UTuQ4H8Y42jj
gtvJKfLCGZihEyBEchVRKt04HGjlWTWZ2gmHWmQhGZrJc52VN0Ubx10jXceU9XjDZ9awtflqYSDc
QFCil9pBoN+xkAYShOuuSoMwQMmLKlmMiKalq4TDepqUxSVVVvKqqH0zyvAy0b4NYBvUOYuYJuJD
T7kKYIWxsBMXIPWZdVeVSj6RCrvAvlq1ImRDZJdiql/knMQCmjOT04QaIzmlAWbM717Yzsoa9loE
FkrdwS4q3L+WqEJDsoQHaOjNZqpnyHNWk28WgKlO06hPab0eUsZCMLVOG1RI/qfONQoqsWmKXFUo
9EspgH2Dz7kSwZqz2eMcnHq6UXIsf4TFMHmKJF8KUmzQU0ggXLRn4DcnsTG/gnC8GUllOCSlKUhR
5MxL069EMmBVxdq7ptLjFqMcemqJaFfC9Aj1LBUbhLtLAWMFYR7w77pC8pSperlhb0ZbXB3ODI5L
yMoxlJBOxd05KxSWgnPlCNNPP8fvY4ymMZSlF6uhBjITURWBEe6gxKIkp0kR+xbxM3aKU97rkhjo
2LguSiQVrh5tqr6NjlZufZVIRJWeLWKZlaFb9rt+BNFh4f/jMFkXWSI5hmxqqfwZs3Z+EgTWHCLe
lrjdKSHmsjzXG7/Jyi8tINE61eeroIsKFQDNk1paLJG2apCX36A2jfL9hHpajl1C1UYSlmMV1Th1
5ziJycpGdRyJNBUDS0qByiuTA60LRWKOYl3R0hgWTup3XdT5wzTRAbWam6CHz4USm5S2qT+m6UNV
VN+KjoaDvQi9QtkTN6ox30m9QFiYGNz04z3rzceYjNtBSM9yMvAeMtpoSmlBFtbvRO6Rz6AwhU0G
ldNAeMvaZduqbBwyoyD2rn7kF7NsShjAWjN9E9vRw65vOcBdJlc0WeR1ZRptum7SQVa/x9lY7PKQ
ht4sEHajW1DDGavE8KinhuEVwWywKArPPXs5JxmrHmhsST4G3bUk0Z1ZRBdQAsWh4UW9H0A9mywQ
gUI40sNlha39b/bOYzlyZNuyv9LWczyDFoOehGYwGBFkksxMTmAUSQiHBtwhvr6Xx719q957Lec9
KFolZQjA/fg5e68dNQrFU5gTuCwzbEvNs5kQBwsfFotPjsglldSA8XLW/5UwJDISZidB1HQFfXPw
ftNB5HKdMvySCIkkBcksl7vUTH/VAFZWkVHfM24J8X1ChoQX0k+1oGLgdqAskIhxM2wyZcDtr19I
hjA/Nfhw4cUIfFSQBG97oIVBFCOg93oY17QeV0Zkv4EVZugmCkQwdQO2g8Ex5LZv2Bo/GiakafHH
oBfQTh75RI5Nj9r1rp4ZQY5QAy4Sb2GcUZp31PaveR3sQy9+iRx/3k4RSmqKyLXTaVBmHT8y6EES
QT/e41iEQ6bAMhl+xUZGyjoc0Ggtc+sYzzXlxlj5azNHflaJPl5lmpvgFm6EHtG0Vb0mJGZic/zM
4IlsahvNHLk66C2FzVmefSKZpukQ+7xu8WhyszEwi/s4Xo+zO9N3Q5VhNtO4mlrf2y3S0cI9Bxqz
lyb7uI+2jYOcLvKbDxhJ8cZIs6dY35GkTyOXb/L7NJbOfo5T2ic2G1L+2iTuK4xB4I5Re2pG43Mc
e/bY4S0DWZ6BVKkH9dB57lrMD6whSho/mNExxM3K5zm5NBqGXQ5M3FTEtwGBlvG5m2IadlhGRei8
aUCT2i1iHr8pLVKjBeeKxBYK3bImrhdKBhnFrQgjhq2wNaP7jjDu2eEFpMp/mawKl/iiKQAkOhTc
V7nPe9cluDUHFtElZqUjLWRVEE6yDmsMOGP8TV1FNEE0P7VDnBwKEWPyjXCpGwSBdP2hj+qT7VLN
o1qYDpG1vDhkbiE9uAyha25SP/3TgMIiLUEQA+E9eUX76qbwUxmWePK19txLTxqJBPUyUVMEU3Hv
BuLH4HC3KKr+tLSfMLCggqjhjMboPhLkXxOn1gW/ITI7u4h/x5xuDJnRqkJkWhnMERmxdiOnFrNi
pS3vZC0PkTFcTH2vOfWftqt+1gFniYXsbYIwPhc89MiAEXZzKr8Osm+IQRqeO9RbsfXD8IEvu7Xx
3Q/zQ5iE2CEM6a65eiboZyU7bzd9ggc7BECw1spCotIZ70AcBkTjxsSd4XxQsK3HDDGt7JNfrU8+
mcwCDtHSXA0qu/aoInL/21biHNTI5BsreU+d6Bpz4szq5gKe89swyh+1fs7GOLz46OdLyUIemhmi
UIi3Pe/UOsjBeNpFfWyrEKUlqjQSNpRGhLjTXcGreG7MhynJ7Dsnb+4EZSohAmG862Be7QITaA7n
4B2J9uNu6mic0d/nBFJo1sUM9KLX9AtCxZbjTCWpuRgeSks7g5SRamZGouEZnBU0S4NW36sRQ9co
KDlW2UKUeYusnUBcCV4FfULTN7vEFOYlqSC2BhBCYrfeeJrhEQLzmIB6BJruEWrOx6SJH7Fmf8Bg
/s0EEvqW5oIIACG1JoVkmhkymf19jChgRYlNC3MZP8sBMR7kWp0qWdGR5GzuwzamRUAIfW9ypjuP
bvsqdpZmlqD4sHdm5r6GmmdiKNNfT01xbgUjcwfoSaHpJzOX0SrTRBRLs1FCICmZpqVEi/jZ54SS
GP1TGxcOsoW0+DGZRxYif1to5oruPh0Y177VQ/kSdXUN867+cql118Zj4acPVkP0/Fx1GbkFajqh
2voaUghWLsk2+3pmJtg6IniIKfKptYATldF0F+eFe3YXLoQ2nJlKu8t9hD8JPkH+AEAOzy9DR3tm
D2EFLUHQpJpFIzSVJtB8mrqBVFM4ybiOF+g13aHQLJtMU20WC7WS5tyESMfM0X2wIagDiMCSXJNl
MFRwtWYalQOlJc/boWnL0Fpqlk6sqTrR4oLYrp9tU5Ld4BY+YoCMKbTKr7MBOSBOpucRdMGm1sQe
uuPbWDN8WONCsh/5uWbEz1jFgK18eFWTpv+UYIAizQPKMOikAIIg1s73VMksXzd6UNB9ZOX01dCW
OQaVdwya4lpUqMzVoppdE5tQiED9gk0OPjqIU30Qxq9V6JyDRH5M9H7u2xrXHXOxfjeNxgo2vFak
KKAUMYz1sOvhIFEj+TAyjnTi33OBa0DZSOw5OC5wmUoCy7xiG4M2XNkhJwI3RuZpNMUj3B73wRf0
52hf70RuFXueColzRfM0dtzcE0CpTLXj2TTSV6KCsmPYTFDz25bQEhwQYdLAPtI0qEBjoTQfKgUU
NQOMcjU5ysTROTDpNm2ywoqOKs7J8ZrOs3PJWpIaK5Rg3LXBdJABcukyjbbuCO8pz935aa4vhoLr
k5uNfMwqc2t2CGL8od145l1aud5d1X13iTGeePO+xhYyVg4iSysZmNkZp8BUwNbDXw4zEbDSlPgB
yOIH2Xsvo+3Ul6g5V8TIuhycsaTsMUgTZpQItR1rRk1ENTbHSXXcoZc2LIZjTPgcBad/ojXb78AA
19yy7Vcg56dkzp+aOX0YAISZ7B4CYJjQ5LB25B0NOINGN6pY9qfVlLEG3BjH5fgYhyQbMKDUPDJU
jy0FcAvZCCpuYkjyczS/zABk5gI0o3U07lkKEYrg0K009cwDfxZrDpqtiWg9aLQMRNrAGQn9D1s8
sMDXUXPUam5JK+rfK+GEuHPhVWWaupaZEZqY+tnSPLZYk9kKEG1Ss9qSmBOHCb5t0Rw3TnWKIRjE
iDjLfjZMCXbJ/DNZQCInNFEXcHDScp568HCp5sQ5mhg3anYcFYTULLlEU+Uy8HI5RC7OQBi5rUAd
bM2gU+MpGOhjkttkrJsQEVAaY38VIiXlB+1NYKUPE952T9PtQs25yzTxrtDsO4QfhxoYXjO0cCKK
8TzaC/dke/aO8PNx08Qt/kfN09McwuZBaMpeD24vCmiB+/o0mYpps6BFQ/schLiK+j+uweNMc1TN
KsdmYroPnUU3VAH3K4H8CU37c2Lw2lH7yx21ZzKmv1L6u9oQHmtinx5coIGepgdS3y0bWxMFA80W
zDVlMAU3GALJSOAJBiAFShOhVI3TPGBmZ0l3pl8nzjHsQg5X6R4k1w5mzvvUAIyzm9qmlSjxQ4A+
DLo/xagQUWfYYEybaB/HcNFNx9eudNyT2VZPQnDAExqqyK13CaEsJriDVA92cTbCn22p3ut0TE+C
afeGvCCPq0nsNIZQaXzjrEGOxmAq+uX1RXBs3rZ9vA9T39w4+OiUM8x3qFNqoOtUfxoSGXhvAmZk
puGRjN/k0dJASbYSWwMmA42adDR0MikZSzuaQ6mBlINGUxYwKiWsygZmZaThlTQWi41qWARK2jO5
1H37BfdC0WOfEzHjen+qxOY32K/6Z6pcfrqX285U0TaTZXKGlTreDwNOsk6rVkefnR5OZSzqU2mN
/WbJ6h7lYGtt7Gx8GgUwPfE8FGLZ6uQkf8SAiily2g1mCifCMuxHmG9bf45eROH2hykjl6M1UxOQ
W723bZPJjZl9UjboXCCQcDYYUaF5opkmi2aaMdpo2mgOdhRFL8W9JpGOC0xSxmIIecGUJlBuAXka
T7A8A14XWKaBppqGmm9aIBzriseldP3LkkFArZbgyQOJOt/YqDdKKqg/pbmpbmAjPKVQnzRTNdZ0
VTFciL2ONXN1saGv9saCxB/Q+oLoAcBMhQhYcrk91gGiMTW3hyGmLTcmTn+RpvVRzjPIdGFceqkk
eXLyZGgWrNJUWMh2Bx/npOnCi+2wjViaIDuCkq1AynZ2QJZTSnsb1Cx4gADXh8nd1Lits02AiAW1
e0hAAa6lNbp72LCYGUOD4l/TbElo2iJUjkh8z8ONq5m3IfBb+TMHhFt1khKZYIaic35HXl19OX55
9MotqI36IScfkigIuQ8Ase2JJF6lDcTdBfRuY8DgXYDxZkB5PTVi0CLsnRtAw4Ajaq7F9DeqJu+j
y/D6jeNTHbP8DHhCgdz167lHJ5E5yQcCXTJJFerSJl8ehNHThtfsYLJ+Tp6fpLt8Kk+g9uUq5ODA
eGNCTEp8atFIdU8Mz15qLrGcfnWaU2xqYjHI1i3MXvMkNM241FzjRhOOGxfWMerjlCNpwDs1G2+0
jN3jWC6P/ijmjRqXD6oNzHHde6EpygM4ZVTEGIs0YZlzN5QdoMuE77D5zXCYHV3f+MBYzL7LtqR0
B2egtziJ2PBytLiXKV4CegzDHtuzjZSL2dpnrrVdgVZ55ci9bK37srQCLEIKFiAJG7U2jD9PDl5V
PGX9cl2UUBdp0KRwA97OvF0+GFc+BF6R/1mI2+KMx2aWbMFGzxsKnP5pJrnVbPpNgzD+I+8RAcgQ
2oNZJ2fPlex9BLZwZLS2uXCwuNrZA7sGhsFluOCF5e2zuKUB4nQZf9NmrejNcEOTgIgqW8JCIXcH
TrPhbAkdyw6kZxyYujM0tulqVxOAsog717Cq31FeXby6xJgNmT8fICVNlvgRmMclm4rT7YNh5OXJ
C8D90zXepA3XQo+GgyK2ZyopIEZEdAgqTXXvag7zWWlnTI6I/SNRd03irtoFjf+W1QGz23RxrpFJ
Lm/OXBHVAJOIvjXvh8n7lQzVfVSkapOnyaXy8vInQRyrbmD4XvlofZPBQ0eiJ50W8ypb+fYLAebO
fOkYESI3peCaI7ghNQ18fnONAN0HX5i1z46ccQI2kbGhU1fK6Gj0NL1CDwq05+MNBX27zkZjjfok
WDlkp1wFzDtngjtAyuzFD4t6D8xxp7M0ti1lIEXcn6lamFvSxxylVFsnYnrgNwkONB97f2MBf0hn
ChTAcCvXGu/RpSwkduD8slV+TozwSZglXetFGZTJEY27waX55Q+oeyY17kCO9DYksb4RkIZ8YtP6
uD3fPpgBuWCZt1WeA4+rcWea/qlJTA3LLD05F11Y3oGWpG0/K8BUMV2cFsOHrML4LM3euU6FBLE2
EQDg0HJ1FF77Kh7APAaArTwnOjm47Jeq6q4JOS0Uy8fap3aaiCTZzskhrCoiqtATzMlyD/bvNWk9
72QTr0mcuI2hxizeQ8+FmqyDVQoEyZt4Rottj+QMMticC4BfrbJPhAmsprpp74zXnOQXXHil2tF3
Hg8Zms2V7YA8bRaV7gtrYvIGOiOZqLyTUYWModXy5ID6xIbnnBIpgh/kGn3ihJe2+9o4lLUN1vqq
GVHny/KUD+FRaocgyNk9yUDkQ2fBNeGM0NlhS1wAJkJsNsbBm5pvR2RfQWuGu9b00akHnUsc+BzQ
QXG5BZYaVC1XU217H0UZIbQpc7qYKM9MIzj1HVKUKgnuQuH/rrKM7hIuRVkuJFMxeMzxMlEWszIW
L+SZjGfEX3YOkstLkJg7nOiqELwH9YDFws8YVmuLcXs0ulkIOQZrw7Tuy/zQ2LzpPaeFVaEYqGUd
PyKTcGdP/m5YkiuJuLp9N/cgrFvkgVXJgKOFJDr6eKZlf58s9i6mWbiSJjkMXUoPpRnIGKTdXTih
vTfmgIBvOfFIXbpv5XzHGJBhNeWBwWQX8OZTQnTxLsoy92CS5rUx5uq3Hz47FqMhU4kTiaXMayq6
G/TVo/zOc6ryrSxsTtv0gKJhfuLIH9+R/0pTAJbN3MU2YuSuewpCk7NSf0e3BUNBPvKa2d5xrCNa
8YwjOCNDpBPmfFnSIgLu8lj3FSelKT2myPn2JA/Q4SYYhykoh14fvR8Og8UnwLPIzXlDkPVvX5BB
buLEu6UskVGPQ1wHZS06A8gM/W3tNumz8kcIQ83yCBA/g84Ro8KsFSwED99yuUT3pczig255T01O
rM3gfkUzZ/siItJzrK090alHxGrzEUPoq7DyYscBfj5G+sPt/1xTzsfBT/HRLKbqMYAzMLWmfnPL
jrl9uKkxkCYocrvMiSF0isaoc3I4mTYqpSMnDgY+WU3BmnKeQh1WYeaCR9kyF+JLt6/fPvRTm+wG
I3zhoWsqksYvRlNF69Pqr6n+1+1TgLN3rYrGQ66lbRke3bQgU9YtFoZUrBk04sWwo+oEGQgBwkh1
nDIf0BTqtHXP5ByG8nqa5d8DSl6LgScdavUZ5NbnoJPDLlf+8o9PRZE1rv+/lvr/Rkttm24Y/E24
u3kf3v8L8ulsmM/v5Z//9l8f3ru5eK++/q6l/ucP/VNLHXj/ZlJKmz6nQKTRken/S00dROiiTbYB
zzODkGHJ38XUAWI2Kwjt0PEjZNN/iamDf9NiMCsgk9IlaMZ0/l/E1BbP5t+JqSPT9EMTkXFkRhg3
XB3e8fn+r3COypTMtlPBoWOR40YqxmsS6hJYZ/r+RomOEOeTKGKPSIuIJvc0kv8sINsTDK9dXF9R
CpOqGhz2+3z7t5fyf6KBtniW//HBBQ4rlIcjywkJMPn3D24oonQwFn8+cGQ72gEjSIcM4bWH6GYe
2B+Zp73O4GqQ9u2tMkhXDT2w1f/+Qeh34T8+iDDi3UDu7rv/WW4+eL2pWi+dDnC7s72pZoYWDa3k
ueFFCeLnhmqhTJwz7rk/H3ldIfFVtN2Mn6bgIRaYid3I+lHDY7FzuP5mmCExMYu3YnhzDUiKLGA9
4ghkUv+nB+7954eO3N6OQgfNPFdapBXmf3tzpSTYUWGxOXhOsIkj+VMx3N7ajoPpHYZCPqHiCkta
YCkJFonZeRusJqwjiLV4loNRXMdphNSvX+tFoK/C8MvEkO2Uv3dARBBu0E+8KMt8nuwUQXrEmU5B
I1Czg8ZtuA8q/gzygschUiPnWkzx5IPvE1PbqiUuJ1uX1VkIO2Q5WFQHqxL6/NZ04LYwU3OA6omF
hPMn23VsyCUWXPjF3cRpTjRuQM52hBjNAS5PBMk6rIBgZN2WdEH6FLEBpVHNux4JJqLBWG0Sr0I0
2PxIEuNKQ6HRuS+cCEtqGRs6dSGYeQSZfRAdTx7JDgiRonlDs7Siqm43gSr3OY7A1bB4guHpePRl
ilLC06+k/u4OvoyfX5uoDPgeme1zI4Gf1OiZrxuDmxfJfRM4W/xlEUnTfrh1il+0vbJDij6QQSua
WGUnqEnrW2QFw5fQS/daC5SM7q+a5GcOYVwssY1mG2MoPQVSutZR3ryNWc1rJ+4Dv/ksTJfJWx4K
5v4JQn/vwo9TqSC2WhNLjuYTqf20ZHTtnEY7eV+RwDK3CYxDHOGDcmvnBPaeML2lubZ+GmkMJHO4
3N/Tw6e1zDhx3b+RTOKk4cXFO9+2/bwfxoYB5AiVqWGkJAaUyH1j//EDI+RSIn6SoKD1zGzzH3cp
04pvI+ePhPwRbock9J5b19C5XOPP3s/fvCo9ExtNiJt4o12zdlrGnXEZPUsH0VqbeusmIEWngzc1
J+Zh5pcQx51w8vVJksmn1eTkPydPgLHmK6XF26RG5kSe+wOwNTIFWcLjR+zRi8XeCigSKgUbmPgG
u/7Yv7jM5zdz7r4aidi2fgwgvtLIoarehILTd8trB1eZh7Kk30GTQHIDHu0yXja8lAgHZP5+iFyx
hm7GkHO7kNGxCoZLMWLexc3orWkZwNlK23NscSFWI21CC9ri4DIoKCqTmVc1MeDG2qJIT7s9gyQL
sBZX8w93nGi4RlypeQephkb2Vej3fUExOPrq4HYj/q/xeVzKYm1YRBomvHW18BHuVXurYVnqjF48
jQgxY/gyRhrcVeMoN7Hf7SqHOV/oNNe+nextEIRoW+MHlfEb5tBFhiAISa71hUFQwpahybQKkhLR
NHF3G29cfhO9PeKMRoc+pSQ3ZhFUronvT2i4LO0eeXCD3T6cMK4AcEXilXsWVJ/R+bAtm7nQPAvU
WTUcNVj9avyTyA5PASJgWMLjazVTMzYG4JB0IYDCrJttHgc8O4erN4voXlRZ+UJ8doFrkB8sK6ZE
KOk3bR/xloY4hm7LeG2CZetLmwQn4lHpghDs5NPKyQg/xaKxCVImebfFr8UbsTZi+5IYr64ZfkqP
uWXhhqcOgVPaWetgKHYYk1/xi5PvnjtgHvR700iuD1KB3mZMtRsj3NdOvm97u+Er3CTw8iJi9/RJ
jyMvYiOLHHX3oyvZIkQx29uQe0fOKNHzids5v6hgHNa5DpZxBbf27R2RAwvzOKbbZTL+eFOKZIo1
Yq5Y2l0e9VRgk88OodUAmU14dlVMCJANKmoq+O3pKDB/o5CoeI9qO/+um9tlShuUeAJksTVknKDb
TMT6jemXCy1tGcWb5aD0vf0hqhSeJ7Zd6dgAP4krLczstQ/bi5OzvdwuE/YGe5vAVVxsVMXVwq2h
iA6xovd8TI91m/y6XSLLyGpWmMl3j/ahLOiZZkuyCy3UqkH2lI48wqCp3qKiEzsEcd82puJN07N5
yHwimNcmK5xx9sXzMPKjosIyI6wVh23wQn7J492IOrrEQoGkBSNPV30T6b2C1NQNk9TPxDFNZLJp
iUyzuTpxyULgEpEi6YTAnkKtsAzIK0f3Z885ml0hRl3L9YUUjystEd9GnJpIL6rt7Ez0T5b+Y8jQ
kUTkh7VK/rhdRU7EsuImy7uTikvXhdsAgRyded5ODs3OXS9gubhLeZptC6Bti0Vda6xDiVUXxP64
6XJWMsOv3+wiKrT3c9cpzse8dZHNolLqJbrumHGgLSYOozpWLerL29easjmKpP2s0iACflKQF5qB
C6bdHZYsxQvMevo9LLmD/kUKnU6Vvfr6L881g1kpLqQBvzVsqysVz3T+4mdFzuTKI2NwVTMsZm9g
STY9dsNGbxyRapGqLiiuE/adHNCWZSwXy2WCjmf2y435HtW0Lz2vLbpDWtzMa7etxz8HOznVbH1+
2mw6F7iyiRRrTeI3GgZWb/RoAjRs+idP+11PIsUGFR4qodLZubH3onj2jGPKt1sdYExc95PJNsl7
wrnUZr2vznNSS+ihJIg400/Ibv2KJiE3fC++sSr9btzgWnoGnavhNNdqnTM+Xy25+K6mZ8ZpJNa3
8ZsxcXGR6qpL55PCdLNlq9U6nH2Z0AOWDQuZvcBYNOd1StWy0a+ZYybvKtNza54Iqn4BzmFdGOxC
iznAE0EeCHstiySiVV5doDKsSba9D1htkCHw4v6jBLEY6Sj0SVXEOtb0XBYDUoG58aNtkF8aJ977
trNLU25zord+qGHBtnREUIlbyj07otoi86GrRgQwUhaP6j7CJuOnm74fwk3XcSFJDC01qsbYEw+d
g1rY+OJQAt6l4FaR8SD2RWjfNy7SKulOP5MCPUGjl1Ur5bmh6NIDi+YtSljtWkfPiM5+X9MqSxfW
M16LXpooM0uSzWorztdGgDixpL5yPB5CPh3TKUBCqm9Zmxlakns01wX3spHwy1DofSWhKZGPs5AO
HEVQrzK5HjzjT+QiKxdyOoilDTcq1qXuGlYHJ32rAKPkamBi8R2EOpg04vqp8TVSbHxz3th5TUQj
hy14ruxfQ3cI5gVrVpA8wuYQayrleb/oOn5yexAaxTNZ2AsWEp5kVSeHVM53vc2qbHhIEUAf7IbZ
PdBUoyxKWUDVTJc9F8ml9rGj0Q+iF9SXn72UT/SVKdIybnMn4HXNvZ8G5YZylrMtf/d6Yc9z6x55
fLB2Jznv5fgqJKK4Vn3jJKGkdZnKOpO85xYE4GkPl4FCb0Xq1Heo/36piEbG/OCb44gfvqS5Vbzl
OUxl46OYsnZtx9Glzm/7aH0dktQ8BEDIXF+gfixoINfsQ0YHxjFH+43Nyd6W0r2f4RigpzV3icW1
2mspWl9TIor67Xb5RQqpTG8AQENRvLTv9PC23JQPSHi4jHQ9V0/l9VYGZfbvYrRiqCxcYbkVPt9q
kNsiTigzhK3cfIwdcI9SWNQ9onuzE2INeCul7BGplJp0zi3iVOEzuJnrVPVvOUxH396rYDpP6YuD
WZiWHTTAhN25NMG+x734vNW+gT/Y2xjEb+gY96VSGubS1qTXSqQMWfGNtJ67m4Ibu8TviOPNylKU
kL4ZHzMwBpkl3tK4Y730y8c2BoZCC6x2UXB2VyzLuxoF7rpCo7+hJ9esJtwasJTF26KX/0WIQ9L6
FflrutoIu9UUWL+R13G06NQh7ZmaamWqO/s/ikg8VjmvtcqKN4YptKgBvNKadnsLbm74LLPoeaoc
1sjBv8fd93bbHdHmcf378kz40rGlBOdAQQJK7l1dt4DfTFVTB8sXBcom0FV8UcbPdsJT1s99YgYc
JeqK34v9pCTDL+m5qer8myqRYwj7HlQI9EA8IUtvAREzVDofFAGIQXrYMrr4TzLv3a7+yIxFYql9
Isftq9g3hvhzu/YDX2dax1ppqr+jyDauJn8oSRVTSfiFbfcQVHp/EQtFS/ZL1wvEmDwXIYdulenU
XV9sSv3ahOPykBlIh71JfdTDGxJ3cNH6iLOkj0LODDXQ4u4A0FxRSx8MtziNKWtPK6s3u+exdnaO
B7cJ9n0W1bum/wRkY80Z0CMj/9ZHpA09FRa0H+PCane7jvU+3Lq0cWceVikp20V5VWN4Gq1HlFjQ
wHNKpNmWfyg131wfd1GvnF3pFd+Do5DlkGAyd/qcOxI/hQKfGTOG28yYnsZUMDQbTo1ZZloohcKe
N8Ktaa77i3EwjPa3k3kvgxm+p1F0DmD5Fz73V01zHIZ18VV5gdrnXLk7eCwsMa16JmCRLLB0VHtY
UfqVMfUpJatthntAIpkDegPZIOgk7AAFGUpnLFiMi3VRqXsAVs9xvfaQErlW8o9DZ50giElBQiwU
hMjUXoFJoO2fT9JpwDsalBa2H7/4bJBoLJBX9IJNcsHBwvgMd6xLPEdrzyhZrJNsIrkxY7ryrWVE
BxwSTIqjbxUHs1ajb3IByin6sJE572PFXUNC125ScHknWZ3YrE9JSCWGRffORva8jbqFmx0lwCqD
VcErM7+bHW+Svs6DAKeIyoOV6TfRKiyHH9yM9fGWbzOgyQLvX4C7qGucFHDU4BRNsHtgNUNKjwIC
pIWTd8fxWhVpbW5VGVq7yPDPf+Xn/BWiY1YaBIcQhUkNHukNS0N9JMoTF2TgHeAipDu3VS/YiJvj
7UHENsXK4RZ7dPukjJlL1gGGmlvuUaGyS6swHpu6T6woxIDND6B5HfJ8BAZTajedeXT7YFo2FkIE
Kn996h/fEhLrBU5Oo99uXzL6lB807YwTMKojHFd//zW3b/nrm//6ZUqj6Sb94fa52z9v//fX56Lb
b/7rk399z//yc//ht2Ylyd6KTs0/n155e5IKfZCgWf4//vbt4fUB7v1hEGRV/uuRxcgw0hxBhlUa
XX9/++ViwPz19xcl+qqjbLpztA/aQvyQOr4hmGjA/NxanYM4sdPZTo4aY4zRuuV/+3cS+I+yCVsm
AVhxmA+jcCjw3eicejN9k0Mw7HgtR+z5gEWnPp5gCRb+UQbgq2gZDP6Rx+0db5+8fWhbAHPkfBor
L3FAmdFI4hSHAqXvoWgnCFyPt/9jOQ2OWWOuCQ63Dp7VX4cmdnf1nNhHcFb2EcGajVhdPdpzpHaG
zwmz79pPwf7bxBw47hIE7T1UA/B95da38OBYBZrA0cz33Lc8QZOjSGlgJYh9/G2ROsSpQ/ZAJcQ6
cxvQRZH7UmCn+pI6WsU5dh3uzCQP+3WCmNayYbd7fulv3Tx7QDD9ih/YW2CCm7j4Whs/Soyc1o6N
Bl7Wyh3Ss9fHNFMqqPW8kEfuVYebPqOAwJdBP/E5F+oRvUywsvrqbIQFxOIOHjWJnkH2kphAQoqB
wNZY5ixoYbnpGSgfHFKbZiNF6zWSXJAxWg38zz4W18aB8mqFlkSqsXCkgaKHThfJC0K6FciRy2Rm
j45MrouB6MBAp71I+weSA3E/FlDEZRtWO8cJ/9iz+xlW+L2NlkAMvBdfEXoYENXDZ1tiQ8EaNLVM
Aw2v2dfZcEUnc+4bqMU1YfNJCn528ll4GaZtGgkSiDHBQzWgi+trDqXOOG1G+VVYs3rq+97ZOm6M
MA5SZ5vykH0uiLBAwB9bBTkWI8N6nGldgaJxKgNCYC0qwDkhVqXLrNXQWOJQ5tF+8Hsw2AAV6e0E
FU7B9GkqfTRrUrj3pgcqey5Q5aHaRCfV5xXZRT+8QWASLOdfUB/YoBUpDi0VaBb2QAlJjl+PiUvP
t5zPiuQ/QAdzvxlba9dKvGfugAs3TH63TMi2bq/uowiBZa0cFH8FdlomzibdW3Cl6s1yO1w2dHHH
6AeGH9Qz1Mf2qIiqFuOpGZxwOzQhLGgcb40TlqvS55DZxMMXj4DzClmfe+E09x6y60r5nEaYuHK0
StGuzXsXlLKIkH4kaTfwMMAcZeJuSbLhOQfIcBYLYrdhU8UNFb6o3+nHMVZ1w60yB+8uagnvUQMI
r7755Gh4SBosKmyNe0ElVrWjiZ9RkAVFwInKO/5Um21ppxIhnlj3qRmGZ0XvmgsoRYpvwiVts51t
qoPnL5tgrN2d1w8tk1LrLfRwinSJezFHYhR6Y+C6v8GYx1d/SK+0EV78ONxLh8XCT9srkXEPpRU8
xzEtEZTz1KvZBScKjqze/ODgSkvFz++lUf+0UoyciB6vmMXpZTFDLNxGretMhXfoGD+gOR4gwaUA
C0AG00I9B0OUE3+AzGvoRm+TTHecVD5oDX2kC6kWjKqNwudiqM7+2U1zSfoUcxJrzNiMySXt4xMj
ZtaZDCPeZDz2pXi3ZENDtk+4bJEj+ta5mhKFPJ52VeLDE66IgA2pyw9dG/xERAzn3At3ujtXAeO6
a+v2T0k2ktJnXgAEJ2xsp7pcJgA2sNXzBVXVEvvXzmm6Qyud3Wynz0NTPkQ5OAztMAMDZ11GpR7m
fJTHhYXbyUSn0QPcqIC6vTy8C3sYvjHIODkuKHTIDeoVoav0Fu5SDa4Qpnmqijx9sLXEZSKHZCjF
dRwESnLDkluc2939I95u7weyTPJMfEjmaXw1h4hmU1IU22H2Xz3Xe5mqdRhzeql7tcXFvh7s8XWe
oyuV3CZSqHIyzyOSAslu1r9j/ffK/Lmt3T1L3XM2kvu00Pur458Bw701WLmfg6Lf23oHHDQwj+tj
iQbCUQYSawoSUSdik4AbbtAjI5NYxfMBUfquZFSQx5wRS2Z9aUaiQKOeXczLix0Qd8ARR7CJ4et5
RHT56YC1z2Kykoh2DeW8Mqni26lctySKCCtbI5Xejy21iis/83SiN9FCQBzK6MTQ+8PVvQyDDiOt
dSYlxmYQW6Zk56W3iRJpngffeqtK+8JsC0PEcBer8iNiQoiU9tmwIG6cFFyhE8GTW6OPN2MSs0uX
p6HB5vffCTuv3bi5ZAs/EQHmcNs5yWpJrXhDWJbEnDOf/nxFzwDnzA/MuTAsy1Inbu5dtWqF5l3z
0+3oKNeorO9d07gLMdWA40pLV0AD7Ddmr3+GOmWwXtUH9NwvQ6A/yPQ/gLxuGcEErGVV8JAoy5sw
+jU21TmJ4diV3cHsW6z+hjXJkRgg6W/aWF61NLhAG73XbfADqF/wiAv9VJjtJkqzB0dNL3VArdZy
xIoff4JKX0MDBDm2WZnxvGlS59Gg51r13JdwBlZRiOdVXb9gX3POwCNy03yRSyMPFTnDoWJnc0HG
9Poudt9MSDl07Ag+6v7dd+0/Y+XcGnhmyP2QeT+nXI5uLN8n7qFhnreu9mz54aeFZt8jxMfH2DrO
UI5rqXMMZuzrFSIqcUTVEnQutjncgcGvTFPbuUDgHdboioQO9sXGADpF+bdNwgDyf/AbPOURun6Q
0jOqsbkB8TR9VEppH+zD2XtUMiYUbEvtPsXRUNPPM9qPzcAHP6XsbJHzgEgBY+iAcNerC6iTEp9m
xdWHAuEXMEn53bCTtTHIkuli3jVryCeY3N8ZirUnFm/UL4OCHXqNUgCZdPI4WtM3mNgrpcqmKss/
dXR2Y5ZhznGFR4t7nAot2ZoZ7tpkxKREsXjNeZ4rf2drCdZhifswAXA4yO/osAfyiExsFpK4wpLB
uZpTrqKetDBuwDfBd6oYdMQ628BrGr5dCjfzYEL4clFxItcZOZMmu5nxGfQ/qrH6LmGO2i3K0FoL
7I2qbatMsc7jpJKbAD2uyEXEqJQQiMfPJqk+7YZTPzdZhGrCiNUCVC5hL49bdMOILycC4J3L2Aw/
YV8SnKLp6wZhJYQiFA+JFbwPCmttmDUGq5QHODpsBwW6EMqVeaN2rbh4hM2Ky3HEiODZmOiPqkzf
Z6NJe4EYdIORInB6nb5AdnfOtgZyHCuPINwPtmLgfp9y0NsjGK2ON6E5DSct1h4niiRBXpIN/AcA
ZdrBkPCwCWY31pXneEzMPbvfH03zX6xAifZt2b93uRHswJegdY74YjJADUcuaXQtivldhYCzanPO
dKyHLuaQ7S1ELKzQvVIUr73OGhmgQ3YewGmC6GOXRwjlbeA2Dtc7fTJY80P3PoUhqvyUoVZBCOMM
8QFWpvIcpMRnZWn1rPTTHYKH50xFD647I1qzul61gyRBE79l62Q26veJD27iqFj2DEVE0Ac9tDn3
P7Bz0tXGYta1wjnzVlnedcjcZwQHtpFgpkt9Ta1nO6BSU0YvnOC3GI/VfiBtx9TL976719o1LqOf
1czklT8TvAjqdVJ+dCZwA9nm/ZPK9J0AEnxIoLIy4wUVw6IEfwwIaEgp1SHZyq+5nN36v/4vQqZo
Ut7XKTB6zNzJJWWBBaLyFDYPL48W4TNTlWSWhr/rXtn8+1f1sGQ3giwiP+Ixuxqz5ekKyzvIQ3Qo
LhOkrBMuLxjErajk5Z+6kW+M6Hmer/K4AXJ7nb/lh32eowtd/Ha0hJ2QVzUa+ctMTmKU3GCq1+Qx
lGBnXo4SjgOpDDEM5mtDibES4Gv5P/6UHhkGrBwDcfTyfYpUrYL+HwNYqJ8DsRdoUYxw+btkvEtX
AR0HDjiLEQW+x+/Lj5Sas5Ov5XbEgQWjIjSvfXMg79pszrp5zz601kDs+lb9kSfP2ylhRAnMGw0P
ZYyeASlsy29oMfw9fd1nHhBOzo2zLyEeyk/I85VheQqLHBE3mVCNBL5k/ocReQd5ctLBtqW8AQbX
RjIemSWPkOnl4eR1ydMq8nZwRF7eO49RWfuAbkt+O3TV+5pJtiaeAvxoPRBN+q+3Jx/hv9+qx6vS
R6o5cLOKlFabZCRsByECmVv2712FEinjew0TsMnJNvK1/EzBvF+1P1XaFrMAzeBHm+Tvj0eBulcj
H44u3jiej5q/hZNJ0Y6lcejs5FvwHwlldQ/yI1DTN3NHh0IIgKmlf+ShVNSIGXQ8G9B9qutPPFiv
8pDyM17xK53v5SfkNeXFd/jr3y8q4JvygtHRHOWpeIo71DDs1Mg3Gm15Onk4G2s9HsYgYJcW5dGb
D0NI3AyOs3aODqR+I/SdRKM8v446wGKNhVZrMNXLsUHOu7ra9DqTjsCIfhyKbYO7Kh5QdM6KXe7D
QFU47lE6CgWhbOMfjtubgigF1A9eYZjhFad7ZzVTDx0Tcx1XixB2PWsJLFrNWYpu2N7FSDL20BF+
Sg9VyShBVtgU7vIEYxI0ZOR8IKolobcK0PeFA4eN/kC38Jn1I2mbjnO/0CDMioXaEzsl8G0nQxGz
upm48zGGcJpN3UxEw5kN6TXzIdSzELOG/Kno85s/u7B1Wo2+aRiAG9JTU/QP8gfDZ31bCk1MqGDI
Rq963My7fqc55HjOHCLrIQx/hD29i5w/itdW69qaXlu/lrg1IGo1AvmeqdiwbtC3Ru084wnybuSI
rWwERikNwwCpuS8/Jqt9SgLqodkCZLd1pk0GLgiFCY9ZUY/OmFsolTmw6liTHQWU0i6pPd1AvS1w
t4tRqcTCOxu8ibIMXSCXU5MJDIBduq5N5jGRccDsPjogeA0RQbL7YSKxmbIJpTW2A3Fa3AUpha0t
IzO1hUHR5MkfBJLNtgjoHvWB159/F27BsNZI3+FPbFWlpWJiuH8caqzyMwZIeoSzsupvq7Z8zUst
vwwmGUR+Ga1qUhJnjUFLi4RwbXbqU5mCaTNM+/ALbNRm1NLElVTcc350qAx6nWU4Se18QEXHACQE
6Nbh9a1a39jPfsskluym2ANUIVxgb9hFDr25P6tlah7LWj3XHmDENESQ+GWYaenFZYHw02NW8DIX
5lUBVQwPggH+X7+Lxgak1AfL1mQMPWjw3tLiKfApUpeF7jrhiLuRva01z9qao9+RW0AiFj5h+7xh
6JdnZUOFxdy5kyVfKo5NP27FO6u62JNlEJTGVe0wTRowf2Qe4h5yaxoQcAQbxirWveqcvEJ5mf3x
T+TOGmbJ8W556mqEf2EnIo/R0T72uOIdVepri8gP6AyQSEaj+PVFKyh9pQOPkZsVmpvQwfL8LsYq
aNME7jmLWBeDaiMod+t1OQCcdiQD9h51yxzd+0Ux7aOJ33SQ/1sqFRWMsJshzIyBPTqOdu2okBgH
k2GfW9Uty4GaQ6x4VvrknwxTTzdDf0SBk2yiV8sv0NiAbtiozXe5RhL2MP6h4kTlGU/6Hk7DuW1I
4Bv1N1VjOEH0wYU+0FpP45zsuiG/InL+w7wbGR2kQMRQ5QkDqKs4tmh2/OOmd55HaVSltYmwD9RZ
7gW/Y20r2fgM16VblzZ7AFbMwoamLFPbi6cdtQCccAxhb2VEBeL2DstiGafKQHFhSWUFr4cib93M
0QeSOHTh3iNSRQJ2BsojJJ4xFLJjBmwTeqFKtiClkWnjQ8II6hyn0alzMY9hXLQMDeqUuRzlx0dC
wQSpn4mB/Es1i6s1W48ZDEKGPQxuuIG7Uv+FxfWLFdPA5cpeZeSY9MWltxFKayORYDYznwEBr+8w
ESgIBWgLdIHXUe0AcMktw0cU9MCgKpMnGZhE5772is7wo0mtp4SsRVpRBpQydx8Yls0tJPiIG5iw
KSZkbrrzM/Vb5mcLMWdG40VHn+J8CW8CrPguwClLLo9jhhj7Rxd6D1Ak6XPHAPzN6N1zFScfupZd
jZK1kHvhuzKEBEEw1Na72Nmlg8P9jFVn26kby+fAb2ePPKSWDlQdX8OgeQ8FBrJ6mDzY0hN+KxwZ
SCg3bQYjynmH9VjimBZCOUcWxJEdQKz0gugLghhu/DEe5Nh/7xV0Api4wImw6+EwdAhzzSr1Lpni
7kpLv5hJ/zgz+gY6ZIHYPW8ikotkIv1mH623RUUegVsYT2XjiQfvhB8EwjRbg+mBpX169Gzz3iis
j9jW/5Rd86nGzJCxmfXBdlAP9VwCD9OUCqdw/BaXMWOVoUbwddxAux55fUL9GyQ1Vk+u8LRkzNTV
dA9m5+4cZlKYJCL6bl6wYdvHFp9c7TDTdtqfPHZvf8lTA0rn8kcZHqLimJvdOUmFFysjvzSy72Zd
O6lC62yE6ZmEzqaNiGoPyx5CTVNDGsFmUyZ2tgzZR4Y322mKfmQoaLvlS6MPT4nmAdbQb/QTqxcg
GAP70n5g3TzmtbJSCVPZLbOzDpZIWXhveJ+8DSMbUBEz+6w84oYtDRfPPo33/50XbEA4/w9Cs2Zr
No0JEl3XgHf+f1nBtc6NBge2PfglHIqpW4aiTH5dN843nKBPM+TQQ9YAI5oKuuXZwweeWz3u+JBy
ham70KPUlo1v5GAXrlIVsRqKurgqwmR0Asoi33OOy78sf5Tlnn7wmVSnMLD3etjad5NBh6OWpzjt
6N96xpGeDPCqrjrRgD7OAZ/bf3/j1j/p5H/ftuFYGu/dkw/mf9OhC6PIyrhqD7Rph5SNY5y1O8+B
PIr3FNVafZeUP7hWuCh3LGTarmag6BXOhUhKbTo5WAGUKwX8O0x52IJhAmyZLP1QhPyuGinAZu/T
rXoIJy4JYXx6yykKwEY8vEK8B8eaHmZPfe1zI0BBxkjoR8qmUNZpInyg0eB6/OXaC8Ehz4GC/Gq6
UmW9k4VBqjo7XGbrtERhf8TYNjok4bn8rqL5vlZS8//50Axs2/+xWnijumG7lsdw9z8+NNdxE6dX
DKRKkQEBrvRvMzNKR0qiZZY71k+tzlhsIVMu9AimLsfCBI6To4WG5eIURHvkFhneufIrqPTdQo5Z
aE3zzObh2FNBG5eek7bhk7NZQnhIPQCTvv9ls5nGM3YVDInFFA1oMxjIR07qBzxHOFRDAhN2QQgo
LXfgf18zzj/XjGGxaaDCcGEy/kOCEHRVontR0BxUtcHoHetT38XoJeSYyJSA+RbRFAuZXtXRrzdu
dF5IetjVsjMiadrHwiZHKHtvlfPFqJwtmx+efGx1ZLOgxCN7QQqGsZoeRpgGhRwqgZl9YBbKseR5
tzzNeEINuAUOBPuPcvYz/AZDrDoX6pAVh1DmaCvSUg0IDGu2g1OcxsCFSRWPMDywd3bU/BDP08JD
ijGQOVkNiZ5uBbdQzjYkg97eiswjtuQulh09QcTk1nQG8FFEC773atifyYfqwz0KpucEasLsNAQi
yunKuArnFSshCFBWBYYdG3jcAGDmsYKJtfnvV0RXnX9uYI6hI1oxVBdXLkf9D1mI1SlGmU5DfYgL
TE97itV968bjRjfh7JCEYs+2sWpbh6O06k62Xembug9/OJPLDmKz3hJSK5y6UnhWeUWgs5fduVZg
E/zELylR/lrrNP8586u/m1KjHU0br66+IjNV03+rw/zlRMEH3LPd0EQ33Ut/3ISNI1OewFk4UEkF
WFhlSW2r66Zw7mKz+5izstxOlc/1sN8r4XGaPtgQHiYRIlfMCh3l2W8xAs6wN7j3nHHbzu1ZqVqi
d5EMuzXJ6bk2WGcLumuSGNmhZkwS8tBYMYwn3+trvpNjxk3SdpRV9w1Y3cEYU3yuKRAwM25U2ORw
ZzflANyYqsTOcyiOevEBSf7DqchJT9nwhBm20NmMFga6ZXzJjl+n1EhSpNl1+pN6yN9c9ibL5GhY
mFTL/+sUckatPKh98JMjq1Nig+zI5mspKIOsvNoKE0ysFoilkTtDiFu1Y90In7pIX4xg7s2J66NX
+M/slB/SmtJFG+tJsKEwbd8Gz3rzMShJLDT9de8jHcHCFBjyUs1UXB5Od7TGyJznAhtF70bFvzaV
kDLNSn7MnlipLDvramjTJMKhj/ATI1YMR9TgJajTw8JUbcPfRdB9YofNY4X0EB6hCjmSCCvLyCM1
lW2fsFLmkImdig+LktCJRlV+qW3nligweIXVJRVnkza6kEEkazS9uGlIrBBp7epfflsnfUfec9Op
iyV1XR0iOKQuIIKDnQuSkeLDDBk7JbglmTkvVydzigBNHe69Wd46DT5/1fRwcXgBVLJbnGvVXdMZ
D65fvPmyCzkzT6621UtU6W/LDR7WZbix8vEhjIkvbERsrVf6tYxH/0QGgsZcReja1iZy61c3GK6W
IZ7k9D0ra4j3Fj25q9SUchnln0aOyFZz1MexKh7LqLhOoptoGSW3tMdew+Gv+umwiUz/pgCeb3xN
Q/qI2+jSdrcKwEmvAQXMlPea0B8LhV+MxyPC60sX/AbpV5Rl2YbhWdNqTg9mRghrz6UNwz9ujehc
8yGbcwlJIs/f8DnYVi5CtmRgcM1k/LlLCg1X5K1lkXw/DEl0jfXhOE3ucCh0MiNdcfMa5p44ENUB
suiSxyLvOU9Uz9rjQXe16C2PSmKn+O+oDADd4UImwKeVTPpTMoMlJ/1FCdGCzYhYWufZDcnspQFX
EQaAOEXwPTHzJG+pbIG3cgDZNiJNPmxwm9INfOlbz90kCCu6Lt3brWIx/u8ycqdHQUlbOlWTwV0r
xB5ImvnBaaztQgxqkfVMmNhwJba4nvknWGUn/GOrXaKQlDtH4nyuGqtRme90UPN9iOQ2NAhAJ09N
P83efIdPEnHNs35VOg3PQxOrb1KX9thy4d9CluuENy3da7AbrOZn1PmupYAxFFh8nqCkGSfHaf71
FWNDLfGzk6KrD7Nm6zvoa4dSxUIptI2b7RXzyWtfhiqywZegogxTZRGvIV8SU5V2bbQnjGOEr1gp
Z92pz1AexkPlz8o5cmLnVM8/yz8a+c7yFYo6hqA1YVJJPsVbznELAqBLLllVHkzT8c5+N8d7Nzde
o8pLLmOAJ5kx4wVG/hejqUklF7q4w8QROssw/wocB9PnmJz3KCXZNUqr7JwqmPQVfVSugRGtc9jr
V0h05CXIq1xeheE0vA2j+Smw3Vr5RV5DfogYqbgTzgS0oetiMEhHd/u9Hkzh0SZFCpeq5IJhlLe2
Ip5OJSoDf/72UKbg9BrDQ+wZ4PE2MATPbvZSYexhIG0/Jk5tn0spQnytgE83NuMesdmDic3uYbDc
vaMBqSTUnQxaxhcvVndzJAaS+pcxxMk27vT6bFZtfR5D7U8FOX2XjUV3DsuxW8GQCXZYFGyTsdeO
Dn6+ZxuU8DzoprOOA8aG7MVPfuC+JFEfiYU/dBac0vrMJkOeHtIwYgyNHiz0s3nD7RJ62pV8V9cF
MYE/qDTxYXwKcHw4udFp5gWQBZgDDPnaHpJTv2+09BR0U7tXM5suuarm5mQpDoJo38APjSHKOp60
aw7DCZ86Pyb+zod7jHIBjJDgK5zLVwkik5PLTs3BEzskjvMYAVTew4AsA7+dNqLLC39FMMQpVoBA
acaiVU5pljfaaWEAJw1KlAI3i5RYknXdBMDqTnhYJFxF24r/eP8ToIIXXh0JyVKqiTYDevVXGtrP
ZjaTNrl8Yyo2zMn2g844L2ibtz6A7egy7oPJnX64E9vUjK+wKnoGqwBoj80WlIdIU2q3dByjfYig
aiLda6iTzykIzgs9mwgIe+1QSDOuI8NER7Q22MTVusZueZULYVogotnPrmO4gdRIuJ/2SzNxLWKo
sp47j/FXc1vqpHri+BiCbB/G0K1ScsDWCqkGQnbG14oA+Hx+kONz4ZAjfoHVX7P38y5iUIrH2Qf9
zZrkYxBqsArtnDK9vs0VmRPwYYV9TmjTj4uwiVEi4YpIAiJEkH4xk0QAaj7gbMGpTylt80jlADWn
SC8NbqggHUhxEuZwZbVOKvKbwBVXiOkZ90J9JvkJz+2uorXiO4tIBqcudfWxcPtxY2gjJ9o5KRhB
lgx7rRtucxsRgZZhAxMZ4R2OYJgnN7tFs7UQhMcaGUGt0ov28Oy3ToWyDCLlj1EGcEoacM7MoL8l
MNHFRD87aS3KV2zl0KB6+mFUKpL4vFtgzcwq9SvdLdoQe7hhi3AhWOZnrlLuVUZQnXJLRhAHGwfo
XY3VsAtDpcWcgtyMa+WYh3yyEZpYh6WBdoRt3DUO8c3F/ZA1hFI3sLhapz6mC5omekBPOdZ+fVVT
8BuMg5FEEHTfEd/hlZs5NZ5SATRLUdcoMXiMWnnnIewoWoyLpcObotPvG5Qv/B0NYJWTQ6o9g1AM
9qpkV/mgaPp4MnwjYSCDJCPwv/twoC6WFTGHBlgkZeQq1stfFNHDagFbRp/+xOnTV8drcSqr35Cm
ESbMhzy1ybBRY0yVYl50c8w66Com7iuM4amLbAQDhvh5YVr60SjKrkmV1+UJAgsrRmErG/lI1p3V
3ES0Y7I/sNtWr1J7LviBb1KJVFawkfoc746nhNE1Ihlq3wzQJo5p60OluEQ1Mezu4Dymk/GrUtq7
yIEF7dcwnZvau6lBBKmW+a1EYa08tUQ4E/+ysE6GIA8u2Vm3wUrDdTC+qhp8aN3h42gHLk9gRTo8
BH5QA31eq5PzBbgFn38QERje5Vwh+9vtMaHu7ci7tCJFjUSK5KsGL81kTre0iAoPQRbCndsHX0pw
V6A5B61+Vg3/p1RmcZMnaxv5zmZ0CmryYb4OOa/Vn2Is10KHGIq+uE+Zt7L7IHUZsehSgk8t5zOU
KpUDG8sy52Meqo9DMXnveBT+aDpiAblvWy18sN3s0LflN466mHoDgGQgv+h61WMy1V89yKkhr3Gk
/i0x/t7EHraFhYIRaZzTfWRzQeBVXR4zA/PG1jZVGo3DoHDreL5pbRRlIEjQQNzYVebeInMNFUv8
syAiLkyHQMEH2gEI3JgM3ZdvK+GE97D25Cbub3ckZjwyt1IvkUe4VXsXgy6BqhbpUBF85JaJQrJL
ekC9cyLq9797WcCFHor4wxuT324QfuchAc+dW6Kk7vKN7/jYrmu7CSfsPSRxtsMG3QTpnCOOxYi1
9jhu0eCI5q5RoDT2lbMT0Yr049KSWBPtNTUZT4KHaQV/ZiomWgXR18fG7yiZEAyKwmPpj8qQUzsI
S8QzGOc5vXdbhFOLAkOTRVUR0ZLrUJOQUy8A3IJb63L+OA2ilHZAfYOhArzSAMkvhV8mOLM55KR5
cqMmAJGHbiSfd0zCvwOARZ+jonNc+bC/8DaBSitdh6kTJN/sBvVY2xZ1L5V9rykm2ucH28NzvN1n
Bc5TGtyTY9SQD9rYLlOcKD1FU5hztDx3ps3FsM6xGRw1U7dw8sMHJ7Zt+jGI/4h0lV/9bD+2GPNj
rw0WqbRkujbGn0l22YQedGgxj1RqiOf0a+jJbEK5gDLMcVdK2IIa2Q659Bvib3mTAqOo0cRJlHsE
IEHX1wi1w2UHUIRub3kJZsyOO/jVuxkSUCY3tzLi6TzmnK7sSOTymOvKRLXvANCqDcVBQqR75U9X
bdIgYKC66GYvPxql6pDKgpAIsQamqvTMQ3AwLVz63HaD1FPJ75cB59Lk6oQOlIZz6ZSEOTvoe50V
7wZhnkEx/2oGbtRFdes7zCutaux2xmfnjTePmOtNayJQi8bcPMYqsaKJ/VUgg9i1mXMpcwi0kwOQ
X2L2fiz8T7MIwR5UHaUvXjpi00GU/HSHj1MaWOo6G3qEJYL4WIGJ5q9x8wvY9MnBfxcmevJDPthP
gS/pznISbjpczdP0GkewhFyqpkIkhotmeVGehHN1ZEe7eWb1vozcpomzzm2n99nTLrE6PxDvFq+g
wgOMeYmwFPJN5cXvC2yFUpRzNew+HX++H+FtD4Vza6vxxUzzrZPYt8HHfryw9q70rx1QBawxNFvi
6+AHSrHNROUl42a7QizLi1/6SUXFr2FQML0KiwTIJyognFd44nLeLSdfXNbYVzM9ZpqJac6/9E2J
Me3Mqjm7uQ51KXk2A95KEZMZ1cGhk4hIKe+qlu15ueUymcgsQw0ZFHX9p2MTmFFA3t2n00tq0ru3
LC4jvkaW+pV33JeKEu56m0viZbgdCHLsOnBdVQ/ahxzJ+EZ/KkS0LiPMvyNprR5IbV7boonqZuXi
KxbWV+zZyzWEasGsPgZ0rhnm12V97BxmE41zY9DEySI1EqnhMtdCLgf/+jiOWFfJMF5Rle/e7N9a
f3gADmPggAfoBldqm9ujBMBYVoNSR+V2uS8WDEFhwMLIhwcEn9xPqvMoNTOkzWSzTC6WAVZr/fbd
9mnREhGbSCgFpEZrjpvNiH0ZQOL8Eo4KlAY/3OXUw2CPvFZTXH7TlBzFSXgUCbcTKSPwlHBd/Ati
tlQFC6g6zpdAFmTZ0TtLLd0Z+CnQgx6VOr/iLcg9wsarpWy+REYhoVJgPMD2phAaD4aceC6UT6Tc
6VXqMaMYNxnWNaIXxBtCsC+ptDRKz+VTjkPzdaDudEcAn0XipT07s016TqIyl2wUTjHSNqh2NL87
T2bwI7O+KISfMle/yj7eL49FbuG8m0smqXFd3Wj8f3IFSfSoOCeXK79ehMWZ7OPs+sB2+7SJ9gsG
NMI6WfDmMdAgnGo081xB+GekDVDtMcEtdzHaw2po552MMKGaMfNyuSxZfUXe/NbQ3M6V94z0gQ0B
LANGvX6XpOHbcg9VmjbsCOtEsIJtfVCQJ9aiMBGPGpHE2WPB8neD6yKkdUWAL2peR/lKASlQMXl7
tCWUGXJnun36AXBEpE3/192gY6CtTeM2oVAaY10+jJdlxDFnmBKU9tMUPnffFmlWq9Hk7PGdX+hy
PnJaagJauS0ahrxVjoO3k39E2XCNvAm5ZUB2Fs2N6ewqnMTWi35ScTlUdaJMVlmTXyYxE8icJN+V
4x532aww6RtksU54bq5bQaekbGFGFm2mpt0tqkKp5yKxQsAK+9qKAnGhjVgGkafi2F2SRbSFPoVa
UzkYDumSqIK2eeQDG8esWrmxGPucrNF80APmZaoyDTviKjZDaR4IvvxZCANQ7JmZ5kRtGpjWftS1
QpQmjVo0dxQogf2BFuYgHxk73ZvqYVYHTBqJttZssmvoUB3L8Ft2vbjstrD9c5qjwFgNY/olGOTQ
UUMuCm7Oj5dA8inKgnXtJkiDVbQ+UqeXQL8dOtHZt4743hITJW8h7HH/9fJ5VRVkjVnh0zLByGVt
jq5/W3wtEmTWnJGwf9vgUOAJkJRqt04s/cObaJdS7quoAE93g/lxVBicVSSF8P94C9CGlDp61aBR
bMjAaFpM1OYS1kNkTfU4pXZFx0vz13FZPNI4R2IDegUhMctiKVZQQl3z3EVHG/7IJyrPFho1HZko
OhpdwsnZpMRhkOmZJK4nlxwEebbydLfA/CqNqbbJ6+yrS3EEpXKaE0o0attdGkeoinPWDmOVF1UD
hvHRiGIFPKz0+bXqEOA6AB22FBKWbmr4d8znZc9oRJcexxCaEvSTK3QsZ78ed8DiBLC5NHoM0//K
4qlsxg7P2cYFy9VwWKptYNJixMWdaiNBUkG3iwm+OF8AEzHeEYVDVrffKgMPBRuTtQQ11tkP1FHA
Xd85dhpZstKBmSK4tUg4gEuGTyHWXrAx+j92HO9luS97IhnAPF0X75Z5iK2i+k8dRkqUYEuZqYYu
VH7rj1sggRDLRxNjS9fN/RMzTdL8FHsjGPhiWeBG1o4+6tdiVaCJKD6cQHkLXBjHjBpyuX9Cw0HA
AcxLkkdmiBEj7o7ezXSYhxJB+2scEn/dRDUsPud5qpoSGvfzAiYsOIbSTAFMIP1pMceo0wm2bYLD
uuiB+oRt1PVCemjDOYWSTRWycmYOG0Kkg11zm02O7iRBmZW5HXKNn4mcXoIjkJ5WlvUUMgFf5cp8
GFvWQJ5zsKter+2IqunE5iVzijulI9SKMeVvd/heVOp+lUAv8fjM8WXciskk7uyXEKWu6/YcBTO6
Lm/Qq7UQA1o6ImD4ck1wI7CSDwwZsg8ZfsVxHbUMFUjV7Zij5RuZvqsO6GNPuTsO5UvLlizISkZg
F6vxUNEZOR6kP8jDP0sD3c7Nk2F0L/0wmmud65OQi7NfnNB8xiUKU9uhMzbjMBLPU0G+HWgwHDv5
TkrimlOVEpDMCdMRqq8A9bDL3vGV/40rJjoIFfuFYVbZ66Bs6Q7kDAWRTlRtzRIi15Da58hXJyh1
5kMmjA/Mxn9VNa6vkx5J/GbExYYHlwl5qgwo3i3uSsDZbc/REkw2Jqsz6BsG2NpG9fzNQrlocYpd
2RZBRxQp68pjP/bnb4fCFm4OqpfcIXz579R1zt6yCjWGVeMCVDs83hhbG+5QiF2JvV3IQ6ENl45c
XnYZn03JTNO30TIWFkOj9b/jtll3BEiTYPdBWFDKpaQ4lpNcZmKL805kMwCpLB5UMZUfxVS3C4DC
pcbr1HhdzFUibISVon+Sc5PASEyije6MQxUycmnhY6ZDjsZt3gTpn6J7XbbQZT/L44/IpikwSriU
5isxS3s/Ah+we8Kqxrq+c5i97mjzPxRMkbWsfAir797tfpcVc3U35pqlOiVbBKtuPToIMI3k0phC
TmKjWaxCKMbLFW5+4K8f0t3lgXdwo2HVQ9QxchuQJ9hX80XvQ7EHIE7Ggb+8M0vvrCj+PtOSz8WU
I1PY4TKBptEQ4HgNZBn47s1rqcB8gwrMZTsX9MvBFGDhdAxzeBrc6A3GIeDeuFpgzpJRzxo94d7r
neiwGEMtTK+BzKeAc2AhDsjwL5FYFDdIvqE8URn5nb8yq+R7MRaybE4UryC2JDReiSj+jpv0WQyM
5NgkMA6RRlF/uUVzB4nyaxnXwfbbT035OrvUQbjukDAIKhF1oJzCGepb2JYNk91Qbj7Mq29INI/L
AFhzmNgB0KxMz7viBXjvQ/cjW46XYAVw3lv/SdqncaS8LzBkYiQJmNc74mBFdZgJxa8zM5I0PB0/
YOV7AYd1W+TEYw88hQmrjb1ZYXHdtQYmPDE3cKzFXKcP4Mkwn0NU1O1w3KeTl0XKYLRfW72Nna9G
tFpsP3Yh7Fn59Fnc8HoYQGZteQEmvAhXCfXCYan9lt6tUHDf97ezy0wztckyQfeJ/quG+Agx28Cg
CYputB9NgtNi+1XT2ZJhm36GQqkNtXrrNTojUuoQo3YfXXraU9SXr63mVhvGO2vPbn/BNYMIL1Zi
0qWNYomE3s9cmdG7YL49/rVbQKx5J/B60dwaMuf/EllbcRpbxqhdp39ZZp5vOusrtUYUhWInIZ2N
oKMRJ2De4MdgjA6yRFq2lP92RD4rVBCCno5x795PnXoXFjNUAYP+zLSqE26dbKO581tuiDiDmqaj
q5EqeiHAJQ2VFnHf79V9XNNQZPJGQ6kA2u5eOdh1lm/90cUlRGseFv+uZOa4jtwdvHmXDlDHu49x
69aGGt5gKs297Cu7fEI4rTOyWpcdwk3dvgk6PhfOFxmxv8XRSnpGBh/PaFoOVVpdxVOkiKzLDOgB
iEzNOJpMT70nbEvfUBGiw2QnZ7tjX7lms3pbvA9TefmechlVBXvoBA1xI250OIlkex8r86I5A2L+
XlAWbWTnCJuZRrR+JnNoRngaQQOMjI18hNOcEOYZ94+ukHmKwjcYoECCodXCJv4lVZep+kKhlMZz
uXNncdeTHmzBnsAo8BbH18vM/hiCn8qn7JbzXVa6J6dkXDfbf7KhQiYDRVfNfibxPHLMLwzjH+Ty
EKiS7ELGm4APDANs1iFXQwFkYmZTOdSHXFOzekTCx4HOGE/+W6dEI/2SxlYqK/mYl4pY4PSlvx4d
bvrFrUh+esIdDrY4JfPSAbb/w955NMmNpGn6r6z1HTWAA3AAY9N9CB2RWgXFBRZMZkJrjV+/j4Oc
niJZxtrd85qRYZGRAsrFJ16BvALM4+RqUguF2sHhHCUtynuYuQKSKLEsmbCrh8HLUqht7Yx8mKzh
M7zkT3bDwqvVqOpj4qn677MKtV1Vvkfr8k6O8NUUynNWYtB15T4uO0kPyge5I51Qnv5+XBKJMEQ/
SQQLsxmFbT9As40lqrtJ8u6TWmuWvd/GmM8EeLQFJ2pNOyXF1gHHwbAzevfRwVjZenRllGgbRnn5
sS2eJtN+XhSkVNArzflzmntXMPCU/CBa9HMQfGhv9Sb8VGrm1/IBBw2rsDc1xi9LVLFsNhquif40
7YBEur4KVVX1Qtw2iCWsrL4/xvlwhCZ1B0T/3Ay4JsOuf86HxzCjkwwl4rkSwqSRGLN0JZ+X+FbL
LW2tbA8a+6Woq+FbNc4wKAbYNsxGEZjfUJD/8Tr+Z/BW3Bcpghh586//4uvXopxquNPtT1/+C+gH
//5L/c6/f+bH3/jXTfRaF03x3v72p/ZvhZIDbn7+oR/+Mkf/fnYbVIR/+GK7KAo/dG/19PjWdGm7
nAXXoX7y//Sb33WJn6cSXeLLV0i5mGm2dfTa/ihObFvmnxBX6gg/KRo3zeU17Jo3+ph/8ZvfZY2l
9wdywS41NgslYqlUc4e3pv3nPzTH/MNm/QRk6ZjCEvzEv2WNLfGHi3ix40rE+1HUNflWw34Y/vMf
lvGHMF3P04GkKsFjZJL/+yb88DD/5+H+r7zL7tFCaZt//uNnVWMXhIzuAULEOMY1fhG+9cwJqY5S
Kw96PdwWOPv5SMs6YWnuNBed9siFRv6nm/T9DP7uiELXLRO4mgn04SdQbZpbuTWPBOjDtkGvYDW7
5YuQcDrIBgY/7P4GlvkzBE5dIAfyTB2LFstylfLvn6CsAYKqdFOS8mCkiIkXAOmd6VzOyUVW8/n3
V/YXhwIlLCwdsTKuTvykEI1ksEEkhV2gqjYkafKuMKuRuVX1yt8f6We5Yi6KI9muZTiMgV+eGtLt
cxPabH2+Nnhbz2W5aELqcMmIicPvD2Uw5stvi8Lx6z//wajgWNLw2Cc9TJsMQ131n29giYxLEXJV
ZlJDxzP1s1vVm9KVVxADgEVWek+KdTTqVrmvY0rUO7dmUKHimt/8/lR+BtguZyKEJ3iahrTcn+6v
AzhMa72hhOOn7fTEv5H4hU3BeDa06QxoX5lRvfmIi/z+sMsV/nIHTCkpOQtwvfZPd0Az7MJ0jIIh
pCX0FtqjcHqQzgPWmeMj3WkgEcF1nM/n2K1IN7XoUls1nQZk+CKrpgrpyudYJs//L6dlmaiiO44l
Yan9+GBkXXQihVN8aK2GklBqH6TD0VpzoAnktl+J5SDc8UFMEKxK4G2RPkwJBvdl1z+5NsLRxMmD
DC6/P7G/fExAgVmeiA1YXn48r7mL0W4DP34AbVAjZS1goXb9ZpoICweLGUGT1RHtp1IU1d+sLcbP
IORliPzp2Or7fxqsrutZvQb6/kBkf4cYD/EHNXIcY2ES1Ti26+zfejweBim/RNFLXvvt34yWv1oE
EJz/99X/9FSGJAthAXIGc0jGAOf5LMf4sghoxywJv7/VQjd+vdueyxxlXKIYJMQCAf7TFRd+ZrsZ
5PlDoZc7IBhXkm7OoKtOt05txkJEB+prn9JlRKsU73S0wFN3eLRr89B62Kt3+nTl8jtTOl15PmPH
xNtmHLxd2ejnMohgG/W36JA/Wmb3WMTIQhcfVFjlRfFFGiB4m348z+nOg/9ZBvsOnxMUPvg76uc7
qVQcCYWHApdL82ma4NIWVBAa9xpw01UlGaAJsmYrG8bOyuxu87muVtRLGSs2FaAe/BwTauyHR8uS
x17QKTXCA3oMGeg8Cq26l98s1X/Noq9UTZehGe9x7VxrAYYsxXgskI2HMQP8M8nvW2cc6JUAU8MF
ylRFv2NWBQfsH3dNPJ/bSj9Yzdekiy+po18lJvrSvbcjfQeNOPRb4cXvKkVU2bMaT8JjCCOkYxI1
Pph28+qqpVjdGYwHBaqSmMkM1JBG8ao5aNbhevIuw0ixTG+QI/JXA9dljPIAJuU5bTtwl9DKuJ/L
4tHK8QqVHdL8Gl+ZccouBse0am6QYMUbPFq+wzQ9GhGxt95dBo2Lc+cOrFZLERAXUN9hHAyt164L
g9Zw5vBYihHV3awAJ8YCpm6/bxPzJ8lWFNqzjRg52O7sHXXInVeDaHCCGwGiC4hchoxlqF/5ffmK
28DKGrlUbWDpQZfq3Ef9bey9jW4JE8QdzuHAPiFmRAY81sXSO1WhcQcEYMALljPx3flhNGEhsQl7
bv/oQSTOMiCDSc/ve7g0PyRK/RSx54tncwtyH4eb6GvVj1cWXj/qEPlMpAxGlTS526njRVP1Gc9w
Err0AqXsylZ3iuDndiyR4En0M5qOG1WWSgr0c+Ls0jugQ8zxjH89FZ5w5RbBg1kIlG1r4zFGIRYI
BWMqsFsaqd2Dcg9beWYDHgfRHxoMfkaKeN3nSJ55bnhlybQCCDGdZ85onYftriojbd1UsSIag4yc
qjsZ9G9uxOGEycOqpTftq+S2eMuMrXFv4/y5Vu5izKvr5ewdkLmr0egf1b4bV3i8RRdFlkJq4TIA
IsUS8dprKcSOtPHQajZXUCjPaigPanM2dXkLWLVGkSs7xAbPJmK33yN9inRYfzZrjBkbwvpjEk8v
RpTX1wA9kXhIw44X2Ic0hv263FW6PzI+TAG+K75bhiNgofdYTdxZJSvwaT6aInhw2hz3AYdDL0uJ
EsMcJNjKlLlSHFhu6WYMZzNkn0KmEPqOj+SsBt8iKDBIk154aXviCCspmJxesp+mp2YmJlyWrV5t
9aHqZo4MIVy51+OYSrBT0xkCZrFZF4H+SmejRwVFn8lm6fI+rrsE0Xkcn8Aos/RhmYvkR/Li1MlF
q6xDFbWfbUBLE3OgZ7gYAegWDfCxDgRYdmxZeKbjUuxCGqScb+6XH/C6PTLNTDKnP5PZ4cSrcVoI
kXHLTQ5lcBSffWhTa+YtCt/a2p1QJaFgBFzPmRG1tyAu1+OVXkfaBlr/jQ4xb+XNWrcf9IPt9dux
dqj/mtG4G/AUwb8giHZ2PcK+6IrNNIozYDhmlyxK/lC1km2HdVjJTP+GyjOQ4SlbA+vGFiVGXIs3
/s1sB/Y1mAX6WdTetxTf3MIaTsiYgxUJh5NpVkenZRVtSrVNFhDuNBBdO6lrz8wtGDpSqcGR1Yq2
uQFhg3BoiLcUhp9PVAKBvI6lt03L+AUpKjiWuYWhesqNSw19G2vMqxQRdUj403kB3i0DcgleZBe/
q+1Az9J32CUHTefWsMS1LeKFU6t/rXz9KQ5zqAHGw+B7VxMtGQroOClJF2+L5RFNLXol2X7MkLJT
g7/LBhSBT6aqgWkRAyqP84thYG5mpBR5Guq2E1b0a5thHY59sUVQ5a2j9rO1Cwk5xZuOA7hZwzPz
XUTJaJUiGE0RBYcwM6hfqo47EjTRzgVV0Xqas6kr44vsGnvjzwn4Jy9pqRHS2ZAxvBpgnji/BNoe
qUy6LiPtS1toIBsglUbljDIHDoUQ2oOTM3DyIMeVuXC76QHwo9o+F5uyKDdimqEnId4AyWraVIbb
ghb2jlGeY+cMJoQGfbhmIuOjLoubvJR0o3rCdnd6q9wWaWTWrYk9kxLXm9QpzmUVN6lPEP1ITewi
3bHcmTYH61nMqxhDJXxRtjCWaGyrZ1ekzCF8dt9z6wy/824cGS5tViPr5okLms2A83X8Evu5AtVP
xy1MeeyOY1z4xVth0arPEV+yLAqZS0yEvPyrF9skSR5sqElDaTYB3Fam4GEKOwxoq5JfhIMJCLDV
1p2KZf0ujNfd26jDMMFFo4Dos4qt4jFv5TkfmQKh3z3NOYANtZbb8nbW7WhtI8C6Dgbzo5Mjp7Es
QXYHTz/GLDYsAT04gmZS+Vo29pnq9Fs6Mm1NV39xBkffzHmMgcKMZGQRedTosPDgZOZ0g7LQdUV6
QA8gO5FothvTCpCXodjddh2qqsLetEGOHFcZoWDfKj942L8W++JmnmRxUB0+RxjMcAKDjrkM0Wq0
r7s8Clf5k2jd/imv6MUICvT4tb5O2fBgOO7wJQ7cdZhgRUlz6DN+Ebqza1pteI4L67rvzfJA8h1t
4iH66Da9fpV58XCtufZVEqX+3iziK1H1+woZhZugGhH4R3V13YrA2lhpiEk2FHkQBNShoFzv8YTT
I+PsgRaSlB3XYkxfIrZSFCkARABvmqqaTVBP93o1V1sGdITqfx7tm8wtgN1o+kZG1bSZxLTFWuNY
h+YNNMGnfJBI/3xecnKLYQ/8btt2jpK8M/C1GNG0MK/ziLZbbYt7oCH5xijwzpUQIGzNPZRo3tPx
zbdhGmbbaHLPRjQVRwTkNlXSzusg6+51g/6b7eCjI5rgysqqq8rqql0nwWbIduq3oBiQn6nar9og
b7sc3Y9RtLsINZn9WGZXNrAtJkXy6KH6b2dnF/g38AbmJ0xxole9QVESSAc4KrnNfCitiJ69285r
O7J96N1g7IC44ilR3NWmgciVla8jrS7WWNDqLvFWP1ofLY2+2RSwkmOiQqAVkJhUZsvUl8z/ybMO
fZaAGi3CvWNyQA85JDimttL5YQvoRQf9DHugdewwLqet7dUwDycPlsOEL7sedZugTnQkuApqhhIy
CQpf9iEEzDI4U3UdAtdE/rRjRxp33dT0e9er7+ivJ7R+ymmT4/trtAmmls5kE8f2n5qImTbPQ482
WU0Y5aab3I1gQApYN26pbxwnrA9KQ0Z126pmKPEgQgVj6BDu1RA1qtlhNm3oTxtZ6jAe6GBBH/W2
huZ/oRfDcFI4GUsdXbbtvrXRgrQlSIYa7VavT/fLTpebBUkmrHFEOaGQjIF1nGtYOQF1ApYzb+/n
+aOoLLGfIcdHbmAeOg/EMLvCHsAFWowivPGA54BeeEn9KttNffMlrfAEnwJQtJieIJ7VesqCCMlx
GOmi36EDS1DU4j5pQbR1W/nsOkm0I3uTOz/qb+TUvGAPWqwnvCFWYaSkEZC00wWxwdy5B3cMCBBz
wnSjM1FRYxCABCR4N0S/7zsP8U2EPlzPOEOlQwZoIkzXCJPtSNkulOlFbZjfqktQIIJinUTEPzEF
4RVzHTSY9QGyJwha0EZSBQWJM/f02rWrQquU8ypxltTJzFCsR+GKRTAKPYhMhK1JqCyEJyWX+SFt
4WT4ZDNx35a7GkzR6EkacQ7yB8bImZo8oEGDPibH9XJPZtN9LvLinjXpQ+EGt0uo28akmUgZjasG
CyWBzjS2Cu0j7q6FeGsnrhs04MUr9ypShhh0zlNELwRNcJnr/T7SMTSNtE82aweLoI9dYZBvZxNy
MP+xDEFxuaY7VNP07AG7Ir7k32kpAh5ezkflAJYmq7qdILSrcwIN5Zpg0GI4gJp36/o6dLcWiemu
jLCPsWj+91bH3ye6oCHKsoGzgw/z3Heg6mEQBJqDxxirZKtTtZZO3YXQhRfSRc6L38Rf0BtCZqPW
oC4mF2Fx/4e5IeMkT0NGLz5VPDFMTGN6b/gJi5ybW6T3Tj/ewhh/ylx5ixTXe2kBzY3bbe9Wt4Wv
ppg9n2326bWyty/iEtPkrnpC9zfbDghYlDqKrviJpjvDRSIP94grswex7ljZLsBCaOtH4BUs4Pjk
lw6mMhDQlmpo4JKamurOotqM2N0SUrX5AyDbFchZIrAK4ELZ4MA2s6GqtFS23mfRIgSPXWwEtGcZ
oUHXJKvam69widy4pY/yHOjp5bQ7F/X0wgjWvUG2AMHzIEz9DgGUYiNdBRBVfAshnaco9ZSHABDY
rH80M29YZaFxCMzh0Rymq6gmOO4cbjyRPQkagps0Ij0Pqceuf0wq4p4sDU5BVtzIAgsEG6lcSD7n
5Rl0qo+LGDWuE+oc1LqaFyq3UPmxHk4fLGArXdbho11HQPt8z1g5JgiaJUs2U3Avjnar24RaUqdY
PTMP8TRgcKmTEE2x8VRqm8vsRgVT3Cdw0ipZxcf6qrNfnBj+ETamp1yIa1kxJxp7egD/fO0401WK
nbigDDEZ84mWHdJwOT+h/rSqf9hBj5LXi4V3QdlNyLkzRnIzvPco6ZlCHorO/Vwq07jSGK8NFKJo
d0YXU6XoQ0BI5n9Yym/LyRtqzyktxqvIKFTEbFLImr23Mt8MBb+pJRl1Xq87UnlW+S604YYBn0Ty
1odOszJGaHbGw2hEkhLMeAPHp1tr9p3WAzzGikotGB1NtBRjRJ3VxhnBvEdmzSDl9mgViY6bNtcE
GgTB5HqdS2RVPS3V5Cpgpavtz5orKZ4J0svEmq7Uvgz4FjOX/K3umdMqqe8LQvbOoFuBasK1BRCl
Rdh33fpo4FWBuyXE8LYtmTAjWME2zIju9N7Q0XZRsxbjU8SV9fQr4mr2ehnzrlnBF1wm2s4dT5go
fE5GEhC10KI8FfVf66pHVKfbqacazt1BFvZlTMNLbLxC3sDlQSbgwHOWGe1uAjmKR9C0wdKaHJ4S
RN8we4JxfLSd56QLX1F3nnOqKrUUAbv60e9YMsA1si77D+M8flSXKTVVU2ZRLFt5a7sUMx208pfC
ZdcIskmkOPP4RTA7KkmhYoAet0WLM9wsvQGzpfHrt+BjfN8EgmPM50qDnVqmjxVODfOAs1jI9Edm
n+Q+xFO2KjTM2IFLGkDJoAufYp2iV59/nGQ8Awki71AFHzsAVWVR1ZADZx022pFWz94gSHTU0F5e
0P6hOLWKFCSr0iP8jqbwIFN5O6oWdVPRYKJhsZXDeO/IdNouhYXwObWRScC6r1lXAwMviEjAWy/D
yYwBbgDxFFgMqEig6wyDyIw6e0LVI0PJZ6l4mB4KqHV326di11M7kbbKrRmVAoE3wJR7MENk60v5
DNsKD0Pq0PVvBmAuU8Oq7nFzYsFlcoljPXyheLitalxgOh+0gkHglxnZx7Y3bpb50OJeUsuazB6t
/S2I6Q267V/tGVuepJo4Mr61wYipovvBlOLgtjNDfJl+4ABMH7mCJdX2wcEgx3UyqDH2BTnbNEJ+
RcDIV+k9+31fBe8yYOG203nbDaRFoLWO9dA9pgOCd6VAyJfi/2oyrAA6yYghi0okqcIumVagSmXp
yMqQl5Cu2szduGp/pOGyWmqkmcauG1F0y200YMlW45DVQAZEbzms/r5EIbgNeSB2ypCsZsFCSuUu
o4seRuWB9FSDaTsUVAbDfQUIEfgFemrVFD01skJh6DiY8F3qJNXQxQU7ahYPIfplSEBCtfabWxHz
tyuW1z5+aQPYWX3DEpPa+HHUvXG75J75LKGUueEmbbhFrZO91O10PcQgoia/09Zpi8U5DdeLY2RE
DLeBad1aY/a+VGk0jYuucUqpStR/JXLiaHnoaztka4N58G2zI1TExRAP8sgmNfZsBMLimPAURpoT
gjbwVEku8y0GTey+uQkpbw3cC0VKJEhVQawsgXbWJvcu8cBoYeo1wHu6L+LM2amlZFFPKz16SKGR
f7BG+d6NiHC6OEMVVBHgWgJVvs8mtpB4pqI0Fx+bub0rNVJvv0hIolKbBZXtDZlltKRg9S85M2L3
lJzV3pZIwujWkW8VSsEgdgiOVGlK2ExMnG5g2xV3VBlWNKsx4my6TR14eEQTkAgb1JLVZRel1uJO
O9TBu5tlLjeaIEct57slmlsulNBr2pS2xdpMkkdlFmNyHrrZ8kctbd8HInoIQCo3bvnFo8G4T6sb
Y9I/YStCvYEmgB+gpBHB2jFD06fkgLIQMKe1tIiuh+pY5AFiEIz6MXmsEkSJNRxENoyQfZNPn+C5
Edw50e3sPQwOMPcy9NsrMyUPbaXAU+OmYS9lKa0BhOXZKebSTtZ41N2SpKCevvqm80HDYG1Her63
A0TOLG/qAFFmH8sK0nQJkh2dUoVemhQgOsuBNlWvmCvKHVahqDQe4dB8mgPXQa+VXNdvG9CEQXnM
EwexWRn3GwTMoIRH4mbU++5p0rOXLOnBF9q4bSn4pObtZnt8xERL2zqU79aRjkEcRoZgtwqtPiMP
OY/2qfCR+ylmEwa1mcbo6VlX6ExtulF0O72vbvskHVZa2pe7RKCnJCE3gyHtlBVx2uxSg7Ah7sa7
BmGiawEiNOxBAeMYQFHJ9/tDEA/PdWfKYxbBLiLcJj26AHPBP9Z9seF32Rkor6bUPreFp2qkQXyY
S5w6Sz35AM4O0jagp2sDMRVAY/k9Bp2Bgcy5/igrDLcXDnrWyPaUqBeU6SrQZvBChDLlUC++wUv3
CSkJ48RYkN9f7MI5tfFE+K97GoUOuA67fiof0goXkOVFogmI8QxEpiAojk1Q8ufT/A5tsmA79Rpm
pTA5QwM9/DqkXiyVqINRBS0VQlY7H5DhRhaQmps0fW10TZy6TP+UlzQUgLcb2wxFk1UxGNlpeYkS
/5NXT95WmJV9Gt3wzy/LZzHU521YJV8iHEqmFHt07qZ1wmHTOi3vfvrSDDtzH+BgHhWo61hWN26l
h7ClphzL/+elHIKUgmIZb/vKp4RTjVEDegg6u4+JstZ3B+S2EOUOq6HKVg6rgBldJ4H5BJ8PwXKv
243mOG71MLpe1CyWl05JUtSNmlcU/Lf/843Y50BpQkXD0EzjtLxQ7hff3nVKTgd0Et9xBlWb1IXF
bI2qe0/Tae6V+mOTGPpjgWzPLskpDYa+PIbAxa8TEb2Ysq6urRbl0UGLsoOGK9WJp/RYtME6w3nw
SZf1Nd8eb6WBzYKZpPHRS5EYcaM8WuMTi9B/XpsPtqGJhyjUy62MEQXyPKCPrWE3O4uIQNEjPBj3
8LkYUOpLCu0VJMlgvXw1DraxpcKvYZKBJ0DXcTrBMJWPs5mVj+g9O5TGqVMsn+FYS/jRyXtLuxvx
qHuArURRDBAZuEdLL9K7aDOSGio9qrCnuj9bicVGhGpI02lYHS9v7Tz8aowBSEclApIrTZDlXa+e
wp8+02Wz6wPrI9TrEEql320G4XzSdLxwRi+prlCaCK4yZE8AkZ169bK8G/vwicLZvGpKdnCn0cdT
INP3mEb7NqFteFo+Wl70xPv+ZVkjOInRdQptIsP4iT6DoCZ5skPUCIyHpGeUi6KFGJJat9OD1/o9
3SZe3Gl6ZTuyVtKZ/Sc0N4uhfrKBBvp1MR3wC9gKNYsdNTvbydP3sAKuq6wJGH6QALS83VFxh/Nr
8IkIBPG/rW/b8dbp6kTpQSIDXSOtELHUbMJKxaf1dmoNZMTUFIf/gNZsW+IaF+kITkXIBcbdqU8k
ZiMYNbSnVC00hV/so6Tz9iZivgZKiH6INCxUHZ2ccp+O4jZ04y2tRHHw213pJO4ObDYSkwaKR7L3
0MfgT0ndhreRuXdd3IboHxrzOppHbFNnDbiizF8rlIJP097qdE7BqrsT9pod6xoiOISEvNVdC0Mb
N4i3lCLGde5HEEln3Tot75YXHK2/fxnZpdhlnsvO2R2xHYHfllf9KZQWBxnC7++Wz+zgBdeG+Uj1
GHNQf6Q8HkYzvGAoyCsBuXAL2N1C67n5DNHkyo4ctuipvy/D6GMaVg1g4HoTlvV0MIL2RSQOT35c
hdOkQ541UwoPQ3DtR+5JoG+2xuS2vC49myKdDI4WKQ/OHbAGS/2L71r72LlqYv0QFuNnryrPs91+
SEYiRgOD84G4lMxXxKdJEMIHk/lix1Dmu6iOWUnCOz2nhoFwAXUP67MuauoEffO1Iihv67TbAxwu
t+8mAsORgUzaMLj2MZyE3BoOMDI4NK50yk2RwPHznOZjbGdfGul+ITFBlRB6nN0FX/AgvUxWDey/
ecwDm2V9tumHjLtAC4/qAnQx7HHxdZkSY4gWsOI5xRPBLRx3AiMB5xapSYos67IPdhELMqpYrG1o
3humc5uGrHa1/Byl5qd65o/UmF27I9vc0CFpGVJqNOzsQ4CNGT0N91l4wRe4Pl8gCFD3eogSCfwz
IIKzbdLvGSVt2JLXs3maK0EzTtDvlVm9s2clNDG14hoLuI+sQjeJHqL7ZNCeAm+7F113L6oS0v7Y
TYc5bVdZrVlbDPPgXUdscDP0Anpx/ap+QMFy2BLN1tezpAJOK+od9sD4rcpjaR0elugdcxmhSgTS
+Ll3alRO6SlbIzB5+nW+1wq8LQ+ZXz8Yeg+tlvRpqejFXvCuSkGI7pBQ6VRY3AwrcOHj6aCkW+zh
XHt4etq6QpNThmh9EkhzbZPoCI28xYrR3Guc+h7W0taUySXy9CeTYJHaITkzrnPrCEtWt6cuACSf
qBEoQUdZKI3Si6hcbXWwKu/0e7yNpSBmP0DBPJ2sAFiTR1fQNKyf8EXNPAdW11C+UtqE+USuUhp6
uDUQYx/pkThl9oVIDweUKmU7y6hPqFKTR0OtA+nuhTG6Y0TdFCjQs81UZrDcyoAyo6UYf8MxUO6t
hDyqLNzcjrGky2yTXHY++TYg8KGf3qXJIOhiYkLdOUSFDSKcak8RS2PXVJ9QF7iM+LuttUGVDtId
guQTIX+8yTrtGmz89vc3xVCArl9uChhSw7FshX/8GZcXINXkUhI51Jlx7oAT1QkpqzqlCOdSw7ma
h0Pg4Yw9Qov+/bHFXxzb0KXgoAYAKIynfgR8NVZvZ5T600OpOt6ZT/7FgYzwbFNm0IR9W4jpUYIW
mUbj7Dri6CHKrrIw2qKPvodPTQ0UnDiClnKLxo13HC1KPr8/S/kLKMzTDd2xPdfVPdOkafjjWeY1
GvY4wzJsXM4ybEkQ3aYZVizDJJMwbQC4GNggSAh2EN4vCjJWDcm7AnNEEU8xQ00WRIa7K8iIwRpc
TJXLuSnoT6fILxAcLwg7vTMmdpYgKAviEEHAiOD2foEgBrrK21U5sK2s2+pjPCEZPAYkhQtOgzQB
VnQhN06KJnZPIi+StNzHbLjBPF6hks/BzBA3lJ5W3FinN2NsoRIF1Tyz+0cMjN5Qsbn75Mn0USVs
1Hkush4e07pRTIwPQhUZI1kd7Zz4FsnAmdZjbU5P6Rgefn+vDfMXcCw32zYEbAcHdchfAKvlGBWa
S+kDjn4C8Um3tmBUyX4V3qRWK5nVKFRUVh6p0fQr5NAgFMBLvTV6a4cNaMF2QEXZdTCc0tKyQVst
Gg5Nr+1TtXNPA/WcOUsduIgB9ZPa6x8tnwZwaRTXc+Nlu16f37NZ61ncUNCW1YSagXomIRULMwjX
WXgJGg0gnEG9GmbORTUU84giWTyw9uMXgoMyLuJmRtQlKIiasTiUDtU3ygwFPKm1ZAvdxu39ENKY
SvAJg7SdfnRmMmJ62pdMIO0ACWpdTqw8te+gd+IQFarvhykvS7+1097SeCh31Bw0o4WQm7evEHxU
lyHLBJECBBjkFEI9v3SCdmRm6nv8FWh5IYaZBz2+bqajWiMRine5/kKgR72Kio9FaS4R9bVGkQsM
A1dte+3jUmsvteLWcpJjWGpvhVD6RQgYbQrf/mT0hHu+NdMYSUiwdHBlTdCsa9q9eD4Pey0TmDfH
VbmjXRIjy1Qey4sw4+k0AJtaJ6l9tvkmHYJTUAxfrCHEAyPf+VZ3gy/tsVQgAeyRGAKePKC7+TlQ
xpjqVKtjUIRv2jA+on7Y300yRYRISdr13Xg2fRuwBpybZGjrE4Sgl78Zrn+xoxgIIBk6TADbw+z3
x6Uh6MCYWFqTHEx1yWo3cPiMGM77qrVXuROTtML2ApEToZenmneqYVYoJJ2lYFRVm/4NfvdXxLdn
IrQjbOYRYsZC/HRKWKoNsoyM6JDieFRm8T3h81GVvtMB/mo9HX2FOCuG/qygV/CqL75efTBd+2/u
zV8s7qYH3lpAkbCARP4MPe+iDvn8vIgOrbIuGjtmFdzeGMdEkC3tGqT4a02q1s/2q6zpvwRAzhtV
35AKPwaeYt1gZIqClfusd9GzsMJpSyXMR2F8/BskrvcLTN6zdNYcEPKeYZjWzzhcAmyLNvgQHsYk
9jco8aA9Gm30vonh/gjVzCatn1NkeGweGwqGV6Hwh5OjW/VW8IsUqK+nJBq2XeRmW/ATzlqoalSE
NKxrWtGGOquJqDHAvKLzzhB0ATzoQ0bymONlU/ZecxyS8SWb4gJVCVCxIkPiz0+sjafZ3tkjFxL6
o6iftCStt0tNPNAidp96PojE3FDp87b9QGEt/VDabXJIqxwbnS4Kd0yLdQuy8kVmAsti71aG03zj
9fMqmuhbaCZa81YpT3HNtDERmoNVZiDd6Wkf6rJJEeXpKa56+scpBayrmQdVc1ygojk1NdfTnkMa
uBitr0IR3veSBXnO8yfkvlk1zWzCOkc7erp9jxjuu13o3V6aBz9O6wNeAxS0izHG2bkO13Kuriuv
LB/TCQ1FmbBaZVM7HuooemuHqPgWffx/atTfUKNMUxfsuv/x37yjX6hRz295/tY0b29/pkV9/63v
tCjX+EPabNAkp3AYbEsCbP/Oi/L0P0zDNh0p4O4QULpE2TlyupCfTPkHVCpdupbQLYN9nkjrOy/K
tP7wXNgwhIEwY0xQ8f83vCiB0cfPYa1Awx3ii26YUveI3X5cmZ2pNrVwsPNjaDj05ca6PBnqZbDM
9tjqZyRS6hOYWJBgs+4OGNgWKU0tPly+s7wog3qaLcbw/cNRC1Ho/PfPLN9YPstp+63HDgFjBwEI
OyrRIlSeyXoQhDS71Nff3rpmfRQpAoGQ0eUhtXCDUPVJ2h35aXm3vHSRzobfgQTaaZV5F1MGPRlN
A8N6eTv4hYevk/oUN+zilFiQKUljceosbK0mZom6Uzhox8qSQIVH3LAsNyGmZsusshKfeLCK7Xw1
mKrXSMmD6DeFyuUzhXGSMbaOzK+i2QA8AUV7E1E0ji1P7HA5vBhjS2l0LF9qg2YVkKJX7c609E/Z
JEPCnZjq06jBpsR9GFm/cp11Fij6Mr1r9f5+QARpi6I5yBpEhFaTVm+iDgfFDqB+2AfYx9YxmXwQ
HWyLomowRlfIdu68ofM3eh5+LFl6pxHzS/RvMWQs5hsnSKMrzeweUNbaRxa9YGs/oo+9EwPq7X2I
9RQFeRQjAMqUO5FZH3SZPjdICG2l762iKAVzkI8OgIXsYcIied04oC4trbR3rvdEIbzfxTNSfrPh
fsxnhN/KetxiTWJuJt27nv43e2e23LayZdsvQgWaRAJ4JUGAIKmOamzrBSHLNvq+x9fXAL3rep99
T1XFfb8RDoYokRQtAomVa8055oi9VsPYdFRBzxySjosb67uGr7MACQVFHelTCpzqVYmvU59+y5Hv
lwkZW0xigUGAe84MJtkOuaUuDhEk+it7L3vbLljTRY/Qk1jw2NSk3em4arNwEB6APIWxau9Co+xc
nZ4qsz77jrHLjDRT+wXGV6K211Ht5xtTtG2e9Oxkjq11WDYB6IKYI1It4RGE3tLO0YVbanA5IC9c
LadrMSGXB2WxFR85xznqra1/h2GDNtI3PUHXk1WJBi0QCzyUiu8I2anV6GSk81d0/pB9EzBwhr2+
J6GeoGahKNzOoPW5IwUXDeH8qJbQTBPYbC7sa2MvYvEZ9XLBagJ7Krc4bAiDDUqEsP5StH43IBvt
dXnSsOm3Re7sFXW6OmjdiBNAzzs1do2JawEgYngzRbUrMzs7RiO61F62J3XcxNdTsMppX4OguSQK
Cdnhk6NngUkyTmnD+JStSeDy+D0flBSsSvXU9zSLtBUsO6jLzX3p1a2+BOSAb/PPgxYCajUUPdlb
CT2pdhqoNBOAiVAg4SW4qdJxIvbHUpZ0ogbgOHMFGqhutDMawZdWNaBrKtpZXY+NED8SfWj2RVaY
qBLUi8ZQa9eR1syEfVyoIKrvHB1E1wxTgpRTctWk6kVqulBLE55jwEDlKHYTsKMj/bKzyH2lltUJ
igZFRCnOGlP4oYfRpPWDRgEKmcxki1FSVXFkAXlRIj9ZnWOOO1qputaXau54HEBPVYt6aFm+YnFG
diggzC7bG2vKSqDFAOsEHb4LCvFSaPI9s8La0zxgcC6zjHcmmRqdkJj6CGXlzvCmO8Owfg7U/Ee8
sysfRwgNXBfsczIUaxxmRG6MpKgz8+mxjjNKwbPixLhNEfvWzh2OWj4emjEjgjTHLP1Urciecxxi
yvU5BbxGZ9KatB/NEkS04bJtjoZ1Ij2ygPi54NTYCvImLjFz8EsqHFbrOCl+bMneDdU7VYMfQmvV
fBxUAYuBNTUavCGZH+cx6e+XXCz7sW2joHOew9mJ3jrLZJK5JPORTFsgkvAyyez1VvTmFESkly1E
SfhjCrmBUZjpZA5pWOqnnnGvUKOPCAlJwsx/zhLsu8xHinwkoBRrZKgQIcPKOWJ/qk0rcfv8EHU1
R2NsoJIJMXcJ+WYQjcRhgk9/jiKsJKD9EItSdkZkcynMGyB+AdcBeRrIHlDRErIXSZoppITdkUdD
ZOm0SGpH+6eYWV4o4PIjRKpoXwfDMmbvuSwDBo3EL7fFV1P8UoqGXEPFpKrMk4Bgh2hf1b/sqtzS
Lsej0moDo5f8ZS4whcxK2/plNiJ6AhgNU4TuYdm5XaaEwaqxbg4/QECtJBQabzC1RnfONCSJ3VS6
VelAIZyt0dNZpmqhIQ1cAstCOhbvWyUc9vhdmXiazMB0W5mCciFgGHHHeFlR8dUGr2P05jnEgC/1
93Fs3rHM0EDQhs5tBmPZq/h6dk5afieJ52NevLqgtTMo80Mx1oNrqM4ppdF+Nhwy2ICPLGWW064P
v7WVOgV2jCiRvL4gLGLfNHVon31poXhec+ZiZGG1eXycTKEinF2LxxuORKWhHxKgRgIGtp14kYMb
szF15jNwkxkzkwzdNk6fljmFj/bWFvSqFWoQt956HRO4vNmZCcAwmRN2hI5CUUB2ADB6NdqHEhfV
rsril6bgWoTWL/ShSRJaXbJo0I5ChYZjYDJydDKECabqoAfdl1HgyB2Xu3oAjESr0Zdr/sVWEWTV
zeDmwtrql/JX6Uhky7iaDmWM6afkohJ1y8OSrS+thCqXyXS5jAQBUTY0TH4McY20BN/IimQ9xiqI
QiTBD+aZRkPvuJaAFWnxpd7YkT1OSPsDUAn0X2OzkhzDOdEBPPGlkFdFQSZq0k4uK93byheUziEp
RcU51dR7C5IUZ85XFXHBiYTj2W+z+ORQz/y+ySgksi4lKVi/1iZuJZE1rhlPlA8j45Imrjo3bfTd
5qQIitVRT9V2Q7fsveCSjsTbvpuHkn1fxqK+ZvlTXNccebHzPsa0iOusOs6RafhhpM6sdaKBll2Y
L+q4DerD5Ztqo6GehMMOLcavhh+bzAm7/Ki32dKwDZzGTGH22BfFVc3S0VvYc0YpQ5qkNo/YPnar
VTVe6PwIl645mBqjgMQh0HqeYNNRTzCfUb6z5uP4U5qHqB9N9KIs/VIhVVcSZL/PpOCa5eR0Sxub
oMUFlXm+7Ac9WfzU7J7KhLSKQsmDHimvOa57dVu/06mqd60+VycdkJXXdO3VcBIK6ExPoYWNRAqC
pDdA+1FVZ8ZVpgCoFWlt8qga9EwcRkHJ7+zUUj0VCNcL5LdD50tzekjUzrWMXDtuE/6TWpYvxja2
Y/2/m7ahKMSF0Z+7lClobHoQvR5IMpxOiyAcTVsI1ozTXD9WDZYHkpxPYsgbT8/ta9n1a2AkwBbJ
OEnZwA9jtb+9HckMg+MkDiwHHmo+hgghMNzEc5ix8UWFRyflVC40HcApUxM6eu4pff2SOhn/24VK
2htm5W51MhN+tz6x7onf2oKojmNmOgWRs6n2s2GOCgRSxgFy831DJLYrGy2E4sXsDSJ746Kk24bq
AxmRqIBOsaE3J9Jv8SO+pivFcidg33GSqIZ9LXoDET5tZFSiHUoXFNJ6dZq6PHSHZSg2fC8pXxp6
Z/yiXt/Kr3bUqacOl44bY6Ym5JgI14ru1cECikcsW+evOYEZytBBwwVEXHBIkfLWjM8FeqiJAGUy
qar7MtUUH6XeyWkM/GA00EiQTxoFaWlNOMfQoboDT/XhJBgf1lsgh80nry4YPRM8s6LidNKi/I38
PgwUiDeiwvlKHRh7jp5eqlIm9CVUL9fHn2OGRHstT3CZJ4Juca3O+VkbKuNUqy+1rRtB1BvLSWyb
CFEpHoRkExN0TVx3BXCHl7GQuDGD4TAyxRAdSpUaTK1ryy3n7ElpzMY3C3xQhIjhTSOYPKQTiLOK
+Ke67JagcK6wy61Tvd1M0Wdu2UuwhiRG6E35Zhgaigl11Rw/zqJjohgV7uQYAHJjdr7Bxo1upQF7
v/5GReFAuWOxsYTb9wLxca0iXilWG6dC+dqw2HoS+wKx3WcmA8/jFOd+hQ/xrDBaXlZbI9b1aK25
wpS8/6B6eMsbDGeK7DCyMNsDAOYVEJuneDnpKHwRqdWNSwS7OA2L6SdbCFZnokMprQEkMeipE9IS
K7CqL4ki50POWv77pCY1/AnaVrl3ZgeU/XYU6q3SnKSoMn/OLUhnUaXBg3i30obDvS6MfaEqKC2G
/JLPPUuHVByWFbpjUTFzdtvkUrIjjBjHo5R1lsQ+tg5J4ti0fHZWd0k4JSfigc182E89L2cZ0Quu
Fen122x+KFYZ9ACxbsKZEJ+VR076W8Tkah8j1sBCzUFiNmdZrojwy32ZJ/zuAXQm7sk0iEL2zFXn
vDUJltlIg1F4O8wXWuB0hLvs4MhvVqK/xwAB9wiRLqmunSVIQaJ4QVtGSDMRluxwP7VuCurp1KqU
1Ba2JVwIl4Zw1iAW70C3iRGqitFt7F8FiK7T7UZVSdDAjG08EcvDMbrtXUVE2MntJq/hFkIy8ybF
/OtbDQY+fGxjfbjdhNAfdmUeDRdV1W9FOh4G7YkLaXe6SZ6MbNBQiDYf6CuIuU2Aj8EXHjkwzR4S
OCKDRCIyyNfYxvqLM20z/8hCoNXIm3mfKw3B3F+Y4mincFMvJE1h/v4K/wfqiobVmutQucvMrj1E
JUFMpYKa3phjBQvcNBy7RpBz2rKtFKiFyij2VdlYx7Vh8AS78DRuP/tzc/seETNwjnGWHpztIQ25
TCcQndeSBENvXqrsZCRPOpxKfmO4fOLsgkiIpJygiYwLaAWCvVGiyI+lypUZ0LLbN4xiy7bvT8wn
sH5k1Vc0BD3XBodhPbE6GCjVnwhaQ+NbPdArwHgFQitvYw5m235iK9acaEHVv2/C7SqpxVS7WMjW
0+1GTcf1WA66a3SyYNmoKGOhd59uN8r61BABENwua3++TdQ3uaHNaSlM9aRuN+tQv+C7YsJjDw0w
XvERdlnkaaE+nVcwxMhDWXxXjtEjuvtgXbPpXMqxqDxMbOWhnnOomnIjM4xBpCDO1R2i1kBnwaiQ
HDmFIAiXG4S/38nmejZ7q9v3jvbaOAYCFhkektbZLTBQz1WLUnTU+9rfFOHIp4TfpblvKQ2xSBx5
e7Ehy41MExc1RXGRp2/ZYkTf5hJq164ctniNskLLY2nJhxhBPRAZ253DNXyKkYg907I1GO4ST19z
qpeh+Rg6CetqnP/oW8Unr80+JfUAtkww0WI8uhxkluGioYp4GWLjbFoRKnDBxoCItujc6u+rWgR2
5gzfyi6FUMO/OjW+dATI4y0in2A2kuqMQYE/VpTtyUmesL+qc2AK82c/5C9g7x3MJuqCds4CtMv2
LETdcl2TJKA7/REWBRKYpjrRFPgCx864trmMXDMthYukaaM5jjs2T/M9dp0f8AlXN1nZWlY9CUE0
dsbzVDmB2evW3bjNCZ1iIRDanpxLUn/XUNada2jvhbiyAyGWryomr00IDIxZEatlrYNUZ+cb1Rre
sWgYDwggCaaWpe61kzX47G4xJOMIQhXTXqZwDnFcpFdz+ljmmAxdQdqw2ssDCc/kTckP+0seac49
V8XIbXtTe4lNZVf0jh7MNfmjdVwulz5fO29VHNO3ls65wI0Xu7Tr4ewVhutEheWP8Xyqa1Nzxzpb
8DT8auNyDSRqH3+lHGEDYkPD7cKXagXwHakUGKkl5rum65aD0cvRjXG25krSPZhl9yWubAHvY7vg
KiotVNLzsL5wMb1dhBUqytOSZMUxQsIZGgP+P1x0IJkRT2ZMqk92i/y0UtKX27eohZbTIyG9A30t
bpZlGE/phMk51wnrwhvdnpC8tSeSUNqTgm3MIT0ssx0M3+D9YGhwAOJlrzyCGl6zbeVuRwdtgxF7
8ExLQra5WfQWmxz239u39FvTtdblKx6MyNOtsT7dbtTtK1s2XtU3+T7ZrjhN/NglSEZvPze40p86
tmdA+WJqBSLJ6r3UO4prSY7uCU3UXzf63LlLyOGrqtBSBmCHeO/pIJxuRU8IIv33V7mW5ggytbfb
TqdiW2NtOrh5BnqOzeXIKP0HtrjYR78eFKN0CHuFa6ozha0qZtKRQ1sl1HTaLUuZHuEvjKijc0mV
6wxH/ns0RQafE4b5WxizfiiPs5YBUAl7DRNMs2ld5M8RIQbwd/tMiC5k6RAXFQopOBrXOEqh+07j
iVdnFB5mL3I10IdZdI8TrEo4NLc4xgrUZMPvGht8Z3xcj8hPwgODQsKXQC7dcbTWbr5ULJEVcWok
DkLWtdf4AT1cPZWjX2Hziey82ts01Wkfkadbb0tN9DgY1mNKnvdhIDk9B74XWKl1Bfj/i6ZW5vN5
Z/NMoIbaHvI1ARJcj69ZWhzZsyE3tlEtMdZQdi0fwa5VlgxDcqkf7A7PSpu+5onxc1hKWAtYdhEs
xx/s4x+GaPYzB3YkJoTea510r9NcZHkcvXnjg1odGAY+pUwzjghs0bQq6XgwiDrCOTVPJ0IFWcvt
pSR4hD+2RZSUa3VbqoGBipmQNzHZlwzRljus1vcyc4LeyS8F9mVGGvz3nfWLOVkn8s4afc4eGgf2
dis10627uNmpKMRp8jJCVCluMsmzh20NW3G0MfL0rWF9nrUQbQHYh0Oa0L3uDALqGqO+6BkhVpaS
ag9b/EehKxygdnLBeb+TmmApl/rkMc4gH8Bp7iS9UjiauPrp6U5Oc5mZB6AChTJPjuVRR9pDwFLu
rv16rxHtuhhM/ppeeabR/0zuCPOXWvvKuLUOtjK2nD7IEYSSipLgWqzJ14iq6NrB1WFEk9I97wsa
zpSDSR49sxFIjbseZz1d8RjiCAIYEXLFW8HWlnXxgkHrzqImHrs+vpu3D7pZRHNhOD8Db0dFoH9a
BCl6Vv9GfjOelcJ6ZfTzZopOO8SDEL7V53eTRSvEkRDwaTff41FDxDUpBZcMnOAxaPIu1nQSa7S7
HP83xROo70H17Hb+MqSJhchveSFH29Pk4rg1axZXtfbSjKY7E0R+zAzS0Rim1d6gxftYSQk2MeVV
1xkIJKMTHtRoOqyavJO04rpOZWxS1O2pQIdE/mj4BFANWOewW/UWcTRTExVmpQt4uoTLAMVimsyD
YpILpBIrLrAT7QqEBK5u/FSc/oehx/d6WRH9pxBIlurfovgxHqIwWKJxR9eQXEfKA6SPEw0sE321
KRewltNFI+hor3XTwSrQsVBIN/yxVBaV8GQr7bvZil/zZ8mUEHlkeacsqnkpovhLmX6yU41p3vUg
A4AGE1NBdpvOlq1+XBLDgCxM10oo3lx0NchcDhBrfUZnbLNfAicRifI8JO9AFznTJhnuV/k1BV6/
KVa9vmPYnmZR6w5YDepMumpdoeOZaAkIbDtcugzNDWmzoHQjQS91WyJDUxwfaWa8il7/nhgk8zQT
EuF4rd4IBRj20MCJUtPiczuQw9zPM6Uy3cRy0V5W2uEtFJyQc64exEuYOO0xtEZUntlLJgaxd1KU
DBJPMvN324tRprJQlB8RLJCxNiUdqXbdG0xO9qjdIREeJ6qeDj+YJ8scNRAXLMF4CKPWWlakIVrK
VVXD/jkW+pctx6rM6pmuGzbwniUdmuC9Hia/olSk+2UiL8Guy22DljIzIrSxiKmg0qgDo2IXI2c/
tUe3xKcuZ6Zw0DMlGPDkeM6SagdpIDlVKpPcPY0IFy5sGJ8T5XundL4Zhm6tdZGXJgT+4hQVB7vF
VGyNPvXHJye7G7cqH2M5A/5SCcKMsBxa+oNRnEeNM61JXxv2ZzvZ1hDGVIYVXYQFMYcPwZ45AC4J
Z8xEIj5vDbysckXVXjIityCye9Q0D2SkHtq8JSLEiDte5m5ld8cfIntuauOXjjiCyRrv35q+TVaP
lzLGGVs0+V38QjAeq+FZmiUToEbyZ3B4iRGL3B3eyx0s53c1yyhWkv4LQwTcOIb+QEi8ShYjeZgm
IT1iHe098nSCIPoH0kqqHRd4vL9FZXnrAb8jZmShKy5nfdvGEsNbaRxmZKdK01TemDuf+F35y0D7
vYvSNRi3E6qjRxTipdzhN0YTzHbA3MLXuU50klZvyfVyZ+o4pgBjQ0wbOvZAqnWARepOZTgc2JZz
FJZECVnvdDc/G2I6PQFFYp4CS3PUl6SyGAflFnsIisTI+EyW/pwtlRqw1rjrXARSZUZEYPzB/mH5
Wkm8a16iOFTSrWU00mOfiB1S1YdcTz+YsDVe0vfwCC3WMqGkzy2MkJ1pZddx4RBTZwZ2Jae0269L
CWCoxBZcZpBUuvlFWNWpKNrUs5t5dueYCWQMfKLo+pazK2ZRtezKA3aY9DbmWhPHUWt5uYVWXCzU
lQR6uc1cHKl+vza5yaGpQ7xuMHcmDDgnzLziMzVz416vx2/K0CbYkysRmOQsrpMlD0gSsEGXHelJ
cB4Ri3e/WGOsfaNaBG/M47mPmC7MrBm+tomwsQ0f7ML5XtGiskBAHdKppdtj3zPLlZ62tQ6rUVS5
7fejiP1wq3H/3FhbGZzq6f/1vT8PUVaNYBe2YxGMZ5AYiZlVp7KHF8/AlC8TtUJRQBehwV4bYnkt
Cn7Ela06GbnNBfHP49tQZ/5d5K/17em3x/zty98vtz282poJUuf00LaXsI3hQVs3BdDtF243t+f+
ufv7Tfz5fX976duD/jz89+9b4O0cIm1lqQ7TaX97IrnC5SnaXnxC7Uzttf1qTYILANY07IpIf1VX
g2ygSC09Ql8/aYotx6GvM7+pbGhkVNeHOpWfcsmO40jsbcXV0EiI5Yire8tC7kfAQ7pOy3uMfLOM
Leti67iCFH0L49x2Jc7kUA3988sSp8upsdngQAB6D7d+IfXTXzc491GE3O6jOnC0w+3LWHcaxjzb
ozrVSk8YfPJw3GLmz//8+e31rJKO9e9XIXi3+9vrS1y0f73S7ZkOac+7GCgkhVz0+xm37/95W79f
68/930/b3sr//D2h9HZgdX6zNdDNbmlOE61GgOSL4d7uxttx2v2fn96+un3v9tPb3dvN7QX+3P13
z/13LwWpYaJu47Not+EIgzb6SswNIv63HODb/X/7TaNu2XP8+Xm1PSn586Tb/duPZcPuZ7DxLTM6
aAcOaebVfBlWFnHFty9vP7rdmAkc+EYJ/jz9H7/idtdQJ+O3uvz/q9D+FxUaGkIH+dd/r0IDSY72
+KP8uwjtryf9lwhN/w+h6Q4CGEeatk7N9ncRmlARc5rCMbF43fRpf4nQhP0fmu0gGJMOyjAMg39E
aMC5pWOqhrWhmRHRWub/iwhN20Rwf7dW6KiQDOjflhQMTIVq8Jv+zrNtaNDSHuhQfITac9821V24
jviBDZOgK+f7jCDtROsuRrjfq4dKT9aHlnro7Kz45bd7g1bZJwQvT0veiqciLr421Tqdb/fMOcfS
rcWFp9XRpyjUn6XePVWKIi405YiB0uqctPAwOemTPAxASc5RJs0d4AYwVQX81MUstKNBl+k6z+O3
Os/k2ZLjtWu76EHHw/Iapiu1yqx2ND1sWKxT8cDf+hFO2XwtLUY4UoYVnnq1hX03FOG5B85rwk19
EDq8i1D1sQdGT5p5AwiX0PnNDhTdOuEv6JtjgbDUo/utopzRymcif2IwADbJsFsMZB+z0XEsQzxx
PWArGsrHMdQV5lQm/olOfZqx650TU+FNN5+yiqZnqxB0qtJ8cH/PxfXlnY0j5KqtdLdSc9yJQlIM
6USv64z+c4yGhyVVGX5F9TFqbOdiDwSn53FWBOFIVhIfH6NZNCv39jL2LsNXFGZaGl8wBT7UDMnb
sl8CrVfG+wo3Wi2i8ueiDURgTuhD7JW4cF2v/JFcll2XpepDpYfSvWUNJiPU1ijpxovs5bNkXurT
CCdOQWrlQ4kYMbMKeWHQgkw2sS9TB9NkC74aTDziFQ+/J/R7VKL2EfwLSeMKcpCUiFldMbo9/7tA
tSP5KFc+ltiMnuxJze4KayTEWrVoJBIRwyX/nt7HfKDvz2R8Ms0ngI/+aKbpXdwr7/mybgI2pzmH
iw19onmLmOOetZEYKKy716lxpr1pEZuHTMQ+zwSloTbEpTOytzvaunbY4iCYN6vaY+fM034aU4hm
JQ2HxeDYrqf/xeD1T+27jk8JSDxLAu53JBf/POHsjvZG2K7teZJ4G0aKa+Tj48Xo54oRUHLXqUMc
mAyI+zjSEJh130RIZGMsUig6EYChvy1Yj79NVH+H5et0a/65BHDea5u1yhS2dFgJ/nUJUDAU1oxR
orMTxVOQZ0XqmYAD9nk9YVgoRKBiqOOc7LK9Pcj3QlOVp7A2z+2o7Wjkt18I55T7sNEOfV7YW/sT
A2sRRu+TmC4SIxmZHNM3i8+NQNk0enE+MXkulOHOch4HcBAaHHokL5n0y9QOD2lnogMblf3Y84yq
iu8gurhNRfZeP/DESNajGznsPSK9m8h/NYedsBQC8MxhfbCW9G4ciiN6MCtoRmB5Zf2g5UKe4xFC
D60FAqBamuZCDXojLL4rqPtdNVQsXyqEkIs1fYmG/rJosXW2QmpsWx2Zl9MeCwS9jUzRojvcFtle
37Kkhjru74oWjuKivE/Yva52axy2vA00COJSMRuTuiIe1zb045C2CZ1q23Oc0e3TWn9R9/S44eqS
N8IserrOtZ4ekQfGGKxyEYh4DjTFIu95+lWERu/jBH7VaP9d7ARdEVOe0e0cVK0bfnqw1OoMOeHC
9Mo5GMW3ouijQzKV5kGg53UBl3w4uMJ2FYwTn+7yF0vizyW9BOj81Lh14eQBub/Rzqrxscd97CpF
tx6WtTiLDqK1HUHCa1GDPjG6PeCDCHhL1ZE0wPYApgSKSZdgTJzmy7wiSCTNmrb+0AzH1NJ2ujb+
INy22ifsTdFEoAbWInHQCwuRk2JdYjOtzhgcjrbVdWCabbcbTQKuN14I7vlv+CJUX0HyR5dGSl/E
TKz6flX2pkKMdg3MArQa50hrKsdVhT3VhcuXEfHmDvSux1YHij4Gogo2o1Ngp9dDNEZsxhyIsj34
GMwuQpxxp7/wf3pYrfBZSEitqYC2R6byfb6iKcoJbL6/RcpuKT7oxFWcIz1+V0cknh4CH9T0t7FZ
QEVxdhAyHlqe1ZJXhQ9+r1dOf2ZPeqwQl1/M0AJOk2Ye84HNaFdYyOUcoOVm8tBqDmNq+7XBFh/k
9DiQV4YfJvNqP3KifVtrsY8nSxKT+KwMGL1yauA7sYXhFE52Jd48luD6UBw4vjOPNZjflnJysFGs
iOZQ1d0LQ5X5ahN8aClcAcJOWe4W/OOlmMtAEeBT5tp8NmiXPIDwr7XVCDoDxnij1/t55f+ZJeEL
JpU3coroPxiljwk4OTRpVV0Wwhu0mY5bMz/mAsjSkpX3NbQ6N9RV5xCWyRuZQLTtZc3pAMTeTVNi
Sa0Y01y3gOemfGZoAVo47ophp4xJ6W/g6YUO0b63SYYsShK8O65SzYwkFiVhe4Q5Bf86f6Im6Q6l
Ro+X2C965svs0B+vXqNx+S7qoT0KI3pMcQbveoBRftIu1xnug9+I/B1v+MixxsrTrO17rNpEwcfo
SUyzfRtL57UjcnGn1SsI4JL47Wn7OzC3PKug+giaLI9pvup0nF6s4SumvXRvao+9ivgVliFInCHq
mQkCbSKRixaIfhwmNblUm+QqzhXTn2rxSWi3uDc+i1WvqBkKdyCAR5jaL1QvHItQhMwu/pFALTo4
28lYhuFjLNujVqZ0Nsctm5ipwW2NqzOSPVuC7fE4G5d6Hvvz0uO4moHOFhrBW2Jq36tpSo+ISWWN
kq1V+/e6qBq3tQVItqa0d+mo+9mC09dZiIdMtzNXFwsTKEnvaIKEHk4l7JarCerGG9QOAels3vdT
aXm3M/JfNrt1R0HVdlZ7HGFnVWtVP40tHU6xtpd6QdrX9EsD3zSSTKr6nyRWdvcIFzzNGpRjqNf3
YavZjyDjnEfbXuDURRMhrBOqx9EYLsvgNrw30gk3x1KDT36hDWSHRnaVi3IW9dIhoKCErVBY9Qxk
9hYMsy1TluawdF7C3JBHWvEeHD7rgg0OQpPuWilS6zIq9btwgdEEKhw6QKyAabDToLBhwJfZZHrL
YP2aJs6/uM9WV9iJeh5L4ydRgukxg+9zEBqJkJLpomdOPIKqJNynoVkyZbNJYx+iH4xoyqcmw7Ud
VtU3NRTpqcU0UFkZJj0Wk/sWoe85IXsaSFKvXdg9BLmYTYwikBY7bJpkOOO1hGRXlfcwktNt/o/F
M6dnipxzEkysegEWHPLCh7IOpGxLJpMMbaJHK3LuFshAgZrL7rIhBRZaj1yMUGzOixvTw8RMAI66
GYS5W2Ec7ku0h4dKq+8nNW7uyBoSpOVOH0NP1ivg0u4w9r2OcAu6XmL3F8ma5tm0t6F2o6FSR3Te
zKM6t0CkegSKqe4azJ5AWjkZBYKowGpbcqZT3Kkl+VkXJZ2elCqh+77dmzKl2xOUmfhcauCycIl9
zvX4aK4EZDYmPN6ypOdURDSvW+Yh6sharkVzkOI0RRa6N1XVN2w7/FLUg7FfRrCs/aw+qCoi9DUF
ybWaNhENkEtGoLUHxFdE3yLd25eReF3a9xoywaHaFthkW2pRccCJWU0aI5xKgTYsX41ijS+6HY6e
qHFbdLrONb3L0NoNXOJbCMhxfO17+2eWc93OdEV76aATDQ5VU05JS93S/tDSmrRXS7uvDe2Ft5Me
yyz5OUdqj4vNDIyMdv4wy8KPoua1qzXQc6LfHNEh/ecGSOe4fewJhKh7SHxv2TTULkuRig0QSqlz
32/9BFIDhJH9SlSQznG8+CrHKh5c+A1xDFMw42Kwap/QXqDG2o2P8PSgcJJxErq80RkOEn/cJQWY
bpXKlUuXkIsGQVB9VFl2j2LFoVfMqPDaOLcC0ym+WXnTnhk+Pq1xU17rlkY3OAlxqAosBnldswtz
5mui6t1Bw/N3b+T41jNFgqyNWg+yhfEK0vqAkh7rT9U/wnEGpCXTxIs3zNHtZijVHwxMeLgSswFr
o+Uc926UjahyBwcND6+w11eYEn3T7pVZhBtdZ3SOM3Rsv+8wDvbSrC6/N5BtYq1XGF1JYsLeHrgu
18nKPHolDSOhGsT8Q+8VR5fYUK7zMV5DoLe2Hh2ZTj8g7SH8eup7F9s1KX41uc7YkfojNu+fYSi3
nvU48VDYXTKKRZBYYHdnvUdFNdTfbkdlAfL2ETXeJVPNByR19WPcbJDD2cQ1ZM7fY3ZI+7Rn8FO1
6LPgDqH5F0vt1VbzRWd3B8smxefRmcgCkkrbj6UUH7wz3l5PXmNETe8OMiv8dFygF+ZL7K0GBtJt
6SePl5HUsGEEcKRUziTZhtZoU1FwT7VRnasS04lV1r2PhmU70leGycV3GnzdPdS9wZKsYHawqFlz
MDJKc4z+V0NJUmA9+TlSnM950FUEU8lPEIHf2eIK0B5otwieYwqPjCqtEVjPbZq7E3IwhHdG9j6t
KTJh095HpONykeNU5vvSb3u4wjJkRFDCziUuFudppAfGOGqXcdC/awtVTiScvbGQKTnUsPcZ6K54
5CE3WwkK0TEWsHRVaivTJsS4khJP9KgDMiKQORQEEArMJn7XjeHFfP9Pys5sN24l69Lv0tdNgDOD
F32TyZwHpSYPuiFsyw7OQ3Dm0/fHPMDfZblwjEYBCVlVJaWYZMSOvdf61pI0fB0K4wmP9VHDdkRz
tZBbndiqzCnLT04Zj+uwYCI6K88Cag/bNttYj2Xriv2Ud/OuHM0rPCLYLBopUMgyJyNnaKEoP9gr
rOMPzxj1a9bLKLB95Gx4dlaW2c0HfHhsGa78WudCPaet+dyKCeBUvWT6Dt7Z4mJtOOCbhLbIlA8G
qJcnE5gwtv2LTyVGkp4yPV+iMaU62LMxbMuOARDCkvKAGeKxq5NPYcwQyOwxryVM+zDeYoyxDRYA
P6+/h2ljnZ1uUqvGZm5D1Me13SMuF5dsYNhfRr6115XWnPGpX8ouJM1x8L6F4+w9OqGZw6RfyBqm
g7OFmnubYnNcSfvWlogM4kZFG6fm8bby2P5ElfuMYLv3THUYi/ZKDZCehUPLE0HPZKCTIc55wr3V
rQyvzo4Ql/HtIRVec29y/s8uTq6q04DHJcjxNDi17VwM9IT/VHOFGcI2S+QlCz1967icHOCot4yX
S3+T60uvf9El6QDUh0QYp/vLjPwDJupDGJFCoRITdmaL9sMr9b1bcKhNzOE9NXmSyP8gmYfaanQi
7WkouvI0KEDozdJ2i6ul8UX8I7UCzRtfYc+m4DnA8+1PqrTFOhTo0TRCHE7xiGLu/lVt4BLrY0TQ
dusuAQ4apNGyPlOhib1lGA9xrCdP9CeLB7gNnNBYCJgpl+RS8j3Iud03K0zSG89KehsB/QRWx+Gx
MtOtBxPpoQYQdg7Nlozh3hipRbUoO1Hqp6cC+t5aiaRZG/ocHhXRdOvBbBtBiZ78mN3EJua4yJ9o
gBp7Y0IZarYaNpxhjazT29pF+DXsWoItouXJKlyEZ10iSDXnGNF7yEFtZWovQ1p8ptLtwGxNsFFz
mI3ckuvML8MN2TfTg5HPSEHhZoDLqvMTg1eY2OActbKcMLogWGE6MoLHNE4iMvOHYWl6aaN17bGp
rLrCxVPWyfgF7bPDEIv3osV69MIqPZ+nUr4TGxh7z3rtec9RDW1CMwpYc5Oj1sprzR3bePJYTuk6
Nq3+pJcZJxXF2jglwcKBewOpGLGZYUSqGK3vANKZt06Ezz0ndrQzfrInCQcc7lhqB3LRD/c/mtz6
bSnh0E3KvFhCGZf7vdIaxoHTMPEkZnXDr4o5fmlCVmQXn2ZaGYEdmu+h2zNANES2r8P+YQ43k14M
N05fKzmn6HQTVJ3xICbqZS8JaAZSBjdk8tavs6fms6IbcFGa+4RSeVjXaI2Rs+vki/r2ub607c9k
jspzPLAskXBKeIiG8alXebJTlF6BE8feqXRCRYDRoXN8eSFWCAtAnp49MwHhLlCcjN1Ykc0L2KmS
/ElGPGKTK/mkGtEgR21x049pu2/UfAVbR9hGFg4X5A3h2jbr+Ko1oM4zWKQXS0+qQCf9JijmIbex
yjbruQ+fcggHKJJstc9Y0Nlt9XEXzcbPIverUzOg8YlijklZj4EgRKlRJH5+Qi8e0nadotUAy+R0
f7FLs93Nw/Ds9KZ36gcdcmw+dvt7AYJ25DhLlQdNM8IANIgun2fjAHRE4gzSs2DJYdlRpVg5OrR5
Hn5WfvE0evVpQMVM2nz5TVowJWJ64xuTHWrrtwI8vtw3ND3w/ljioDn0foiT87i7cYjallODJbii
FG+IPKpfVUUEnzH4r0V+MWFPQiNL5DXHK3txNOICRs3bs2WYwGVZQeu0ETdULAguevHYeQSE+OR3
nX3EIY6IrVOtqgcVOeVprJsvVoXsUvjDxV2gJvfcA8eej7ZTvoTo++8HyRLL4462+pdW0NBpGg63
Wl7C52sL9Nr8+c1EJ7V0y29xM/8sI4DqfvNZI3h3JgzxYFnxBVNSvZ1gFq/ybJzXSeLOu7nU3PWU
ddF+Zpy8RDbwIZOVMvaHStOtc6n1j20RxRd8IV+iWBuoPP1vznLEy7M1CezGy1j0QLfjnIlCslF4
1kJ2+WNxapyBnkLCWd2uTfpNITdtLt01R16aeYxqtiw0EE1ZxslWbLGpxkBkPHTTO85x5lZAZw2G
TNt0VMqvCXg5XEHRyi0t/UU6gBwb/Bp0aEp9c//8Kd0mtBKzv3bt6rPWt8WO1DKOQlmfoLMCOphY
n8AbtQ9Tnl17uqBn3xOc7qV5njPGC2Qe25sqa6zLVIit0Q32TvMLm0MFjUyVOvRMyIoAhQMMnb3y
AQIJ9ids+GgbD1SC460peNA1VcGkxT9KpvWvwXTrS8PK1HRIFww6nbB04cdF+uAcc/zftsiTPb0k
VGMDC6HqPJZK1LWdKlSgOQVEYkHeeY/tdVXF6Hsxe6zHyivwFEcR/guvXhNMA/s52nFMGNAegVRz
0kTt44k3N2GK0P3+2IQFV0HSxaTSiY8by9DlYeitLyLV56uy3aciTxX9PPnJidC3ZMSzryyN7l4L
zpMkvfAdP1rAeZg9S8/VfoRlhQewHlchUjHEqnxU6zTx2Hdd2kuCzvAvrzDqs5ZJ7bljuOOiTfqn
mdKF9RfGHk/VmPa4lbKeMf+8SnKsV6ieGZl/grdvHyRXCRUZpZXtlu+WwjAykdjRWZwuCk3zjk7d
5gF6/b2PiWHpggItlCFwtNK4TbVPAnkuKP9jG0JkM688l7aNa9Pfof/ekZcUNUGHjnSj4VUeQHk2
JevOYHrFYz/UW1k5Ryove5uFyDT1PkeOvLSCEsMuNlBSAbJ9i9p+ePNb56Vk5ZgLBlFJeLFIsSG1
TAadwMtnpbXPMdOovgoTwZznF8OmIPQw6Hu0WLH50laGf5B2G5/GDm5QOMwuzoHoy0g7K6YLeu/c
4/NgH6jrq9XGT80iPPTxkZYtx1y/NNEIxqH/qffFVaUzZ4eQNJteDdqpK4k5v3ckOos1HBEsKsRk
JrQuG3CTMf+S8jNiT3fv6XjbhD3S8Z7JNiMZJN73thUe/Z7Cj+WLHpcbPQN5wrtdW8SthFjBXKtD
ZTnZ5XoYfIQzRlWdvOUFROUFIGwLpp+iJTLHR1yu2tbPYJ6a3DotLABSy8KWRAujSXjfoj4lBCst
PQHA476LH59/ar6Zn/3lpXC1T25ZeqtWRXJtkBR2LWt/i9+p3rctjFMjjYLG+kWyrLUv8CoR7SXo
Zticnmpv3gytOa2yRnon2qS3cLCL44gF/9ygptKnSh7nxH3TNVnvSvwFdA/G8LEZ4s/s/9/LuvWf
iQUHdAmFP7CpKPcpBj2iAccMcTM4/haX7pwUS/vIN3cVc9NVZfFGlddbn6O5/ZE2HL6pioyjiaMz
sEnUQAvcDRsf9WAuOoFG32jYx/GZ2Gqqg2Qkyxvvw7E2RX5otRjk29gx/w0ZseJbcl4pgfa911Sb
oe/DzZzp4SXpFP0ZMz7yk611h1fhpUGdmic+YwNI5biQPXFrk/xNVcM2Err5UtvvjUBV7ElPv81J
fUZtmW1rM86x5WFwswe6YNbcviKPC7c4PGl2GIN1MszyVRfczr41M9HsyI2X4/wlq90GVfMXC+UX
W+pQMa7NnY0xjFgpsUae/T7f5QwDjzoa44S+pmWSKVW2jCNrczrPvn2Ti+4jy/TxM+DDX2E6cxyk
63YW/bjVWUq/FJX5JBN6N2lRRfjZ2Vj4iKBUVHFz65Gz0z4483QYlyQGfxmGbYpGkKp2jgmGz5b8
sCIST6P03bXf63ILJLTaJiN4xSSJvmjtRI4D/LvAyDJofo2lHfvMUzTjWCX9lgrTLWKBhKmucBZl
grzVeQju/y17JnNRfU0bszi7GnKdkuHjupo5T9jdahDW9NDlHNKSrtzVznQjBG1x9UTmpYfZl7jT
cOM5jHc86gQwwsElCrt7DaNvtTaByjJCG6wdTRPOREBf6bBebAfTvu9Ty3cFukUvbJLPTvk+ocNn
1lbSBA8RzUZxHZ1kF9Xs/fl4Wmx6ZAiJR45vNGEZAc5qIsIhn+1L4baE8oUJyNRE42kE/hOMKj9P
KMUZ2aCojeeEgqRWzcOQ59ZZN36ZWAfvY+00ocL30+4lbGP1LAYwK+bNJbNl1bCM4H4SP/qspfsd
z2IFQat9Ht3aP9HMuWnT/D50RfskLTwkwg8cG7NBO5u0GI3kF6xsN1C19a0w9RdXuhgsdT/dBqMt
c5K1kDZPcpLrdrQeyKfbtkAXd3EiHxKne7bN/pBw+NiQOgJcltvcdbX3UDaI1DUDzRm+waB2OJNr
zaXlbMu1bFDx7THMescRUwuRqcaJ803MZQNaXEJTF0Xe7Lxhr8L+0UuTFglAwjvp83dDNySzB5wJ
xdo1ZlgbhRgDI9ff2kUMzvBdrPE+8dDHPeMDLcN7gO1+xYEkzqo3rYpNHhlKFztdJ5Xjr9yhPus5
yu4ocv3L/SsptTN0BJT87tjpgZVZ/R59x5dBCnDCdAkcK2QkVkeS0T4v96/uL9qMM7g3tX0xKnmV
RQ7srI3ea8sizaHJ6uhahcOhKfsJgcryPYxy0XVoesK7bPYJpq3Q7FzXgIPsVaT9UoFf7y+Q1eS2
Q4/zz/fCeTK2qmVCgjcouepSJFdK//kgZX4jkiW5/r/v37/Ck+NSEygXiO2W/EHaKV0lQAm55dn2
BSe0sv7JRs4SW3vTUkOm6xbKTZD0o77l53tr2XfgOWkIBzWp9PRYUv1IaMGbOZF2R2pkjXsh2/da
mlB+FWVgzrXaGD7Frx5P80YTJaJ5iG7PKa3Jc48HxdD9J9ed5Xqy42RvsiKELf0+evG3nCsLWQMm
iciucUGHzArdt4GT16oq41einH+BXPhkgZPj5H+kn9wylJg4PNe0ctrJAp4Z035XYFnQ/sNHawGW
t0evzBlPD+9F8dV1+28Ib8m/VmjB651pYHLIvM+ZgTtCRc1WSffsTzSLOdtRtblglKJCPjXMUVPH
67D71Ml6pnO2MjjFeT7cOVi0k+aTW+FE6zLVvxG2iKD1rTO+e8yLOEnZcPJHb1PUOlObXhL/maRX
yyzE2u4J+is6uENm4uToTExjNfbQhsrxwVbQi23362xkxwmXOQSIHEmF8B4zN2PEW6mrg/KTY2sH
Wlfp9NbsMGcc7WuHMKyiBUHfbCKnewxpia9BrBLUkHVXbT/CF/1sOZWHboX6IKFohFpOH6/Nzl7E
D0TD8LVYvAlT0bDs1hs2jTWtY2clGn6mni2nwmafahM2rPJ71jtETTqkVvVz0QZa6K4Tb8P7cALL
SMeVN2H9+p6OcG6g6yyFdEmgpeEa68FPadtsmVpRD+deFpgdJmDmeRxyrPd5CEnwsWfYq86zj+08
nuP30VjBQuC5UHq0JqANtXjl/cBIBTYgS7MdTrmnrCI8OA8fmR3XsDdNUlXSsd66KjyZFgGyneRw
Zotpjfxm2tS18yIYE/kI2bfYGIa1Fzk//ZTAa4+paSOXhp4FVLkDXeiU7j6X1hRYYbFzyQHDB4DK
We/aI//r56GvmzUJ7yczAR0Ea0Nx7rKfIzM2V4bb6ChrYThBcaOdpj6biyXcQUfP3vHT8fQ9ZfvW
TDEwD216YIWnGR9tQTfyCRTYK/K5BlXo1Nt8BqMFOnFnad6j7w1MFCSs7z5qV7KXyNrvWH3r1im6
jzaGSIvc5Y3utAiv4p8eFjHRkH3IsJKw6TEJOr+RQRvqRKl4amc6xUNDg8dysReQICm2baq/MZT8
ynWNqwdr1LjBAXCuS3I4McUwoO+0DVNr9piSNkrV2AgeBqp6jc8nRBKx6ULk3mYKnKVt9pw5C6Zs
DkOYiqZ92pvktQ77Eo/MdpiSWwPQhP3PMWCl+H5AB40Nx1zS061GPbsmZXPTb4vEJgYuLpkb2k1Q
NCQAzznCJOKm1YBHhVM5Vv2RrUJ69VmqGDMX+alkgcR4ptZ57RoBmrpNjLwJ6lsFeyd9LEVir0Oy
hNY4Ojce/ovV1GlgFnqMK25Bf8s3rCvjUDhSxsIUgwm6Gnz9e5stLpaa0j5VGQNhjFta9Q52Ent/
RdN+dkE25eFr6Zv7LKeXoohDDhi4P0PDhh2wzUv7B5pzpivTN5RN31JWtJXn1HIVIagh2MfdDqH+
Vk+0fOhgrOrR+kSKZrTyXvLOAL4L1pUUwb3ntRdssSHpXTTi7CkHFFUGzlJv2tiCDjGWDHOmiNfF
kO766k0heQEcQN5fPTfP0xDjRilQUpZEBjsxH6qLBN9u0gMHu89Jkn6HOwWtncW4UNPGjwcM68J/
mcZTbYVfTVaiANvjuBWj/aTTro8EzWVbcPKN0y8wjiOSFM0fVSlhBca7xAf8naQjhXo5v+V+/tPr
m2pXlUSqi4Os1Nfc7WQwWz2jhvlcKiLTaA7RjFBj0OWts+21/mY0RHslWhhfdD4LAElQ3Gzm5lVS
khnrvqMOeJNlPxzcVvzqZ/8naTvGps607aCE/hew9Z3A+h/ob1PYnmfxnzt8G+biB0YibnxLJFkV
HkkFCYhf/Vy5FTDeAulVhGtoZ5L4RFvCtFn7w02aAYNPtUvKQT/oIDJgPHExi/OE7TCo/+3NeX8o
5zzPcdD1uoh8PfiCvyvn7HCOvIhZwhFSunVQS/vL9eN260X2hhY9/fzMv2B1j5eOFklDIsJ0A77F
ZTCrGdRlwxxyRMmNc9uhRDWnp38X9xkLLf7j1XM93h6MW5ZC/YO0rycwtmt8GR5tjnkStDPVRAFu
dY6JieaNr6NmgMwVMnG8B2Zn7hoqfXn997fxh8aYz9DTdUIKEBsLcph+v0wGQHtNIj08oqZhSLEY
nWM3KHPnrXQpOrPlw6wixCRllv1F3rj86N8vAEB0wScjLN1ALP1R3ix9r0IdTN7PMpJuGBcmcSw2
zgBJes4GmCe4DlHIYMX+97/ZXD77D78ZeKhpcOfqrg245cMfLcqkLDIAFhUUlQdkX8d20AI/bIx9
K+PdNBDhZWAvKmbxi8R2FQj7RqQM1V4OxH4ByOdjlgYTENyzKkaLGXx3yhLVXxyn/Ja7FPFoHf4m
T/3INud540oJXXimZXPLfJSnTjktH5/K+Gh1iv6KNkMjRUFQMnSAA2n3N1AnTAoUWKTAJi8K5sOc
kU7OCD2s+2mLKjEZzPIsU2buGjnYqmumfWqqx6qt2lNHnE6n0O95lrZjboyIfH7PB0EqfYPtpmY0
scoRXJyJUUEr50EQqZsE9URi7hhNXyi8jZd//6T+vDtxgnIgE7rnmQwZP3xQZWHX+L+Iue7oG2Ng
89nSrHpT992XxqISjBUNYMNLPis31bf//rv/lN7yuz3D8TmTOCaS4N9vkgzQBur3Bmwk+KNiHgEo
5aCSKiAiAH6Gv6xXfy5XwvF8QzgOEFuWrQ+/zW0h6KCWdI+xqf0EnfWqwAzeu/upkZPYGELb/R8z
xO2fm/03bfGyvHx4BsiutuAuIC3GsvDh0qZ1XtP5KB2ge6EHSjIhOF3tjAZMZNktzY5lRBCXtP2l
9gS2tEDmZbHbloIm4DIerZVnHyxZPd1Fo3mFeb2wOFUNALBLx96mLFhzK50H2dRHamj/L8uH+ecC
KlyH5YsLZlt89eGSEckZTkPm2sco0YBqlLTvk0bdjE7I4+j5494wtC8WgzDX5+0iqOpWfj7SY1vk
iINAIVIRJhd28Qooo884w70Irfq0MEpf5uIVSt68+/eL/l9uZ9/0Ge1y2dnvP15z3ySxaIbzcqTV
QIPfYdrhiLrYowA8GGEJEQHLNeouIXP99O+/2vgvax53sudaNKA92/24H3o0b/ndOfwW7izMgfO0
MgTKnZ7MJcNimh8qMH5GCwvVTlpmXYumVi1wSDR+/V/u9o+pIctShkEG7KmtO65LnMrvD1evxwTY
AmA+Zm7NerWoh+ZF83Pj/ot2c/XKqZwHjvpQ87TyL0/2Hcf++73v49JxENR5DGz+XFaYdQl4nvqx
0vWv9ATxaoPE/OKIXW5lMF4YQVtOTgs0XEY4ekLwfbbkzkTuGwSofZhpxndlwC7qSueht4507jEN
qypQ8xI1RfbfNmZw+TDaxm2OKDGq0D5KUGYnUrX6o+OQ6GL2+q51CnfVRozcKjS1VxnLjUWfZYVh
xNnmpI6iuXX9TVxmfpDY+VNvtfuu9qEr7+5LgzOZ8FlZwfY2gPWVMZEv4UaEl2YNZbqvDPYyo3hL
dPlkzqLZkstjHwYj3EsSebhRghhCzVkmprsblpgDWWlkDPbT2zhYe+y6pLTl6ZNawq4pas9NP8zM
xXyGnQ0nqqQDTmaLXpwLL3vG6XrrYBhwOiuMv9wu/2XDJqmDI6vPtscBwvxQKxUxp8dJC52jHICH
zKmzQ2nwPYka8di3+klIZBgpBJ0uMTjINE67goH00o2hc9BnxXCZFqys0RWbXbaDEkOfAC0jw5JK
HbraeSVYibSobjb/8sadP594X/dYZWEhwCcXH4MBZNYjW6EGPN5log4ak1mbfnVSOt/xLb8JbTpm
meMBo4B47UBz88yiu7U+LnlOD8YLEhrimhnkoXw4Q15d0322UA+qcc2w0zqkEvy/m3ySTKs2PVO+
HZEbWI4qZg0NYy3D/2IlZO2twNLa5GMyyXeRqR+NsbrdK6uWc/85vyFWYGH0R3OTmTE9ZGbLJzu3
Hkcg3EGmfmAGLk/BiHN/TeR4t6/p4KlhIjj0TVgVppQ8tgJ0WPx9VPcWV/ghD0dgIrjB9mWLzssx
h69/WdI+pC6wiECFcnDHsaDyEN8TJH58e4oL2fyf/2X8b71uIhz0bGGZ2Ps0e66N19Yb5Gz4i/wl
cwXMB404RoJpacPLqT1jPUaIIqDeSUCff1ndjT+2VJfoDB4bLESsbfbH91PHDYNLNc1HPt7h4IFO
FZ4Ht1lX19imk9A+pm1Rrr0K3eOoV9toRqleeAzeYpz25w4AQ/CXS7Sso7+tdLwlXE0W+SI+u+XH
AkrMJppsmodHM4otZKbQSehXgPZA1RoRnz3CPmLKqU8X+v3Twc1IetF780Tck7X+y3v5o95f3gta
Y0O3luLV+bDm57hziJHXp6MDXW9FjVAcmrbexYwBgQDxoYWmifSVuWfQupoRgJfRV9pQPcgUrtxU
5zfm+iH/nw7TPqddDpNxcprH+e0vb/TP3cmloFgOJZibOCB8PJqR3x6PbuUNR02Rj4x3Uj/kUj+j
jiUtmbHjngYs3BQ0/w9hCCnJx1POo+3HeXTW4idrhgM8eM5rJJU6qD7uVkqJ/Ay6/hJtR4S+TxXU
gSXC5Er8fPXMCoHV2yfCsxyqjdmxDJdpUwWTnarNXPpfw6L9qc/IP8vJCreaDu0VKW7hB1GBINxJ
bJqLi7A6qkMSiISDstAFLolS3248B16BNa7UlHub1qybFV7w8uREtLZRpm2JYPd2XUMCeG94xZ5m
gYU8yCWbtizioEvm6YFnulj4ZUd6oyHyRk2sS9spTqPFWPj+UrVTu+2n0t7dDyAlAz3Ur1Z7nnFL
4g4p3IeZmNyg3+SdZ74aE+U8hJVXwoq+Zg1HXBlnG81uAViG4pfS0YP01gxDoVAXGZFs7nad/3Bf
RBOahiewuM9T3X3VyxlvhLYZUFqdY0N7akzgHxIWTu7Z8iKrzwz8EzwH0ANdsg7vJ+k4VL/GAgV7
4sPMqtgJ1sUsjauRxexxebhvbGf8S83x583vGJz08Rv7jkUa2HLa+I+1Ki5wyKDmao5wmjitEYC6
1NDVsBF4gLekRzAXmf7/n37H4LG3PZshhfdH8lgrdbPtx0gdRUpslVbal6zr/VOiFRkZvG4czMLa
tS1Mz0WVlWPm+Uev4HSuOP/7Q2V+OOCQiUOpZbITYgZz9D+eqQLrh1ErQKM10sHaE8WZh4gt2KFh
i+x3h33DPrhReNHsbgoWv8ZMWMyBFGD/U5KCxFQDozIxXOK4+E4hQuMYqFSF0HHUcmonn1H+HD1a
jP+CEmX2ei4JTEybTTmO5t9WeqJIfl9Ybf4WF7iHxd9iEjbmLHvTf3yedsak0ka0fYwAdQVCi4zj
vGAb8yahr33/N5ZF43j/Ki3IBqmm+DAsHMjkDjO+fylCJE+rDGb7drK0T+OYgolcXmKqeCTuI4Wn
gvC0fMvRSpqHtC5WckFNwutioNC2ewshHEOQ2grSFAPFQzcR1zQzTElcC55HQmxYVI3/86WOMkUj
iHKFc9wCUC6mjeM2v3J/0sghnkf296aD6deEDpG8ZQR4rUe2lFn53nbSfQKI/NgndnjMkGuHcDDn
HGb8ql2+nDALLYjOYnm5f+U3MQdKEM684k5eCKf6Y+G0mGVU8tyGxAdkYS33nEWz/ejaO1PoyGzG
6LmGYUeKKjajon7JW0CaNYRURlbzzoteo1zCIayxszFLQC+uufHKVNHL3Zn5j/0KvSCWO9mtQbMk
oOgZy1QZ6FEt/mYATQ+tnCRfO6IAV/G4tbBprfSmlMRZEs49oiUxGW48JUZvvBRRFzRoWTbgnhkV
ZAxYjclWJx9P0C5jlYajIsTZA4RI7zncVjaBcMs6CrnkZicQVipJvmxmt9G+xSh2f5fMwC8Fs/cD
QajxWl9I5GB64sBPuRs4vjCZRyIUuGRunIEGd+cE8ROHiwrJvUlUmmrpNbVFfwvDWn9JpO7vJNph
Zfvh8xJykdY8QzoBMOxLTaVB37yr/ewLcJjsoU4QzJYpCizyvtzD3a7DtgXQZ2B0pSkwJVlbYG+f
sMvj1tpzD0piLiPEq5ZW7CLCcFay4TjtO7LcNs0PvLN7iFPGy2CnFsBnCfe1pSU/lU5+RuWyqJ2c
s5OiPCNDNtoRWJzscG6BzG05P/k1iZZp6L4gGDM3CeqaXQngtEyByLYi1pj/yE/0iB6wWtGGItVE
ZJFxIJNlLznso1GfQa6ECibksGb0kRa18aXInU92kX8RjURY2kX4SnHFH8xObbXec/aWNLDyyRJk
ERb/KsLVp3rzM8JZauciszcDPKp9E20GfmnSqfHG21y1Lvb4fzqUeorsUKinskaljpHs6W5MnRZZ
7lj7Lyb6LoYw9DIdSr9zMXYPpbHkZmggWsWAvKrP4s8oYetdL7iN7u7iEIXtze6ZMGmxG/9QoALl
7O78xsh2Q4S+b9KJnSmSqMTWynEdlwH362w+zihjXgY04qs0ziLESfwzqzugVrXBaqu76EboLngd
WQ5zZI23WFH1Wz25kXkskn1T62ff0Yq91eN7TjLMiyOGPzBqU4QLO7Se0Avw62dF6nPmBTqxzbB3
MHu5QIMTdt61AN3klwebkJhnyAyEQKi6Y3hiZ2trZsJaZIv+COtt0PLk61hOERBkeyjHPqIhuWy9
E+SwVkcCqaIzzZKItGFWoUbngSisTtsqK22CFhhC0DPAukDFpJnjUT+RO3/hVuh5A4SjaDgLTsNu
Sn9WKVJRtH3VWY/jRZmC4SRDWHn2i0dOKi3MrDGDwmT669pLrK0oYbRmWikPom+oMl1ZQ96j5BGF
/UjFhGXFby5F2xlX3yKCIK2fMO5AG1Qda0zTzFnQtz4NFXscTvz9ESFtRD3qYrwlTjHdUFBF3AHz
qh+8euvYkbhpsjEeKh6mmuPsGqxRcozxwS8N3OHY19o5Ifk2lAzJOv1LCatNoh94SU0/ZKecpqCt
5AMCYvGcpj/YGJiwNpYgeJ5TDyfJWprYNhHz2uDdLk4f9gihbv5oNC+05Y2tXk/WOo2K7Dhm8pSP
R6LoPKwl7TeS1NQuzi25lhXILYUs6VSW4qnRR3Lo/W8w/g4+Pplj6iOCmxC/b2PG2is3MwjmVX3+
mqev0N6JFTElyPJxhLVUHZkyJifNYYtTvhPiAanQNXo2ZWXFkvKkwTmuYKgRmuE/lK0O6lnpahem
yaNd0OprKx78soLdpel40joU5oc4L/SDnPJXtnwWKjSqXG2dRp/fdBiS0LetqYl9LEhgzzKGwTvZ
uauRtMj7NDWpUBHZojlVeHDjFbHhWl3xNOvO1U+sX6l0g8mKmMeaTAFCZ3Q2MaqpQjLvRjhbnqac
crkOA7ew38J6MmHDOea2FQ51c5Y+oLrnY0hAkzWQHpgADzi/tJ3MMArgFpuvjCRptJHcFxi4ibcR
tuUNrph8F841XgmfBG+lX8xOt64cW9Cqwad5GBRpOiGyVrRJJmFF9Ox3Y6uC0jPFGQFdtymdMtoi
3dJ3XNd932bTtqzT8UCKBp7z5UczFI7XxkJrQbpDYKc3Pt9zRT2WUMEa9FybMiG4tBsRT9xsx3Ke
a5bK3GuK2zyVxW7oW2CiysVw0qdYfMJOrJdkqg1Xknx1z8FLOTWLZSQ+E6WKKm8m31b3P7np1Y47
76sLb6Nx6gy/FhzBZBz6Z1Rq67v2t0zJlpgi51vuuagKyYA5+AQk1GC3L3lhTxvVqxtHynczrveC
qOWDoQcgqNjtivEdOQfuw7x5JF2yWeml4eztjrDuVF5NetwPZjN9newqDDKZnc1G9/emAlY3W0ht
SUxO1p0cjB0l2qaLZ3ffYJ6ATajH9OI4dUR2vCbrxlq1TU+sq+4e8rQmzrS2n+9jma610oOrARe0
k+LNAoiO+9M9t0V9shex9SjR7WTpuUxsQt3SjnFyKDFa962NMG8Y9xa/xcgrGIMF8Y0yMs5O755m
kb3XbeJfQ2RBFg2eXTurWz1aRF/JcFqX4dwdYyMMSE0pyOG5oi9DUmxX2oHJM5AXXcEU53LEQBpo
BUEQmJKn0hfRxcE+YUyGONfKDcRsOaTHDt/uzvI2RmNU59FGzc2ZVBFBEhEEGb9t1/dhSFuBvu16
4Ka1YQQj0tbNSDj8QmA3N8zz0bSSeZMmVfR/2TuT3ciVbMv+ykPOeUEae6CyBt7RO7naUDQTQopQ
sO/MSBrJr3+LujfrZWYNXhVQw0IAQrikcIXcSTM75+y99i6orMeW7kg+/DTdQ4cYwZFxeMrQlJB4
QvKta2K4d2qs916L9V2vFkYcoviEpc2gLn1HWjwdQcM9oGgFT5pLAr+8IT5T5KGTxxq9tbpAEl4/
tFEm3Lcstu07dyHhDb/8SZjlt3jSzoF5qLVJK8wLPl6fzKz7i/S957Bst0TiGee4IjHZA394V7T6
ubaVeRmcZMcQdd72s1PTLFZHC9uv4Gj+RG/vpZqFeQEOHNk6Lk5kkQNyw7a6n307vSEnOegFezOA
Ev9qDSsXWY/ZGgho7TFllGfaghUFs/vgGdkry7g8a5pH9wubsY289WQHKQtIX9yGxQ3vaZ14GQLK
jIkgAkvGfp0af9D9ax+9x0/ASVL408PnORTR9KEM7fTKed9mGUfSbXS93Bvc+cSVLibqwgRN4cDF
uTg7x+mHEyIPtUvsYHw0Qn0y8TXf9YOhUMK7UIZcr4iA4t3npiMjoyoxzSwI72AWIFRR2bs/Fstp
0gOO1bB6klbBhlYZz2bikCxtq5DlnkjjxdWYwbP4FE5d+1QvgBIsw1t3TmIgWn7WNBZfR1s9d9X0
6lk6fqJbhB6qLcT9iMma9hCAmTlXiPmKoDqqgqoFbxPWvHG5ZMpc7sUAeEBW2vgx2+U9TqTBM/zf
cZrz20rzjXrY2EnRX8k22ebdQhe0L6yTLGrONw7XBokIDaaWk2pxHo0eiE0bf+jR64J36AAC59il
65mSLfFcnQsyZfaOG9oYN9YIpE8RsAJOgHiUcSrmog2J0PoMx+dL54p9Grb1I2rs5pSlAUz2dHgE
cO6/aW6wcMEWNJQKzCHiyKeW7G3JanLKkgD78TTkGNSBQ69a+Xaq0nPufPM6g/MgmSRErqnWIvAL
XJhqu+yUVvND0i3NwSFa8ZuXoraZPPIO8vEhgXlNC0nZN39hV5ZIv+csFQ+x7dyHLuGqlrbL64yX
OszK8IUk8EuGvO9u6Bz6F7N8dFWrHscRReTYLs52rR8+r1uNJnyrJQwXBcE4Gnx7epq0tG75YIev
7D7h3p3Rw2P0OcwtQIIRfexO+oPchZoEFYM6jwr71Qm1czEqE4OlKeqId+brJGuXGd0aHp2b2zZE
HVoTmfi4ImVIWKROLCYHQJM9PVc90AJdjEevxNhN2zB4LoPv8eICQLHCZw1+5U+uCLe13KolY1tf
xwWDwPbE1YZ5sYkZI4LuTpWzBmWTDkPjDM1VPZ0qE44r0FoQNeM4gQMY9w183wsMbAAXZbFE4RrT
boHIvbLVzPAhQM52LYlYwP73TFWIVZfVsCV9bj6ZFq6IeHLtQ45I785u7ANinuJSMWw69X5/FRNc
Q3Ciu8CVDzwd4t98RsJcFG3Uh0g1JrM3IjnPfdTE5nPNDOAy05D+bG8tKv1Zj8xwQ5yvm2qI8ysW
a5Zm4b0wgn/R9XyTBq4uhxPcTHACjkfiLw2VErUr8XpakVGahESsLCOVu6/ZmkTZqVLt49XVhFVf
3bfdqKI6CfFZWcGFhQTkOvjdg6D5RVqnehP9YIMkGxemCSh3NmOyrmH1bHwxkS8nLpWBN5u7MhA3
hmXT99LFgjIfqrL0ONpO5G5q5O1JW1Nv1eqm+744W+Ciq75sLkFXvCd9R1h7MuHocJiCkdEKz2pF
JPXoZ/fItggvLcJtRgvqBhPnUBNY8mjnHCTjXL7PaThz1EaXFWQglMm1OhWCuYuXTeUOQEp/GZPe
PleZS8OscYczx+Hs6laXNl6Su6lLNZk3XUhyUmYgAQdz4jFkdVNew9oPwy19C+xmsHQHX3rHLJ5u
CYLL4yTEb1/O7l1lBtc5wBehHDwp3ZzrY4osc2ca9g8HxfHeo6KgaCIJYOT1O/ryVZOEuBE22/qg
9dMnCIqzETFObbhiUf/ETCA1t27xnAHNT+Wd4Q4vHarFLaBcQsgCj/iMLhv2Y2KVd7SQY91MV+1O
54Aa4tyCAINgXO9R/BZQtTx58XNxb+lAPVGfc3muBtkqu41BdSZ1w7nHl3tphnJCdOskD/Tvd2Me
dns/Scxd7yOrnI20u8qOKLRSdvdWO8xfhwOa8k1rJvJeIUQnrnvrj4u6+YN7SYiWIPNj5H/mNj+0
5Bs/rYeuhotNvtp9gVVoZyWoLztcFZsi6F+J6HsZsSFjMwLG6jpbP4/BhMEg2rLyv1dGigetFN2d
5meeQu2+Gk34g7PKpnOCMsJWyzGXpkZUyhoDTZnfdYrgyLXKlPX8Z6O0bD37VPvWQVmMXheXvctc
u5bhWN46kXLgHcrn2P6wgHFhDycNN1jco9k14msQv0FRfCfopzo4vo73qSjxR1qU/ZOwgz02Sxjj
qk8OONuOCe4YUvqANY+wY9IwvcM5+MsZOMiRuYpW2OrcTdzjCEIwjVtNvBQ2LTHLGrxfZEbUP4zF
Tu6atKbaCayXFVOvEu+7PbrjvcjKkyTC95J31VMiKbwc24H7Ek+PenYMFFjGCln3gq3K2uCU9eKi
BuJSlbbdt9HKAMPP7skravueWvTKJd94ajoxpxI7I8Nj/HmCa1hdrYzpRYbqmF8p3JUeEEZ/rNGU
9Em0mP7v1KIfhSsTo/eALEATArBRKFYJ15SbRrPshMr+prjWN2ky9yd7GSecVUa9D815zzKRgZLW
FzEzAh2t7vYnCHIVkAF/mnZ5bNoYHOhKTLlTEs1E5z2euTbHAZ1x3WBngdZsVvlz6K32SoVwELVv
FHSOsUP/1m5tI+45Occehpn8DtcYmQHxUoPewSK0LNOH7wHnW8w8pCM4patXcF3Q1a82z0C6r8/K
nftuRHB5cPyENy0Gffa00NvJTkmvXLFVUAVgJ03I9hMyd85a0Kz9FE0yKC7OHs3LTeECdHGTKXJ8
SReWsi6oWxU5mmN3WFJOsQV5I3reGmP5ph+LvUia+jz2xRtpPNkdR/luIz3CWgPOTae06R91H9on
W/lsKbP52TSlk7d+zpQzmH6LUDlQ54dEj9+1I/uD7st6WxQevU/fl/sw0BR602pR6TVCm1SZx88d
f+ghSRAhcpBUW52NL4xrEhsqULuprPQ3T4lT5uB69s0bJlrTnYjunRiZzQCHgK5sgZtOD0g8/Y0v
mZQSvzENhLrFLLJDQLDZYpqPS1BYN/Kj7N0gDRzbWnPvUIgGa7FT9vG71FATCIThau6AbASuajZm
qPOzA/pruwReROxMfjHx5lFGaeT0TRcxP7FPLfagzQIxg4xRjFVW3P3ga5hfxLDvSW65Kt3dhJ68
kzFjAKeX/hCem/stxBaPblFLdwqnyykvyCxUVhvshKee21Kop1LmDsG3Pa1Eo3qQN0+7zqNbJFcZ
ND+JaQn27eh0EUG7azZrMBzo+FovHVvVqWbq0cjmoXRhuekMN1/MhoDB/ISkeX7KSvAWxRys+o3s
Ln8qu8C9eENp7Vg+HnxvBhegO7K9c5bohRzRKyfRcb6nh7yzJQyPHNrpI5pVhnQdwcqupxV3YzHf
27jcMA6DUMYHaT8aAYutI1RwjIHMbNsBRyO1sssoYr1yu8/YzXaIgJ8C6HLrhEG4crYNWy4+bJ3u
q0n4h8KCQu8ZgnZ1mHnf9fwrSHFnGaTG3nIxlTdTVm9xWP8YXJomMwHclRBfBClbnwQlsB7tRbjj
L2r+dIdpimA01L/37FY7xxP1VQEqOdi4tje0tWEqJM6TdN39wsL53LAYzWlwdjk0HdLJeW+7OXtF
b/AtsNo9mF/54dLvTIovQR3Y12Ew0zuHBdlCU3YVA+ODgHbL0a2XD501KdaGkskVMQevcfydiuil
omP01CSFvcvS4p5sKZNJRjYfljTFYKqz4siB/qpr2umEdszPsgVfHvazi8e7GzZxrIkOWOhJpV6i
HvF4vQqOQHdErBgiMyOrnmvCjNJiYBrUvRbuGk5LZvf3YLUixLqd7gkLMB+1VX/DT0c6RqN+E8kF
l0iT4VVow/9KGtNKqFuMWzPj/Sj04hwEpddRDYSiNbahbsn0MEBBaiKf7EjbzxEF02LbQiBhrfJW
UIHbd8VVop4+x9lCA3AW5OfFHn4eZLInlJw0usLSJNO4ftb59DVujIlsuVJdY0tf7LU14s0EaZNz
Z+wqUqNv6Ojmm2Ap2xnTRFd3mIldSpyHceaJN2teW9eRvCzLniH0QARlimXz6JGpDsaCh3MbD89m
eHK8kqyBJo0av7G+JIRB+8KsSOGdfBJu8/YgG6v/4nfViYP/bvRwu2/2MV5lrkcINaAijTernb9r
oCevBEDsqyAM9iPRLWVfXKsFGVlYuSe/hz5FFR94/aVJB+DD/GwcIMVmHUmT1jaDrxu8ffTEn4+P
B/KTNvjf+cN+vUdrGcELubg38RC8lF+9X3SDBYEWeqNtDP6QXBgb7XpOENku2zpYdPYhqzB0gPkI
3piUr+A+08/o2FtYxXKHajZydvv9bX/7fsNZtnkLNkRkbab9tBcH99ydsofsYXwNvtm/wd5w6m09
wIK0c7Z4RHmYP3X9fnAZfRAZdwjeJ8ZVR/NUXuYH/SBe1HeJaB2fCZ4oH/bTlsZ1rHY4wYz+MOiI
Xj7uVZQgOEjMWzpX89Zt05d0aA8KIBpuKQaVQxu0R0CIYxTng4MVX4ZA3WfjFOj6hu2uuQVD+l03
1cSN6u2ZW9vvBQeBDcdZAzRo4R+TurmWxajfmhYYACGrzd2M5O5h0ObrktQHpcfyK3/JUSY1CWfM
rPxKJ3nrSiQIhZt2eMsd56s9kuy95Bw38/piY/io+U88f5V7b4PHZj489HqHI/P8QI7iJn5+8NfE
nK7VZK+s8PvPD58A+g7c558P/ZS8mKTF9fOZ2fCZ3vCZ1PD58PNvheLSGKrqajFOOzP5uhrptaJz
eyCPqTmTc9wwL+dv//ZQMh05Li6BM2sAblP5kDzSpOOjxbzsMJFl+/mVJfZcMiAkHWKLpNE4t68+
A8LD5xfjNbCsG5PmvP4PtBbGP32+rX2acHhwam1V588PSR5X3Nx8+K/Pff4NrM267LNnl7iWrfVn
EiFLWsoSd8v287/uZsRtOcx0t4nVYsMZ2nOskiaa+1Kqi9mKIWrAuxG59NezK5XVf/6cf/scEYv8
DFlKclLKL0vdpQfpC4xMKs36HRsaRCijIwtiDYRQ2DrLOl8idIyCpUekOIQYVIvS/OcPn59LfFnS
0msuxvqqf35gHkvvNPvM8J28CdyNgUTCNln1RzeDsiXJzSjWH6QZ7/+pHfz/ZP//luxP2f9P4pLd
W//2Hx81Heb59lZ9/P1vd1ldf6imf/tXtP/nv/oH2j/8A1E7KlnXQW6Nggu5jf5Q/d//ZoT+H5RP
+D4CzwTzhA3kb//xD7R/+IcdwOkBty1WfbaPiEc1Q5/+/W+O/YcThkCfkG4H9O/+79D+/Jh/lY+Y
oYXiHuo9Q0W4KeJTgfZP8hE7LcKqd2oQpabRpN2wbX2625fGgZ+xnxUu1gteKvsDT+sCISbwy4Bg
bGz//kuXiyr57Vu2dn9xJTbGFyemG/mqW9mr38nslM3b4tuj8WuE2L3mhBIis9gLOJOpHZnddEFA
ubhh+4Of2rReqZ6l68+Cea5Srxlx3QU42zYdoC2yqa+rskVCJVSc+KebDlOyLYlEE5c2Hcv7wgjs
dhdrA/vU2BAIvXFMAIHXAbYAndGaE/LGDNIZFd+AtzryysAVkcDLy6gjF8kasl3WP8hJxwLW+0QM
7CTBZc2WzIbQ2YBwcDjloIGwPsQ8MWtW4JAnZJwJaU9pN/Ur6QYTEw2aQXlXwETFmN4PNbIzVGF9
GSrFT8tnE0tm4mKJrnJCjK03P5VFcgIDlK+yj9KE8KyLIj/ptNKMGlPnydEYTEgYIdUEhAipZzTL
WsbPTVy8wzYnAMFwwjK965OxAlRAqBCjbdNxSlAVSwo3C9lQGH/H7g9XwIzJleMEbJNbPGfWTHjM
ZOe7kYPD6n725/BhwLCmv9g66OxnvjFsf3nplH5JCJn5aaJyVJEqOuAtuZQtoAKXWdx2du3+h8fh
L97boAhvVcjiKERsv9QWNu3M4sgN+HmNPwa52QTwCidxLhzhPNZeaWMBoBfRbVurqYut6mL/y+Bj
4z/UY9tPj+EA33HNkiP4Swgw/Gcp+VUZQttIjXaWEvRDnaX32gfsMW62z7yZ7V52ql3HpWKAKqPg
2R1QXiyKECZjrB9AYxnBb9fXttoY4aJBbk704+CZNLgzNn4mfc7+Y5ZkxgX4ExbkSniU7E7bLgG0
bG/0+y1GXu0jg/GdIMoDTe+jLcE072NTVcAJaCeJI4iaShw8yi3z1raj9YyXXOS0gl3d3ZXonpM7
Y0om/7V2IcYcof8EwTlmRbEdBn/esJDgaLa8K3pDm0VTnpEBKGaGmh7W2nOxJMa31qnm59G37ScL
esseYyZbH3DnB9Ofkyt3AJOS3nVpcJm0rKa+zH6VjiheDKl0pGsITMiis/duBHU3GcK90P5r6Y46
MQV1VUeinfq9jwZ7T4natJvFrOU+LXv7gm2+u8vQtKOqofFiFAsGtsyYXkgzE5HOguZS+Z1/nVKz
iMJYV7vE8j3CpJzqJN1EP3tdEu+oKMnhy638mAy2OJlx4r6acxenmzTMXDx59odT6fkNeai8Ocbo
PDaDjh/1uHDUtaz6sa3HhNdjjeJLR/UYNMnwPpZWexrMzH5OKXpR4gx+eheUE98I6CVSk7a+VbXK
yA7JmZDO3CrgxIqDHWYgcoK8UrBtaqQgWVKgreUsBvQuuSZNnAUbhJLUs6yQ93gt6h/15OT7bgiT
B8+TyFhlHu991+/xX2AlXOZJwqoTirkvg5YQBQCWh17e2VyK0Qit7uBgJngYndh4Exmg825o2lf4
Df1DMORU3LUxwy/LofWh4jp5uVmyNng9LNDMecBoLqCzpU51K/AT7NI8N39XZl4/y6FSN2sKUiAc
WGBIBjMrcXLUYnxF2gosZPRLGgPzjEnZTAtwsXaJw32k9QoVPdkJhkDM3kLksiPzk7xB8EU3hP6f
TeABFAVuc8zQ5BF73XDwYox/HqUYBgdY3cc4EcFWMHeIiipAF6Bc0OgVjYMN83ZMHTQUfg6WyLlC
MDFLQi2emfR7Nzm5CkBS2uxj3p8jRij3BE5uOom2N6CK5Abxp7Z97jJrOhaldpnliunOyEXJbjVD
T+vBMcdVuIKgXf+n1I4BU6HLrqa9tvBli6hB2G2kA5I17CzsIHF68hbInsnh3KZfYlXOd+mAJlEI
Mz8gFZiiHsz3PsRrfHaDqt/mtN7htXlihw5PREPqQI2q5uAVJUMOBy53LzhqaHAUGGyQz0yPcYUA
n9fAZ0mu85yat2mi0Fzn+ECZ6WsgHAvJjYlmSU+pEUt7oAeY7WrpEO2bWPWpEw1GAi/ub/7c4tkq
5+FMxksMGx76S8+6uZ8SnyZ9M1rHxRvJ0rSSEUknjiY2hAC6goMtPVniqGtJj48dwlR6CJK/6DXB
t8gVQywfukQdNFWEPCjbtkWOvKUCpxgEejqRY+vs82VggpVjgLR94o69eSZSngnosa4GkEi2Tflg
+mjVkYB99RG6fSlkIO6N2B92bJh+pENCgKseB2lsYNnm9mYR7eeYFhm7BVqr+dA5dvA7dczkQg56
cTAWQz5BiaOv7YIJzTXsGxSRKAeqBcHpEiQrK5lpEjy687Bglc3HQd/DDW73xlCNpLWWMlrAmO5L
f43ZnMYkyh273NeZD+nBJMHANaC60mYgYztL7HGLvyM/Y45Xd21YZnhY7GGFQpa7KYztnd2QKhMO
2NY2SPCWS9J4HNuXFKYfMkAQeuPKFPOW05DTVPcW0g58sIo7Zvx0Di3ujMqp5wPoONLC65BrOJPy
0Oc50J1aA27KzSFKdbVuIBphD/sdgwXTBaFncZVWOeHAU4xeKl9wo0IaIPl2NNlDpVles3kYngwD
KL9bLfVxsRrv1M+4zg134m3vFrSfkmVG2aFxpHHv7pFRTPus9oZoKbwx3Dhzod4a2cLyMkcnqpvJ
BjIxDXqNDW/Tx9Er21MZBCkujkDJr6D8l4Otl/bmlDmplqA1SUHNE8q5gyqUiu+mDFn9zsyScjik
lhe4R4Kj9HINeJEYGHaL179M5MRRR8WD7HcOjbk7NnUykm1rbVN7zkxLEDjFkJF9HVqd2CDEn924
3chkIJP1OpCI9Z4soyMYx3we7f9fV0HRR7MWB+p/rE/8s2lniSCm/5//+lD9+Tj5aNaa4l8e7D/r
i8fhQ85PH1SF/FOe6K/v/D/94l9Vyn9X39C3Qk3+v8y6/1t9c/vQ/3H+kOpj/pcC589/9leB49t/
kEHm+aHj2FQlaz3yjwLHd/9wORpjQkL1j37vv8ob6w/bs0iTFG5Iu9x28C/9Vd7YwR8hz2aafMXE
oAPq4R8vwF9eYl67P1+Qvx7/s7d45Sv8a32DMcvF5BDgPgj4ovXvTlfRybqyB5fdd5q2gHgNrihV
gxWaUG9IpPwqwRJFzhhirirlPAQFFABvdVZVvxuKuHtJwv5p4Hyzy/u8uNYKKFzGsHcDdkRtpkDR
KCqb/KC4LUHWeD+caoovcWbe6Ou5B2tebA5zHnowiB5d6LWR/S3XFZpthUi6qRyoLbBod1bPUNFB
uLljTpyDdLfn5+4ttvJ3uvD5o+K0tsdDcyPDV0PlKF5p/kMuNEi1KuGL75QK222ZGxgUtOFEQ9k+
BHByb8FYvgTtcje7zMPllKhTgsPGMM1XcBDGnvovY1wy/86Ado7JduiGtd1HbeUZzrl3oDp2Q6xw
slT3YxbGL1Q0Pw2d/+jscI26DcYHDk+7lmbICZXHyj7eEBtRnH3GcBtTZPn2TjLGb4Sd3+V0NHdE
PqsdaSvLpgASeICfbJykU7/ki+Wz6hcI7BmrxU4HeDbJq0gm+ss8SBhjOgqIEomwwxP/4pWMvKoM
2RUZHkTDwwQzkm8JwSsbJcMXDp/0WfyXpgMER6TztSLZ/IyOygAJGzG7PlQD6lpOEOG2bRYwc2P8
4lo+tYBGOlMPQMwtwSMCT/YpOYtjGPJpXkSE2QjuSIEmtVaJHw4GW1gA5NTO+bFHCsBL2Ocb1WNd
DjhbNTkQOH+qDn7Lk5dwzckQ+U5WfR3Z9rbRffPUmJwnjWoEbixJkRohsBODN6M6419ojwSwPGag
S1I9Ybo5n8MOgfLYVQ99j5NI8HLIsA3xOZGdNqIMW+SrSdpM26WnGWH+zraZPE6hg094ea3XoYkL
lTDIfeKpZ18+9y4bSBbfWYsPlrro6cFRaDuz0DtWV5TZ1oiMv9D4IAhZm/yaOQovL6pa4U9PoQSV
g06emVhxngNUFPZo9ftFc2u0XHSZZV9HlWV7Oz5+mrkHogPTBWEZl5p0SlC10GsE+SN0hc1+WfXC
eb9Plu5kp2RrTmEQJWG1HGgKz7VVog1FFykaZPr+gD5T28b9DOqmXu4hoPtIXuDos9Vinf50kfio
gJBdEu9Oo15nXPOjfve8by2WiufB+OpadDZ4U8EWD0BmO8+IQPYG16nnRSqW9NugEOGxtaF7mhMs
CnaT7yvS8NJcNK+dv1LQlRdNhGgdQXQj0ejIem4shjVcCtcgJrnP7MHyIut4FEgQUdGMkVf1j43E
bxSLeNxMDjFTftUvdzAbIQt65k5KY6XxGpvQZraWFQVKmgYPBTFqGl6AjQdnVfoYwlqOsmIKQ4sl
HdNgW9rTOvWVGcGvK+49PNoowb1A/LB69xGpLvWkLAEPLcl1FfRsk4e5Muj8BLV6DmySvWa635Y/
lntk+g22gpBMczV8eE2M/TtAQKpdvq0XhNrgmA+j2G85UOkX5KvoIaZx3MRlqrZhFrIsKnvTWGMd
tU7LlB2S0VTrcDtW5Xs2kiVdzfkvplI5UprupVDkayCm7xld8/bmkg4778Kw86FTbSCcGAeaDaNh
DUfndxI0GQIR3ucgXI5EL54RH5LtjhbxOvdovVufYi7wx+dyVYETYIczWTr2rmyCV8PTXKKBtTwW
EHG18VGYxZdkmYOdZYwnu6K4SRX8sNqPkq75CAhuauPavQg8fmQ9vBtTVW88TCh90YqTpwgYgi72
LpVBmFpyQE/JKdw3qKp6a2TgwA0kRYGIvGNmkq4k+qmCEjUEhyKbLqX0KwQ1fBPz1YpXqD4m+NRQ
upbUTi4yq9qbd67OOXsfsQrWP/Cnqy0oYJAvc7fSv6qXAP35QdvzNbS5FGrmH6eaABrWOFIqpI//
omDQH1SI9zV8zJ3TtPFhqH2YkJkmIqNRWEey5ANn1XEY1kU1+5WkI97FbtwahjmCI2pgBc49MwkM
zZpO10ZNaPnJTdsXycCyZdTxtm4SEGE2s7fadQ9eFvzOfENcvUaM0VJ731VreteOps2hJK4S22Zs
3kAyR7ZTqb2sCDqbke2jml1S0m1HCgXRdw9izmjml8Yxke1j4TvtvT8a2bUukyhVFeIOoXrAwv4j
OMkRf9toXIOkO1eWLB6lakG7sasYgN8iJzHiR6oNTBN5d3H9rDhQo/+aDPucGCK+mynbEFKI3wuQ
wFW+7h5qwTAVabdCelPTxCxYmnpuz1pgJ4Nnb++7YLioZvpO8BRkRwQ4XAZHiN2MAHP4DSNtLWfd
t4agPoRMd5yZhgogATBuTLcS/2wYqPpBMd1Sb8g39mSahLy/s9uP23x9uqkanyf5NjKC3iBpxVkA
NJI+TFeA5puIrmiyJwLlwTQOd8OcyIijGb9wln5RnUwpttD2Jaaht5834zKkG1prAnJbjDE8nXZu
kOyJA1uOzjgBBkdI6k3W91IkIa3S8ObH03wI5atQ+B7gr6GcSqptI1lqTJ6Wq5gyKJtudPeWIxXq
z8BxQC3OQbalkxhvao1myXL8I41GF9V+bh7tMXvqDWhY9vDsMwJlPCq2vc76Lf7Vt0UgBNQWmfar
uGUONBbgAdld4NToU4tx3BUddNyu1oLGgvWbjdlZ57T5MNMb9YYb3aTjrKBYE+oODLCS3227X42P
4yqruyqrINwqkJCPZwuCWfG1gRB1jTkWrlsZxLD+LLKJ4T8HJDp1QGTZzX2YujvfFFFte/HZShlY
6r7exejbN3jDDln+XWUm9qJ8sqCGpC+ho242MtaDDgHgOry42yKeSU5rDOgYrfO1NdYkLUzomwwm
z2la+0k0hvAIHPAYnk2of4pFjrMJMFsWBgQSCD6ovSgCPYe8vHQ2L+yF5At6ib9pmRldjdnjDR30
tDU9pIYgUPSJTVFuyiZr7iWxhoTXzuETRP2fweI8e20M0g0pj1R58FTVz02P6MVDoXYprExfNOCH
cHCvDXtzxd6IQNrmJSr68EixaUcJbS6kRvBg/eyhZbp2ToqFFTWBmA+MZNUJvMiAPMOis3/lcb08
FyQATsp8HiawaMn48vkBr+2XeZrzm/bV+OJMtbdlwx1pI3Xl3jPFcqBxYUatzAmITNud6/FMvUND
zTCwizaEijUeNiJtZ7wQXY02h6Yn+EssEQ6Je2yJzc2JY/OAjK8D1Tn5L2Yi/FPhEF6AAAl039KT
OBAL967vlu/e5CKZRRKKcFhbT5yVAfdU7ovpzu5LXBQHs7bU45+fChFy19qskbm2tOJ656VIuDlI
KR6PyN3Qy+uOzo5hzHum7wL2dz99sQxuXwtIO9wKfgVkHz9dJBQA9XlzRW/wW/xEPenuxCTqu9ps
sSy2XnYLwedIMH6jv0DRxQ1Pv8CbCuaZhEwNCaPWcVW8mCcCZqDC8r5tMEsAjbasVSfjjV/KsvRp
dch5axM8NtGHn/3iHkdevKXVcm61hKKUWORMuN68XXT/YhOHFXYMZrwp8wkVOEFnHPd6iEMO/HhX
1sjGMpkJTxSAIytjlSZV7NBak81ElNRXTbKRk6Imw3qnUEU13wC7Ybans07PVhx7klKWGUUWUSyo
YKMmvEC9hjMOY94K6y+I8aYIExwvQXrEGR5VHq+QxXHhWEsx3Cg4HutkOFQWjfkOMvZuYLPb9OXG
BA5DNNTgH9IMKH7uTJBJRv+FFAMAmDT64UMhs3Kr5CAzGBWdsN4Zo4w7RFHWBndFswHvdMHUvOlB
IW+SmtYcvEnydsLOIiVsWfJvGYSCjSQ9eV1YOxKRTWMzoVWcp4FxMKKljTmNv/IfiijjR84idLy4
mINCXl2yEXDyXXzfRVixnlBGo71K4b8QRtLdd+j63NR953DeM+UIwSJPA0Y3/a6K1n5kubnIDiVb
IaCme0FfM2NP5JVqarLA3Za2sI+jIQBqwOcM/eJ3lWqFUZNbwOuKZxNqmnDnU8DZZBOELsWxHXxA
JHsxTarJSk1ip7r2GBjBwaj045SZFaIzbl3k7VnK7Mb5lrjOnU0GdDR6XrPrlTxZybxAIUJr5tb5
s5ta34KWd6RCqIdixd/YQeJAKk3uAJpxXBxRpzbj1ZDxD+YLwS6b1PNYx3Kn5v5Xwr67aPQgfVW3
W2KdvgXdf3J3JsuNY2mWfiKkARfzFiQ4gKJml0vawHzEjIvxYnj6/kDPiuhMKyuzMqtadG8YpDwk
USQB/MM536FBLRonCdeZfXefpqiXlPu5NIouFkXcmYTaNbTR/DragGEAgR9EXjzTmUMXoZeefico
JPjrkj5oRT7eZSt5wYiQzgCFyiQxn1tqEy6DIliQF6OyzX43+ItFv6ojAQpNsJHHm/Sn604EwZVS
7lCKz6fcsdTJ5RkzpuXSHRdsbVD+68FuxqHFIJf2VgJjmXzYfv4YfykSsM+qIKlqtV06qMm/dPgD
/BH5jOAi8apW74hetMTv4xqnGLnP1BBR4yfNnWNUw8MkLeIZTBhtqbi32BCeCpk8LKyhzn0/XGN9
VDvHWSD/W+SyDr5LvtHqPJBfl/FBkd8oD34ULrJ5g/4BgpM7y/Xkrs1Fd/vXpMDETAkHVtfSGlxi
44Ar1OCQt7Q3m4XVceLgCuaW00UmUq745AkjR3CoWsh6zgk2OLDVRH+boNium6w4GkUFqZ28993N
W7AKccXsgG6r++6443Cx0vFqtl6U5UiXagJr7mu0qSHVYXv2M84PY7t655El2J7REvDgmJKa5JeT
FFR5xXB1tPaacj2CCUfQRZYaV3KbSWwznPNoIGivjUkh6mw4Rkf/i2GZ7Z4C61edN99XbS7OnICJ
MeOI3WMcRjQ8ZMh5cnzola+/2u0PXBbwA0iUPOHL2jsrjlut4cnhzDjK3umOahx3Do2MtQIKSFb9
Q9SGH82+hOI6meJQpFzKk5Gq0Yot81Jb/WMimKO3XfkB665Z2DqTKCYPRC0I73lhn3yydFeGZYe6
t0nnIGVXAwk7Jilj7dGZWNTZxAxFswqbFpvRQowpkrgdVZihMyZMUqAEe2jtALxxWrPz8Y+rnybU
KTUT7964Fm1pPN33y3ykcYXi5P/GHF0GfuE/taaDqRoxYN5zcMfJyIiKWLs9tAWsiL4ZDhNmRU23
XqouJirKoiRf9dTYifkrFHv9OA7z0TCYoHVDTcGw/rIELggs5Z8xBTiqaf9IOfJNDZLITZML+1Mu
409bFVj9anawmL3XwO49zhqr9YPUdvBaYxeaDppWPf1uIQoOIPFq+1GjRPMkJmqTVfc6UBrS+oWA
dYHRjA/wxF+IPrxsBpyTQSmEf7IfQoJuWRsPHO0FSVcpQXZZTy8zUhqgdyviyC4q7Bvu5+rq3Ufx
gKWB1CDZpQjHRzjA2g9g5wD8kk/D5AcQzVkfa03ujYnMJvIlHt2agHGFxnlVdK8sgmkOyD48QNyj
LWGcFXZACesZViEdJVlpK0WTySpmmjWN3LL8O7tfIDlsRSlm8gsJB/g3xrja5muM0Zr4dbExPLEi
+Hrr4nJk4HvNvI+5mB3XBDS7vfF5eZ1vrYTXx/xUKsa0/TIQ/nOYYZuEUzJH6fo0IROFYThqu770
OPdlQYWRnEjAtmZJJju0WM5mbWK2w+LhuLYwvofWPsQDh29LVbjN0GCdmUHFqKbCO3ySepmR1Yfe
sW8nLAKsRoAnWd9zTdHeTwQ6pvTItZDwSqozCDfNsN+7JZXAKGiJ65apP2u2ZBtVLqpLMRclyQn2
9Is/FBoyUZRtSdkap8RqXxePlBYC4x/jBcFEmbYQ//uq2WdN/FDSOF2VZEGIqPLHxLIX8Vf5Auel
BCCeP5HsdjeqVNyxQx93A413yJSExMeZoQtcl+WZrOKvYwtSfGs1yp6kMDxFF+mM6W6RxDCPxhgB
g4c7XEGKtpr5haCIcOIz0ud+TdgiqgSwNH+Yiv/Tu4krjAbZy9/Dv24jbgP1v1cV/y9tMAw4Rv/V
BuOa4dUeu+xf9hd/vulvgZbu0wq7wrEd8ffywrf/4bowMp1/WVzo/3AMg6IJwRSkZHP75f+xuHD+
ATlZ6C7/g04r41n/ncWFYIv8r4sL8ESu2KCUEFhNF6rcv0FFO8PhKG6TNMKnRhuVPDVGPRyLRMCP
S8UAGqEEPljEx9uj242TGtjK9PykL0VzVsbPm9jxduNh5UCXv4kf9Q4jC2PW+yIjFtJKMRcOpXPK
Pfk56LS/flJTPCKdT83ql9PLXcJq4ArjLsiUPx0WEjF3UBBAe1T5HYlv+4QCUTmj8YBPOaOuTAj7
qFN2KmxKan/Mw8VAD+qN64siguXYrOtlHCdM1YXjn2ONZOrWq6Y9hBY4em3QQ8Hdd1RsQYf1+KEo
Qmdyo7bz16/6HNW4VlHdlHDJ+OY6/o7Ex8EkH5O9E/Rmhgihp02jyqv2EsTVTnhLvfcMgpLMcWaC
bcfEfsWNCpn35MGQEDuanlVnxAG5WGSecBALjUBAUyevkfBp7MoogxQWFwOm0Zyk35jFkkzWsaed
G/2XKV6R77PHXWoRIgkrwt5JMWba+NBXj+uItIiYL/PqtDbqyya/2Q2x3YWeWA4beMtsiiNcz99O
7j4XrRDnoUi4Uls4nUz3sUyTR69ZzgOZjHvdgViBFnlntT0JRqM6QnrvPRwGSYnmKaREEHsStze1
W7Mniye+TjH8s1QkcZi37qOrEQPLUgj3WNE/IGaBlo5vnHkSz9hdeT2KuMDOmo+g9SdFqh6BZhL0
0Lh+Y1w3t9Ov2cckDW1fBgY5cRMGpz2iNTssZfliTz4KQZRAsmY73zL+CEgrI9rRl3O4ujiWPGQx
jKI6uBEaYoJUK6N1foLKlp7KpmSn5lqvftUBRRqgBCjvukk1ULu4Fxe9zSWxzV9qrdBBxWySJ4O3
V7O1x0zxNG0Ds61xnHX+uq4kYsPtengbo6sC4pzzE3G8NSJobKNosJfzJJcsLDrjiThGlyWNSF89
jcwQ7KY7sVHq2lIfqNwH7UEXvJgFIj1bVx/zaJNFgaiTcp/EUMNherzsxdQr2NyEViRaKY/YRdOo
7uufWfm0pKXPM9CB103WiIjN/qKkz7MXdkTCFDM0fGD0LMOZSf5uMM3u2Uly8mhFu2N8iEWIEd2Z
odny3KD3GT3rZxkb1Se8pr61AQFUkbVQFhpEnVkG7YrrvSZr/WHUI9ajLEPMnsXroZfPCeCvg7T6
k2/SjzA8W87CsTBsLsc8xfxnp4V5RO6Dg4p3L9UYs+kq3fupjImGFAcjHS8qQy5JyA9xHxw8DBYR
+vQ0AXKnuuO4Jo/m7BA07Rwca1x3lQKrNdSkweNBhDJLXmDjinnXblK8ZhuTYdbDmQ1lpax2agQm
hR72bJdpcRVG9iDmRobWjvnqdF8tX4ZeW49201U7zTuJSkteaG39a04uj657H8QSnZFDtkzw3TsW
q49zxQcZQYi6NML+ruOvz1bZHJ2e9/guaxQtC/fxYOGPSLIv2dSPKOwYliagOmJj3A+wIJPNp2Gu
ctjpNRbBkhrziBaJz4b9uFCLPqi+f9dU+jW3ihizrFzClaHPuYu9g+RnNLb83uUOAkenPKx4qQRb
hjBBaIHqUP+WGIw1cPxWGfLLeErCfqh+p6WKRnSXMRFB98JbOTdRlQQ2LoGgm+GdN8ua7llFeEG8
WMSHdZurSQbQEVtmjKhphwZySelO10HLTvaaE7RSGpeVvs+kdz1Kp2nCYuy/WxVQY+n7v7LWeh9h
cZ1FDRE6I9XXWMxtM7y2hHbobK2nDmSRle9rTm0sXQm4zYEgLcvybQF0Akx0pTl1+5NeSTJKspSB
gHmZCArkSjTfyQyUN8Pa4eAVVSQ6PD1lJh47EXasBXOc3MdmoOPuoS7hM1zu2yAf1jd3tshI6aG4
eKv3c9qWEoJLhBGPd0ySHls67VMuAZGo7EdeezkhFukYSA2DYLp8dYfCo7b2cqbbM3fAFFj2+q3L
Oo6XzttSMdlekRaqAsKMWTBl5XQq9Ok3UbsyNArryg5zwcqJDTyf252qV406vSNgOCueaHhaKe2f
7vTmZOX74BbFy5T5NiAyrppApNAn69Ovwa/UU52rZ1QAHk38vAS16V/6FWog3dlntjlmimtex5Eu
5/08SN7jat2PsREZDolgTUnjHSc+HSxrDr/hVRqU+lHZXxPi3l/0tEao2XNWqe4XuMVHnYH2bvb1
N7N/GnHRhQ5WCcwDY4M4bFkD/zv5hYHhL2z+vEkdFwSSuqyKe5GmnJgRWg/N7B4YdWP+THoOPzr5
RLafGg5+hpeCWhiN70FXTbHDaGGGqTN/cdL1PUMby7QAMcNkM0zIx0/JZCKU+vABm8kjkyWBcme4
0w4hFFZleQDFQOZ9SfwGW1iSEVnlBEtGni9RZe+o1vKLTdKZzegmLGyd9RA66D1LXlZqfouvdtEY
nifEkExkYtuTOqPMMx+lMVXnpOZtdVt699rpgbO4xd5pBObtHvC1hXbLVXlN82QzSKTYKNuCK0Wv
x0eutQ82sCwPHTtoMJlGuijP2mhOezL3mrvG7VrimvtT2yU4T8fSORDj/cba6d3M2BgufR0yr9GD
ucCfQa7Vj3RRe6ezSSVurMATAEsaowTZwfkce8vZHbVnByEFC7VyZ+NC6XoO46zXfoCyZ8Shvfp6
/oAiLbnS7d8Dki+HdYj8LFtCBpqcdZb1vSC+GVM53pUkQfLQ1P07Vx1WV0sX06pzMXNt/My038jb
STkdTeY9nDaTB5lkQY+aMAalFGloLzdCETHX5XTQNXLklNOcu7n/hKuSMZB3M0bPxq9soM7AcgyI
sc2PtpscIE0YOwSx+tlGlBfaFalTLW5mJgKG8QgfpASyWX6ZQQkdVrdgZUVHe99N9RoOPvo9d3Pv
oe0kdJ1aYUeSoWG+8yyXXe+TyQFUNXnrbVS4rs8OzzWPIzMZp5M1i149xRtm5xGHFwsffaoCW67E
lbCOtLla7/uq4gyGb9KqYrzGRcZVsEk0zELs1Rs8uU+yETT6zE51iLNFZZD5hNW4A2V/rLGf9TCb
emWSUm7DDfEzcdHnuNzjlCXrxpcnh+0jPijvOtqvfD7JM5v0nEUm83hLVpGmKvR+02icuXjzyTAZ
xIhkCDHw1ZRm7ML09MKsAFvA2FLAaOIXTs2e2QSCogGS6HxTCRbscRLylcgtDnLgToemAHloyRTS
EfFOJpJlNHxriLeSyLXt1EnmMWKf/sFsrM+ZXDnyirvL6ldgBQv7s/bKASgQ25ZBB+kjEB0fbw9b
BTsdHl/FRV7nCuL7j/lIcbqwoho4OMDxYgVE+PSio905VG623k36dv4ufeBpVqOOCGoRy0/yuTVt
tAIFkkDYLG9V0kcwjREctgP6J3QPF12vr/lAwW7bqAZID23bJ02f4H3Xbgo6dd241CuNQZuDoHIf
DXqMXawhcDB5y6ucM3fVZDEfQvmm2sq5rnH2YFYruzWr5yKskU837ROxb5EdnTxM7qHr2NCW8mKL
XaAaht5yt4ri+5wjjCzTvAggY1R70lAvljE44E6aBx9deWj4JF45PluTsTx4kKuuTibWh568q9kh
Naw3j5Zv0X+46kDP0X9dmTUFGMQuC6Jy6AbyBSFlHBopzC2mRhfAlM4d8VZIMQtmK2A2fVD/whPP
TLHZJfpnkbofJLilO71ISUWVNnoKkezyidPojHopgQt3UPCsVjNLeaZX0CkFcDb+EG+tdnaCuMnr
+3BNPlOwCFGHdDmmg6FxeO88Kz/2gsuqGJCkFP0P4EjWU2lUlw4hLUmZkkU3hOiuqZ3IsptTEqW9
Gx/TRP2wXc+7MkYbdxvEKF+s+EXL1U+cLu2B4fKwz7RnlXTDW2o71TFLf/aE7BzgKcx37EsupSYA
JESrNbco8z98u0Lcnj6AnsuubsueWgGAoHZlYtLh5m/Xd8W79m3JzaCdi/p3EkKQvfKeLztHN0aE
MesDaCSO6dRribAT6AvmFbSwf2B8zEcJZ6yO/KTsRHLunOzUeCMxlzgTA6IXfzCVo8zSBFsJhzMj
9JgvSdPnJ5sYeoODNK07fy8WPker/+ym412dYM8F1MR1wPXO0jKWI9y+Z01nO+kjtvpW5XZIvk+Y
5Vr9U+TogpTBod20LRUuwzR4tcy0iFWArX8/L+QfJNkDCvTyFTICJ2ibv78xCJAn0pyURRGfIbna
YVfr1Mq8LjvB0b1fdQLRVnAdx8Ld2foC+caZXsYs5RKZwS7VdXUXF0Bo+orL6iKHBzS3H2YDal8X
452ylDhkAj1jhR++lPVWWPWgMKyaw9FYw0RnCZ72y5NQ5rQjsv6twrl5cGjuZ0s4h87e9CCuOs+q
cQ4ZwOojsNspdBzxdTDJgEvjaTprpZjYNvzoPYgmtlv9zov2kHZ5djUU4A+abarMAnJbLvozXMhX
vzCcS2cN6z4tuMbPJjYE6oK7WkwUY1ULxtOMKS1lcm2a/lfjaE4oydyzS/eFTRzbcFNDveWB4cOJ
UO/9ummvbc7scOrecPZkoc954DCTxnIwdGVcvS7oBhzbMHPkbmA+PZcu/DtEDFmffe0c0LhQ8nNO
puIlHRxqR+VGi+aCbXRdah3oxshcejSJTBwbQ/3qM+MLWFrr7CKg65KLHiMbHBpaGD0kbU9jfKw4
mTQs1o+jKJ6txboIa2lZSPZVyAwC1ni8pIEx1/Kis+XFqLwFKzKIZ5tKanOxcOVD2kC08Rchs1+r
4MdVJolAI2ylci6/U/l+g1SbM3EY7pKJzzYy7hawiG8ELOatez/hx1N/sx5ygprirXWBUeqk6oKU
jCXrZ/0rS0OVNmDQ1NLs7LZ70LzXDPMSokRv3C3G+FijtYxaXRMR5ym3Cm6PiSQxo9u9201TBfEI
IMBz+m358tR2Mt/7G5j6dtParRHJ7eb2kJM3bncxlYQWlyJqtpu0nCwuR1167zhOfhRWyuKl9B8J
FI/Pt9/Wb0/hdtOYbR8p1rp/PQl90AGBQrsI5w19rbab273/7GE/QXmptf7sbk9Q33DavftNsu0/
3x7cvjxvEKhCdb/0zqj3lCC03stK4bQ92ds9BC4P8F60w4hOv/rzrxpuXT72yRnrooigQos/L5KZ
19bOEAYyoTH3ImcYFbUIgINoTJF5IuVxB2HtAfqSvNLVhGiufSS3m9s9n/ncn3sI4pFv8X8MFAAi
FF2c7Z3JEszshyFiZjJEJtPtQOkQR7UR0BLR39MYmdv3zXNPA8rbZMW+fupUspd1q6KV/fyfmxmH
HAP1v76ouKLwKUH9Rq/7qHVoRGOG9pSR3PO3m7+/VlOtg8IifHeOp2iAovfnptRUdyi87HXG2ILJ
yXhOsENGTP9kpFIWBs2o0HtuxvS/b4zNOE2R3UStjyPe09njTtLJUAq0UCu0ojktXJ6jkvTfyKVG
5wONRBbBTMs7BEONwmv881ArdGPvj2iDrW1CmFcOXDyOxLPhfEBCnCLikCHrpNndbEoouNvN7eue
LNhOFZnSAumt9o7gp60CXkYV+S4tPOK9kc9zMaAirT6M/AqvhsX9bJf9qWG9GWmul0OFmvCMJ80Q
/X1TinmIChxpBznXT7ev8/tzooB3ub7CHUsMswdrMfZRU+spUzzYDARcN5C33ci0C8LJ8c3uqt4Z
IMH/x029/dKN58ViZvvio7n9BKNNBkCd/EBW3kPEMkSnht4ed9oCIrokOzzu5Ku0+VThu2DdOcMT
cDlNuqyHTJ02qa7xlnnJLA/p8OYj5NlhVuecblifCvMuq7WJucgKOa1lOuvm5nkqtGus+rPXuWmg
xQv8F8jUAdFj646c5H6n7PiDhdNTkrJR1ZV9IFPnBdX516UishiDGpwcUBpt/ogAHKyr0Q5XZDfI
ax3nZ669oOZqUc2lUM5s722xkzsT2NJhpFqHCjT5h2r5WQFTO3ocx5ViSod97L7U2KXiAtLJFoMi
WtM0nIDMI8fxIk1UeSjN8i3xkD7AX/aLskLl5QNlrxLFKbV8kQ1cy6QaflPSjcRXUJVqxVtWAOZz
cs6X+lGVi70ntAKbzzYuZzOAGCxW+Jrd8SGX/FiUFpIppbxC6qx3FX7gQ94RM1Kyt9bZvs2j+XMT
xZUDfMnS8ZHrCe3D0vlcyMVxOapgA8RzvFcTCznHd75p5VtfkV9udw564pKGS8BnHB3iDOSE5MHP
7cjLEc8WuDavbt1BSFVvfq2uqpPoYSTtmcVfFpR9Oz72bLt6zfzSgtKQI8UyUMuvoK5fiVFd8d5t
XWatjgbyRmiErMohtskPLMZDYLruoYyquvua2eUYMbtntqGJs2sYH6PJVdV1hBvKehbnZHrLh6l7
ZZLF9m86Fj68cr/ECtXG5dOcAOgDPXYA7Juj9jHm0DXGd2V7lHvtFpLrfGNhU3531PhRu0glDTf9
PqxuFjQkzW6iDliHCWodbaq/84J/ReIZeqUL8xvaiQvBOFHip6rUC3peLI9s7JP4kSjOBc4bc0/f
QPbhMwBhLIHOZ86OnQu8rkITZLHeoJKR7FRj54Gg3VifwXNsch9TurhgwWPtuqRLj3hRf+EFtdHS
Ie5L0m26pp7WVkNDKYrd2o50djqyBkOiabbylrWw/4UOgSiTmRYT6q2T9XgQ+s8JlNg+2dxdExNG
ViFcStJMPi4YjphyQMEyPbYhS/pFdbWApYZ+zGe+iqg2vVTGY/eMEgPmFsEWlOAfq+kNB7yUyJ9G
xSAUocMsof2YJI/bQhHMcOXQ4tNlW/f5Qn5cYtsfFqbsUz0+ywoQ4GzOb7pRWYjths9YG8u9Zusl
vT0fsz5PmVzkFD4Sv0pafyS8MfTh9l4mKQKtgeTukY6xJzChq9sMISkWMaPdllBV/AonaIsb8+SB
yMU8wGF+5eAKtlVGiYQEweNCkGqFks8sm0OZYeR18SI+W48N1BWwQZvDgpebWYwZ6a33DSk5qVZg
SGjP7YdGNCg1cvK7R0Z9i6NBbc8/F8sDxdsAojTguCYZrvYUzYQR6+9OXnwy2AZzlLDDnppz4xnJ
hXNrWMuBaAH+2G5wcE7Q2qXkJuzJwQhGrr1He8jaYBHda8pihdbkp6bx33hTValZs7fsegwzpnPw
Su2HbVVrAPf5d4d+a1pn4w3h9nognLdAnlO9OiBp2aqhhCUeYgxdy3cOhF/pLM2ZP/uchqmnwQEx
6Ea6XjUPsxaU9RIRN/BlKgbxqEPeD3vJJy9uWiwMskdlpTnf6l5+qQGSFS6oZzSc1SHx2lNrY3ap
C+Av2VKfsKn7gSiTPKwTLzQTLqfZxBl8TNXBG5Y7wkvuOWHBoMlobgQA/YAgV4fm8j4t32y1mWm7
9k2seRxppjq0fjIwn83Wt4lorf0QCyZrq30GEgodymREKw4N+sVTaWR3Vua/FU0G+8fDimsQy808
pDouS3ZVRWLQdIGDwAnqpsv3BLf1EaZgEZTKeaXw/KqnpsYYaz7i25ywpsCPHQYVoE4n46XrQ93/
OpIPsSOv3eCYmd6gQzNNdiN9MmlGGnik7uIC2zYweutH8j7MAG8JkkxlN7TK8pss1deWzUFgoNtB
m/4tkxMQsM547megaoPQsDUSBF/JZLpT+vjQV+UvhoGWcoCWrwDzLOZi7C0xN+E+P+fb127/cLvJ
Ns5MteFfMIe/MdfMifSiSrndoFFqKICiyqtSxmJLnZwyx7qf4GXpfvdcVRAAUIx27RSVqhuPjqQy
uN3EOuXK7d4SE1a+S42MKOzY2DfIsHEoZ41gtTJq6rLEVnLEQr3DUEGMiJ6EGTNJ1nRWvGf9CX6B
lV8C9jtyLfjvuKCuVcmFB0/VQzpzGfdzwzN29dTNEdko50LXFyr8bEY1NbWcXhtc1pL6lYtkT4VC
Eeu4JfbzXp5vXydnRhwBZtDUe08t4/twRXUJ1Ox5igfnoJuVT7qvT2Gt4ALaWQToh0khXjqGP1V+
dj0KIafHGoEDecLfIOtA6OTQEnFRXQiAKi+rMVYXK5mYiNBeJQtBMcGEEodUA4ky1mE3A38gD62E
stPZbm73bjcQzmipbnfrEc6RPChwCJc6YzA0F6bBftj41YwWyTUexza5Lg2dFRxUpmU/Ez3vokFz
oDlJCCq3h7R6TYC08dQt4A5v75ELZvzPuwWtdDpaeXfXzm6794QPCbLDpEcIHAj/OAP0RfO3y7Zf
hcqa2XlSBysvB27dJ70i9tm0nAruph1WC2Xg3zdmTanYIzrC47Xdvf3L4rQkodMvFEVaXdIhgQhb
Z/f4zD5uSKJFx9u7KzJor/UEZG/7nP752uD0V4X7igOVzs8hpBUlMpri7dN9wybd7rGPHs5j/TZt
OUK3BKFKJRwJpMPcYE5+1kTWdnNjV62rVZTw2zGDmBWzmf8EX2XnM4YAsm3RZPfZRSgMXzVz6ixH
tWQyz4s00MFxn0SZ3zHLM2d3J5rWY9q8lfXAqLBIuh2fsa3Uv9242egfROLeV1tbN2TeL7kwJeWy
fnZZzY9mShlOCVcDHsVXQxmOZ8ylbZkZG2yaDhZ2WRnMPRynsYGNYDhY3UVd0/P8dUM6cXkyElpY
0m/KgNewCtdM+w2rp4m0PG3/3Ph/3TNbNNumy2fUJm7+MGeIpM14+CMgccY2hM3WnMg1QNkGHVIX
p8GxdmrrEautW/RteA54SRIIEbwlxIEgPlkX1Bx950LmZ33N5GOYWOJTkjdy5ooKEPvSmsZlYAXE
gLKateNqA9NK8pV5qt+cUndg85Y0Uh3HxTqNG1+rauLn2Pfrw+33TFVFUtFEYhS/qI+tQ2xOT4O3
ss5xQZ9UsWTwaw08WUX4jhhxwW6NkGa7oSrke7+RxMyb1CWzqVt9d939G2fs9tCqu+Fo+sN52Jo8
BcBsH5ub4HNFpRuYWy/opy1EHWukA+lhJgwpiyePVELLHL87YnnOAbXhXKQLxYPcRAQ6SM5K2+MZ
GM+RPCVeCyXHi4sp8YyoHrMQEpwZPiQezO2u3D6ff1HUbk89bd8xQHXnGxFNlgyHd5Der27PW6hu
ILAbE6yFQ7C2/iHhl0h9Mc+pc7r9yAUC2j9/+u2xXmR/fjerKgKQtxvRzzzRvx8riB672lqftLH4
TBPoSFPqHXuFiphJKp8uPiEGYZardorn7eSyfa2zHOh5bCH2t7/Ycse6ZMnE65Br/fuKGXufz3Og
by9HelcjxolcuIPR0OOKnQrzz7F5e4qKCL0AGih7uq0t7yrvOyaZL+U2HunbJTlCdnu4PYIc/RPr
nArdNZZkZ831ZqdDM+kqDpXtad2Ol9vD2826/cM0EpylfGbut2c+L1p7ME1xB/jgPrFK1CW8u7lL
7ikXSAAUJn4mmkA1jWdVVbBuTQ55XNo7JujvXMG0IHeq8tgU3ZNWHsq2eTFHzzz5xXhv1Lh03QTp
Mj3NfmbWEpCVflWZ/kgFwTCSM5coBxjeCh921pK0gVl+PLZGyjGoRULyqopG/WiYawagiJ69Rrzn
g/MBseq+bQx/T0dpHQH2W7za9l2Zr+uxyXMu5/oQ2QDDe7f5sMHo7Ftbf9ZsC8OwiypnQRQd9NVn
4ot1NypR4SIicBCAA5MSPVCmV6Bst76My8Vs46ssaSeFPe0zvBUQHT5lX3Keta7jhPXRLeQPxvH9
s2JWqaC3djPyyDLWTwP1GM67YUdVeHZbbdhDIIPwUzpXxvSPHvDrwH0yMJSFjVUsXNyzh7mkMs6a
gSyqxQpNQWNMkUqhMkznppM/OCLXINYoykSGglvohNSQ9t6RGoP8gW0BtpvWJkfArM9L3Y7fpf5o
u7H1gyhxAJLLtuLBwTkqGBrepL8llvbgM7gIc6PAyDINvw0MXEabqqe5xTnaSw3r6nYeYegMgRru
1Fx3+nFy0OJvtEK/E6RG3O4WcyLO7XJGhsB5bRmMB6NctYOf1mi+Aduc/1c4FP8faj1dz/8vtZ6y
Hr7V/8biu33PP6Wehm79g4xEx7V0w2ClYAG/+CeLD03nP3QbHIZuwg0Rhs5v+pvFp+s6FB4BkcS2
kCn8pfm0LDgWhGi4aEFt23Es47+l+UQJ/W+aT9vRHYOjHZKGtyWTbzCL/wvG16ySUDraxQdn2QRI
VCN6wce2Bj8UVJp+XmvpHvLSvFSjl4elyj49CH3shxwDnUHKdD69jIxeDmgp8v1Y//a2jhgP3Ifw
hmcL49zOVRYrVkUmlKGBIB58jorWZa8un6rJZskpYHzLyNNfi2X4vuKAl26+hkaWkkbQmR9pMf+o
Cb9wLKwnJYTupxRdFXo/QnAxrpfArqE0M74orZk2yjJphw3qoMd2Xd80u/oKVDU7yt/U0dR53bHz
thXHyA4ZDt56bCHM7JK4PCZ8G90SoxGG5e/o+UaCEpafs8WqkVdvhwkDCTi8Cd3qKYUwbSXq27zq
xVM1yHD0YcL2FL13rnAvqLOoM9ZYgPdaoCNMuDYzP/uJSv5SqxKkoK1jqt3De9CPugfWYmbQimAm
rCxcK/wf81FgvWvtwsGQCSk19TkVkb+Mroi/3JrH8S5nsJRswjcNLWbSVN5+nKCdk3u1z8XymJaH
upzth7au9qIp7P1gJd4uM/0XjRzRYO30x0HJNhi1GvN7kRLX0LzQa23ROKS0C6t8h+wGF0yU34wR
8RjL3uSA2ogdKYksBGV7BzPvPwArsRFaTQnCQo+EL6c7MBAHw8M5brCJqspOHjKHPi/hFUCXz250
dj+NUj07qwVumYwuKgGuStQ57AtXTNjSWx7aKe0umVeyuNPwtVUe4TzLOSUg/LQofsZadG9us2EN
XYj6aSm+0RURHWUjtM1TdS6JddvrpYxPpd1ub+x8r5n4yvMVVU1GRYkmEbHK7BnHzEWL6OjXakWp
lOR0pIX7iTGz3knIiYFaBoQr92lLHNhkNt/AV+Z7jUsHMof8vsXvjc5ndQ6zSUCOExExSo/X5RMp
KFxWSvHb19PmnFbju54xCe1mmj7PNnFBg9oyOzJMBye5DA7elh8FHMkorzFHOSkRYyA7lztdd7fR
j3jyZQFqrVP1c5q+xSm4e3S5SDjJiOf5pHstx5eCcAQtKYbGOXuesas4/4e981hunMm27hOhA95M
aUBSlCjKmwlCJVXBuwQS7un/BejrZv0V1Tfizu+EAYKecJnn7L12BCYOl2dNaBHGNFXcOhQgfWC0
LsoobAMc3462obeObABXRCRMHEmUJ5nNEEphIY6JSaoTRKdsFNP5wHLzRdtSXauTpqDOoZnL5Awf
Dylfo/XTKYYbQy1472Q2ZdZSruBUsKvPwYpdo9FBZDLiawTVd15V7cn/JScTu0fRrITGdEtLXmvE
cwenwsiCopvic9EydkHTbOaI62JaiUFUkg4N+2sjsz1bjXzTwaHzXItm5boo3NAClA7yXNfwOQOv
A8f64h8vmGvr2jHt6W8hjSAEe9W16CaUkLFKYWKFNrci3BuBDedJLfUjXrQP2mZ+2cgBA2gM39xu
8rWtEnEDUpxabFf2B6S8r5UXnaBMik00S8U6Gos46wi9MzNpwFKALFOaEbSccgsoIvRVPOU72Nlr
RcKc9BSPgVf2GpYae1gxGDsIOLc1xHD4b1I042HQ8CSZ9Otg4Pm6qXy4Rn6fZtGHVcS38IasW8UB
C9aTmrFhgHeHJ/0meoKAghsJfltC2XagiU+Fa1f3TemrOOx2eqSt2lEGYKiJCqkGmnP0DzJxC2Yk
pabPLK6QnaQzS7+DUNSpF+TkWuIqI+PgitlWtvNC9XhZtTyjWQWqTstrec33Y/MLf7uP6g+u9ERF
MnGVDpwkhaNliZ7SeVLsLwOTQRIZ2m4Z5i+T7D/YxamwsTWG5q+WygOgZacZdmPj3eJvwGiblgw7
B4tjwe3D22ZqDraO1q4L8DTVkXkNEFZs7AhEHQgn5RRRvVMnFfwa8yN0gOCiXdoVKRV3FpebphIU
x2fuzzK1XG4WAPQCa76sA0yobYoIqYIyQIbQuIz2zLtpS3EmTCZxb8QlzWWaL6E+PRKrOdfh3dNk
TfuoibP9aMpbVTFoAc83lRXq1HSig2xyRGFzlBgCbPar9AqFy9kOw5c2yO/o+bdIRpgjoE0goM47
GOhOMmqQYb4XKdmw2rzlLK0mRyF8GAh2U9fLOvTcbE0qOoe+fcrpDVy5WBfSZtwDOtoTIEB5ZHA/
WmZ3LfC9I+DDXyW5uFvFpSGeOM2tNU+KliLCYhRRwUUV1XQwCcot98vEyNE/vc4O9g5gl9AOJ2T6
kbUKNY/C0nzjKaoAw93whZdFreX0KMISPJYxOnsFOWnd4ip2sDNu+xQnb2WWnHFDhS20zOUX6DVc
1vTKvHOs4cFU8w4XwVVkwz2MMbjtUMBdI3xBrOl076qmln7eEifW17mvZto+LzodrVyjYb+mDkD0
BurfZQ8wIPquW7MjKHIuIi2fdLn5Y50ekt/V9DoS8L7NVSx3lFlIxR7WUwUOdfmXRIwOOo/rn5ci
y7K0TBr/WMeVUfhoKO+7uYu73EyI35FCU9tMZp4Dvgxq1nMbrTJ7e6h2udevurmkE8+Vk+XGgMxK
p0p/LdIhW3aHSeHwDU2j2taq/ksf9Y6SiwzUItj1LuSIH1EWfSoD+djreq6VDHM1xZ3p55e7edoV
mLLnRwZnENN2eSivbTpqUycc+mpjWv7zjOUxoZi+2TVRsm4owlzeqSswGNs6Bojl3Yz5mFuWvt/m
+yOWz5lvfvuY5RGZyyeXQA/0X/NX+c/N8jbfX+fyUZeHl3Ul5UZzVNxwlyfO+x8P/te7ywN/vOf3
V/3+uOXx7xXLf/bbz/htcXkWcpaJEciQDteZUAia/s8v/O1NlsW//pLf3u63x39bXF56ufnjSzu5
KfFuSIT6DMxro4mOg5lEx3LUBrS1KvmfYhL75YGATj+q//k5eTi7kcp5cblv5U8cJBzykfXgNFkN
MgMpgYs3nYv6XxebiiEeGt4ZpItFR6PFujGGWSPgzJ0ARc8oDi4vXe4vN1pUdHtBJ2DQOo2ie+a2
m6oZ5MrEz0tn1Sfdj6iHRlc3KpfRrdl1yDIyOwcHRNFrXOpfJhciRF2AfPL6KpqZ/mUP4t+dd7nl
LqQB9tzL/WWlMu/5y9IfLyn7rN0TLLRR5gn6coOABYD+fFdP8U+ZCeMA2M7Icec3KfMSIeey2AXR
nFg6f3y+rF0Wf1uLdPi1sBiQ2HPIwgihfeuW9ZutTZyMI2o8MlEyoAN4Yqk1euB6Uv0JvtVHqNvM
g+bjdrlp56WEwfDKCrxkq4/Zj4KAEiScnPum4ZiaFb1ZT+6j+YyhwchuccBWbtVuojLcYvwproz2
i4Z7fljekIlp/v3WZF7Q/XIOdtx/Tb13rnMqJcvvICv+IZhVBMVyQljWLX8D517nwOsu30+fr5gd
Mi5QSf/+F6sl1SGdAx7oIVmbwMoXbx6xEIr32mmqsa0mZC70jnmKOW9gYWSv1aBZW1Vk+A7H+RwI
kY5kZtc5jIFxPwgQuZY2bFo8d5DQh/0wV5ghdRcTSu8QmSb2yM3yLb20PQkjpSY3v//yvQJS8A6t
fjsZRcvozYDBwla9bNplqZDykwyPeIWZg8JMmVBIXT5Fzu0ywlt4syZi6rHcT5e6tpbvqzKdw3Sb
Xt1qOUqK0WqL/kaqjrlfxETuXOHsZ20R+8KvKsrz7+27bIlmeet5I182TOwaP7MOTMboiQ0mK4+j
xDEQ8pSUG90uwGDDtbTiL1u2zLJbhyo0QDKbo4Ao4uXXLI8tN2iw/zlULlvye4ee99/Ln3B5dFla
nvI/vxWswIGxx81yyC372vJllrv5Ut663F+WvldCbxjR0DrZ9/YKFWnv1cmiNcBRtnwsc02O5GVx
WA6178Xl+F6+HCO/fx+A6fJBl68cVgVZXowTFU8+wjDm+JmPjUgJlGm7HCaUTUqMWqP5TjpktUOo
neKIiSDxLk//Xgzmfy1eB5ZkTAEdhBSQeU9dli43l3XjhHRh1PRtpYGX+M85aflNy03baVzyl0Uk
I4x+lsXvb19Nw62V3Axlm/kdy6A+J98egBiu64yepW3+cJcvYoortN7qYfmzvfmQW5Yu//1lnVNK
ZuahpawuT14+8nL38tpl6bIZLw9c3u+P18bFk0yRPC7/xXLilEQTFPvl/nLk8Y+n7XG5//3lJ3D9
s5FTBTj+7y29bLflxps+QkWhHrv88TinRw4ltkEkwWqvlx3x74vLq79PVQO25b1bzVFoDN6S+WY5
lyx3l6Vl3eXuss6eR8H/q+ctT+6Dz14TxeH7288nFIr27LaXYyZw5934e2de1np6ISd0OP8+7pal
72cti3/eX170/a6/PevPD/jzVYQjoxy2H7VJTdbLeWW5jCxLy2v/tu7ylOVRfRkFLouXm2V7XO4u
S8vr/uu7VoB+ARnN23G5WZ74x0f9bd0f7/rHJ8GZQv6kbsXcplmOWeLJ8MTUCDXmY/1yMxHygT5w
vp5cVi5Ll3XTd/twfk7dGhzt389cTrfLm1+e+tsjyyIyhm6l0X/43qPtqUBcdzlQfrv/vbgcV7+t
Xe4vz1+Os39e6TnrATGHTCeNkh6D4/oTK5utq+Y5A7bN5Kn1raIiQL2m+Ob1T+lQGGu1keoTp5Nh
lmk5d9SFSzzasn6q0uZg1lgBJ5rEb4VZkAFtKE+6FnjnDirwBqDoAwnnmH3BdOCSSKNDjNJQta37
YkhofRvY/OnmVNfTCEDXCduE+D8Sv8m82KKcRekxovxxO+hbvUO1rsPUqyznuD9/8PfpZCrGlZwn
VbOlAS8/f9pyeV0urJcb73K1/e2Suyz+7el/rFsu3cu670/42+u+P6FPvWu7wfkQMfWbh3Tzjbsc
u5f7+NiZoVA6n+WL8/E73+/nHft75V8f/+PltkUMmmM7JOa180lteXnuOkVyuzyzS2vaw0N9tzww
Lofg3xeBoodrKys/tVjYa0w19LcAHWR9i004hiqT9NGnU1xLpWJDl2ghQCnGxSvOItOPG0H6WONc
9dgO18yjaGa35nNTxWdNAPQdvJNRoDlyk+rdVYyt3uQWDULrHm3YZ6UH4OI4PW9BIWf7XkN72kxo
cgEb96uJ5OaNpDUJwEkh0K8h4Ka2cmR8SUtdc+YFtYo8inc7jCwEEIwMSVVp+YhzmKmYBnqcm9lY
CqxEaMf6CEh8jPzZw9O71qz0CB+bUNmKX2Lr0yYuHWujKMGzLeVbGA3KOsxyfWPRyxyos1Hlg0xf
UAhf1e5cgQ/I5/UcmwNjGGAhBeOpI15gr9hARLHJlH6QhuuKKPrtWLFEUxQRTj/twgbcrglsdluY
5ZeiebemYpI617WgoZVfsPjGbU6s4baK+OaZ9Qz+bVw5FObqqnTOXZR84OkMwWQhqYTJiCjrRdr1
nYuvzk3immAi/tWOuGb9h+EV7UmO7QQrTvWtxPIdEdjbLC++Rrc6WEpXrQBwDj6TZLkd0+JMTKJ3
y7zv0/EiBVOw4+4d+GLT3BbVeuRRGYYM4kip8xYVyGzKa5Od+HpQ5Dh6s4bKTbZl2kblvIkIKins
fSZMxCEdesBBFX5fpgw/aSKQpZT7WgVyqXdWUIoUACOULTRTbAyMf8CyjQfE2O7RGmtz4xTFRtTN
kzcRf+A4IbHhrveQDO24nvNV7hJLvkYRuRaIPh5L/LkAMLRHpFQeVk8ylDhBJUcQXDDfROETbUNB
G0/R3Jc+FsKatkUHTE/25s716o8xtwCsTamO3AzE2GjnzbWjIVazleJNuid8tiPhIm2DuFyhUK45
T/mofTD7ZFaJ290vmm4/BGS6kyFN0bmgzCSVcp1r3Q+7z0D3mfgLMgUWrdH7hoOZeT77Qz3hrEe9
iY7vOiskNdmsuBYSzKypwZXrAUWRT6uCvFWq+A0Z6eCnFFhrKfb5rdmG6LJtehWeJhDRNl85bvBt
ptmPJk62CSaEU2nRj9FQfyTVQEBLlyZXhVW2G7vUNuxy2qkdqZXTb8Gd0B+9KXYfIChek8yMANCs
EGyH14MgFqW3uK6UdNikXoa7Uf4Mnbg4p3365Wr9PiaveJuIkuZca59GqEk6vjBdqj8mu9BvOFOk
VBAQKnMZekuHUSI64PQv6vo1Syxzi/SJpAcRMzlMDtYsBEll9DG16M48I7vySuTSIjBfQeKV6MhS
u3m3e1oJyfga9s64mlqQv73+rrjS20LFZhyFKru5H6vPoraiu0TNBbTSYvDDRlBsipR1Zwhx7RDC
gvqpf9Mdm52EGvEYxyG7tPOpBZHtd0qe3toWDgXbEFun1AhDVp3HMTTzjdbo5bYMBtxyo772Gs4Y
uso+m6iYWedeYlblBGRU3ldOqS0f+l0VjNN1FhV3Tp0eKceiIgcHiics1bIXL+Zq2MEgE+x+ilAe
3JDP8Aih16l7AjfemUZ6p7uYS0R84vJnWyla9do5hGxHwL4PpSr0T8R1VVe+9CgtsK5Hqt9nAXAt
/khFy459gnlB8HGbcHzWre4FMKDiZ+O4HSD/IAGT55xU9x7nzdZQJhgMVR7tXRMfgFZz1ErTMPjS
1nNnlepVHbwANCEQ1Nmifns2Ge+sdM/pEeHrR1fgrTaTAAh5vC0F1FFXtjCfYf2JbC6Sqwp/Qqnd
uDLe4w8bTuagBBuScrlCjFyX8hAhHw2A8ZrxDBZJQWCnae/rDsoHUTFTULm7zgCjGmsmddqpOLRC
ABDrJdE1JjNCWzclDU2O8rAEIpjhp0RUZftj3fc3wFoBUNJk9iuaNrFXiX1Mghss0DnpK0YtHcme
fjaFXcLPEs4uDuEJ9WC2UBXeqpaeqS5oBYVq+EsJ209yQCaAKnddb6AEL7ucAwqIjZkijEd2V1hR
eGNM+pOlVjUC8zQ9ShDQxvhBbJhyyvSJ3SXKbnpFwSiUJ92BptyqtJDkIrXfkR62o1CAEibvgnVH
9BretObohg6qber9L5wfj7aXh1CX2VGLkeh6g5OVrinV1nDSeyrzmxZA6k7lH9ukhpfsjDR6T7Ty
BIsJK0bTp7zlnJMQ6je60p2nNjl6gtObDOwfzJh3TU2x1ovJAaZ6ZyU2ovGUq5EShDe6DexR1u4p
UCHSG2KKVhIqv0856s6KrWiHzJafBerRKArveKVV9IIHDsejqjxlGv9uOBvVvQBBIMwztendbfYR
BHT1lQnv84DSGOWi3MfjcweYCCj7XZ2lMYAl+24YjR2NuRQlmU/xCI65DpW85xCvXW/bjHP3ZpDv
dLc5QAPeqIRDsg/IeLNy7Skdo/YuDAQQpVLfuVF/kBn/EFQiX3hDciQqDk97sBXVdT803n0Yh/1B
mFDMoQ7odhEzGuhWfV4CK/T6faKOV+TGYrlFex4CbbHjjtO4kW64Ql3pJNWt+4zxeGel20KPSzyV
+bANYjIGuil+kCStrcbcZjRdg3McC4+wOoWMNV2xGaTV9VOgnZ0pO4GhQ17xbngTSeQGefAt/iMj
wtmt2sNc+LEselEJcOB4nHdbGJAylker08lcSo+m8jr2KbR5g9RyPVMEHt/mDa/XqhbG9Ihk7Rw3
eOSLYg661SA9ce0CQI6yvXetN/wRmJ2qY68APMwGjKjGkGd7kI/kUUV7zSnqQ5uIYW076cRF7hAg
zaKzH8mDN6PlvZABcxwRoKucI4kknXFT5ZG1rlXTPQZzKsNZpJirKVRPjhIMp6CvfS+l+aQnDPfF
+EGlLSCNNPqqigmnnBNsZ3YoEBnNjw6lgyeljHF45+qmMh5QSbirJrYUeCdcUDNbwEgCcVBX0xVX
JTrBsuYQjMdVkDevHeoLvC3Vm2t1B5BO2mpOB/C86Fc+pm8oTfDFUpe4FkV7j/je8yOrs/ag9H9E
efpoAffG/Z7AGnQwtTQZfvZQsx4i5yVn/kM7Gn+ByCp7SyLsdW7dOMq7E0b1LpbMHUblqPRErqDa
f1dHxYakxLglbBmKcTYlrjC6jzvYveUEyGOOak5xIccjJ+VaR6I5ag5d375baxJzVX7WDYNsx14+
u6P7C2yvtq5y21h7Xc0VarzpkAGkoo5mju+4ExZpdrNEPZXVIVbOROcQgWFzLXZ1SD2OJHkSCM8K
9sABbKN1zeSCOUPeUV2+GthU+8wtTV95LXqdgXrplUc9ppmeu4hFLfMh5uzguAfO6E/5BIidMtVR
Fed0UD3Y/P3nJM1fMNaAwiABQh2drHPzpoWPsIFlhmOi8/w6KTf27GwoLQ+qFkHpajPjGGu8swy7
Y/qdUyz7XZHUYqNGxJgARo63uTGfgTj5GU1/hiR85TEOYlSV7SaIvxv+SPZ7r2cQnqo7ZZAQF1t1
PyS5eQcaB9ELjdBoj1f4Db4JmWqhOLUF5vwhEgpCUc0HWABMs6pOLRNozVULcHeDb7bz1KSvYby7
73kOE7WBYr6ubLdm73efInxOIyOAIajuE2fclZqJ1hWxpjSGimJsk8D87K8zEBshbclNYuvPSNe/
nCnMID0lTBacIPMry8jXWZ7smDa81iUGLKIZNpkKi01JCdByey6f2lTvvULsBomSwHMQdY/g6Sb5
hPTWuSqSs1SNeYQO2dkt8o8id64dqLYz+AYB/4jKQmpWd0Q/TAgwfmLJXtjrcP1A5z0M0v20XKt/
LV3vBa6swBCWfcWJYgPe1lDbOJh9DfavzDyJ1NKfSaB4aVD20CDVtm1oA2Yr9E1UEGyjtA0kmAFd
UlCHe61InqvWzB8aFN4byDnrYULslMTKU5EAGGsgzQTlmG9Vlyp6oU0v4PDqrTpkfuSyLW0rYc8h
vyYU0ISCQUa+zXhAjMjxXYRpRPlcjVq06eCX9kbfr2o8XDBxuw4M55pEjdnglmm70PHGvT0lWKQw
YwL8R0hvMtDBld2DKFYJhxFEc3fhnc71xseoTx8m45KL7YJpxkqlvIlYRVtNkx76pRVgqw8BRKH/
dOEAdQw5Iifd9hSKM67+V6If931atRz6ABfGluJz5l6nag0tS7bWS850KYE5tC5Rpa0tITJMVLx7
h2fNVdt8b8SWuhK0xQaBa9ZOIMbh7jBx44vbNsFelzH54EyWYfUnBdfyozwjEC8f0c5Ofbaaosle
2SSbbTq32eUxZ808H4k4SO5yGzhw5A0HDuoSXz4636R1bosgD3x3MBT4z+raqUR3lxDFZAWItyLH
pHMiUKeBx0wAo7UccOyBPq4TKHaFpV1h74v8YMye1QTshM5Fq49sZec5Ed0Rct+uRHk/9M2zG99H
ZotZExKPDNNynaJTLxL7wNYQJOOsgmSteCEbz3SnTYp0t8V7wAFN/JABG3ZNOuVzVDXRlr73naaH
NgRlGLoOnllLw7ciwWZzuGgoa/UcOV3AYEYTOiF4IfCa6FfGf7mulRGUV5z+jHsbVHq3m7/iIbHl
u0WVC6hH9iSGnmrY2O6tNtyBwAE3G5B61ctXPQBz5HjXBNbAGJR43Frr+KuulRSaK8wqLhH3OlOQ
lREmFfmJOaOj0CBFiU1aWZ3PvAJ7aBOdZOmAKh46jJySBPpCSC4D8mnS5Wuuhfqp5N+7bSdxUod4
7giUOD2sooHFlpELIowHkpLpwdpOSCDYXIMYb2VdCr8B/bWJ66GCHaaFW0cm2dHV2tX/aYuXPD0Q
1+R1f+DnLjZx04r4s/0dCWsYmgn69b8n4T3+HD6av7ziH2WxZ/yLEwpSNs5UumEazoUjC9bvX7ah
647qavocQod8+B9lsWH/Cwem6cEgcTxN1Syywf+hyerWv1wDtbFrQuBCw0xs+B+xd/9TDJ5lWtr/
ryxG72yZOoB43eQLGaaOvvl3ZbHaKkoHrE49YAvrgFV1DwBucCaEhFeXjn1jkxnEULy6zxl4r7xp
vC6kx1nB2nYjT9GpFRvwv7j4uL7lIpyy8g8gyQU4FIeOKSZUFWaLOV9ZvOiusqhZtNq1KCG5RhO0
7JnKV0zmU6rANk9VvSH0QHwUqkTESMIczKch1m9tjSMsBnuXzErYCimcm/mOhKKEzXRlRsV1WqGL
DGoLKHlzssTgwhqFcy499I5KbZzxl2C6xeAJUs+3hvaoyxZC7QR0Q/lMPC/07VQnEEw4qxyioo4S
Z9OXOG9BHoEoPYg4QtsUa9XWRY0sNfmcE3c1aYy5qePtFCV+bDyuyL1jrnqZRKup7luy0wZ9p4bj
upK57wbNe+1qpPKY5FE6NDb06GA7/B9rg0HklSauys4Zr+Kszo8lxCFQoKACq45ZHid09egkELTm
e5CR9JtliTKucchU9caFpXaC70d5s4y9HQAKg19hNteo24cjpnzyrgcKALrtKbeUlcJzYEDlZOpC
gidZm9NoULbJ2mHjWbV6DpG6bd1clt93IcrXZyaqqcqJkBjCaBsTL/zodI1+VaIcX8FoigBoBy9h
UABG9cKKMl7ccVl2A4Ss3KDnVjBQlw+d8QNSsLMPJsAlK2ok0ykPcUIVuU4UWM46lWGBErCVGTsk
zDLzigps2pQbwyqN0E90LTqCxwMtye69BunhXveF41yLkdayMlRMnQaHaWUpNhnvs4kpi54H4cSn
GHBMPkqmGC0txrVQGf1mPZHftqrc2OkoHxqEVbsRc8dGOlb7QPXRvNPUU+cdqPKJJ1UpuVHfQ2MK
HpY7uiV8YGbdGZMQ3sHEfoLotkoKJX5VMyc7GirFBopgyetUqdVmVC2b7HrjdSib8TEw2ucOs8gP
DHO4WdFZ36HBA3hTFwN8JBWfnFTlEa8lc6tQ+Vlzme3doTp1tWauOgbxW1UNET8SS/io28bJs5P2
ZKtkIpF88sBUcvxya5CHfUWkXlkEzFDt6I26HH5WbydSkwqKO9j3UZ8m71qgKSsC/tyHMbEqAE9A
1pre9ih0ddMhS9pwX7Od76agoAyTuta7O4WHqkuDH7MkPFCGW29o+6eGOc8+okjvu43RvCIc3WZo
dW8hLMuV2guDJHEr2HhjHz6nKbkrVV6aW7oR4XOeGi4T7lD1l0dBMe3wAFCUNql1p5UE3dloL2Oq
lOfGNEKGTIRnugFuPqtpuq/8Q9FwDKYTVp3BRQiZd96pGSjBhDPQMxti9zrSdJLWiqZ6JFBrZwHW
2GaNphBCP3WPbiCw+3b6k6ebN2aVhR+5ghFfhOZ0LjUVtS6zuLWeD+AaOdiOdWU4V4M7kaCUecND
Cbz4odD1vbS8jG4kjotkXg8mB7RGPBI5MD/DaYS3Fx0Rmh1pF52Tj3epcKi/mG1/U8QxFKJ/r2Jb
pjtQW8eYoRpq2aIin9vId5NbEj403x1HfSD7IeBb5eFR9F1GcGF6G5Rpc2dNMn0aiRO10/7drt3p
pq+j4pG4tFNcNOHtcm8Ie+IkoizcpxwT8MbcR85AWNpyEuLJT1RfckDErrCsx3Ho5VlY3rMFGYdo
7uy+1PTsjgHejhwvc23azPvVJMtvTDFkNxRJ16UhKSeidkoRfxvxMdAfTd3ATR+7jl86gfVQmUzy
xyyof0beDtRsd93VDlwVArbWU5YSb1Q34pbtx3y266KdMwbFXvXK2azVPCgFTDrJ5XIDwLHynaoC
4GYbtwhl4i/X1W7dTFU+BwD89iFzwvFFMQsLiC4mtuXupsQEshGy1g+iMZ3XjL0qi7T0xfQ87+iA
biQyMXdfe4+ka5XdC3pBRWHVDstXueWSL14B7wTHLK7rtVa1vzqF40m3tduK+fazrRiKr8YamfZd
YPmeN/eXQnLmCs0CN9MYhC63jrNxu9o8Cwih607lEK7J2V6R+VpsOinAcJlR9eyUbJTcaePjEBen
oKw88lpkvqaxFeLc1ZInx4IIG2Ujw1ZP+JoZxg+5Wso7GrbMgdTooe5NztUB3l6rBBxCSjvJWwBG
sZWDPnET+SIsxU/isriyFRk/DQ1WXfjYzaGq4/hJFzURkSq/aHl0LqilCiOCfDqEoUoqi+2I6WzZ
DNbDSR6/1813iw5FfZWrz0E1oSKab5alvuD79NSGtu2QdsfBgRuwLKWInNcpOpJNHuEHNGZa+FBw
egKBir84XlDE4LeTlMZi7uX1OaO14aTNL01FEel1ksxbk5oveh4ug8xa44IGu+bmzJf4E9h/3L0R
5oRnRMxGvfoN91V/SONwH2WqPMz5VCBkubD3cD10CC7XFaknkPaTE9ixVJxzHCB3CmfZFVMbzVfs
n9rEgMjkorDLIe2uUr2pj11K5IMdqw99QOCtlgSkr+NbwPkoPL8Exm8Y9RsZpjvS2PXt0KX93urF
D07C02qsFe8W8RJMjlK+ECea3HTm8GHW0KpkJdczthXtgO2sq/Eh7jLh611gMn1q+ViishzTxALm
fDpj8jglFOXGFB8pZoJGDHd4hzBCifoX9cy1lEIl3pQJetNqZ6UF8Gbo3ZcxjIcMwCvWHS32WwWR
ZAlqZk8+rLnGPfo6OzrUhERcwt5037GHmVGHH4peH/i66pNoHyxYQfGstFiVOGrwjVMpDfMtCaDP
Rq1/arly0zrqSVGDYS3JK6qiHZ3mO1mCRUiy/qfDbHxV1zkur9h+CmXznDrWrrEDG/NFSoF0/AnD
xobgBt+xHV7I/P7sSmAO3hQeGWo4Rk+0+Khu2kEwTY3uwqmUK8tXe7XbBl3wXnqURIsvGdvszCQq
QEBodsisuzX4th1oNR+QAg66zII8FYefeiqI9c2tu8oDgZp9Uv3C0mxtpqzbUXKSjPny60DLruqe
ud9kaS9lqz4E1PVL6cGWsjme1F89ltR+fA5GJJI6KcmhtQ90BataextMyhUMkQ17E8XJcD1156GZ
fW1AlfQIcqahfKR9c0e64qFJ5YbSzX50yn3KmZjy3/AIuyZclwom4VRCq4gkvV6MYGU4rNIuuy+c
/hFQQ76hBwuIAHQQRz9aEtf+tHvyCF2dQ1Ikh1q3qBUn5FT2OUe2QTs0hWBl1k+lgxXK41pvXMUV
MWSh2a1E1Fwzfkp3nNUcNLMrItxPOoGuxMv0czTyOgosHYhuUGOSc24JpQZ+aKwLpwiOhHEb63nY
TWRZCtri1ZJBccq87s3J62M5FZ9FC2mcEIVHleNx0wo4SaZj7HMdumxVByvwg/Oba2smYg7hEuNZ
G6mQGwluppZw6FXF5hGRfBjT/JirsIEKVxUUoSvYPELz2dXpg1BS21AcfVZLg6BSmq2DZ8Tb2kre
ptpwVg1BBG0D8cqLk+3k6QMDuQ5+lvHWzO9D9+otFKTO4hVaj6CEV2P0s56xaIZSf3ZV3K9QSdAM
fMIJ9+642o/E/eIKcKajwVetYmj4/apo3F9uPv4wbf1abyFzqkUuADbJc9pQ3hwzG3wqmUgG6DLN
/NnZ/c8xrq/N6mfTzIyzMr82i+hgkSbHTht9RlZ81/YpcRNW9QFTtryGdcPlizBCbHGrLq7e7YR9
mevAzrUGIgmjGwbMr8Q8vIRIQRrbPrmVd0dL7lyW0ArHnDBTV96AYrsya+XI0EhfEXr0FWkGbTp2
wNykJETekN9JCp9TZd+K1D7KmW5Pp0+BcokitHSbc1DQFu1FwU4yWTgXCWLtlf6saMk5AUtsqfE5
5PpLXz9alcMEHKWR15TGaCwa0bZBu6Qmm0Tk564LKlIG4DqGoAZEnt+GtuSUFflCIKlWZBRuaJxv
KvfdnDmFeE5/YjrCypbWx8Y+KfDb0GQFawYNLoU/O90bfXzbZDq6D607u3TBy0y8B548lIqT4JAA
tJk1DbaA+EbW3bBtW03b2THlGbNW92NtbRsFvg84/4PpDKRrqIp1Yr5PkagSjDdKndES82ONxibz
6iG6oQGLX7WJzshAHuNS/ErHhh5+R8aVkfmBabqf4X3y4Eq6JF4RP6al8RIEXNpD2pIbJQBVYTW5
zyirOVgeuxQZK8N+0otbs25fiCTNrnuhg12Lx9RPcXcKUNPjXCzvb5o6gQiQPcYGBHjdqsxNZkQm
MIBbZn7gw0bOJmE3jJvai4mViDxfs91gXXeguhQq7py77WcMsOXWcotbJx0Tv/Nks1ED5wh3Sh4V
fmnTRgcaYMTJqtmt8v8YO4/d1pWu2z4RARZZTF2JypYc5dQhnDZzJovh6e+QNnD84dzT+DuGLcuy
LFNVq9aac0xtMHwchLcDKXrbUMcBkHgJRQs03YoUGqA0vbM0tfHdbpx+xzlxZ0VRsJpdF7eUlb7F
SUnWZc4pvmj1b8FAmTe55voD3B72GnCSRj6tM9HVry0Gna5xVxMH/8c0j9UCuO8HExcawiVr37sF
3pduIyG3ncu52eafT3tZv0ymnPtoCtYcayENN+6DTWT8ImzMZ2zhbJcNplqtYXbRubetVdxPAQu8
k+nHttcUIWqBe/C0w8D26jJP3GNO5oBeTdq5RdXMmCQGJB6/WoRuwssdjkOh/4kmtFp9F5Mrnebh
StSSg3UIdaC/oDVsoBVJdqG8/H59vdH07JfUmB0SSbkfJIbqIkP//+93/Xaix3tOY/Xm+qNNxtVN
SN/uXw95/aZOFPGaQdrN9SGvNw218seafubsstEGZlgQCQg1ih4yy/KwaU1rNzRMqycaScXwE+UU
s92kv9LwOMa7Fj/uwtC6Xdl26GKanUvbh6wh+vi9/WrF6jOt5h8nmX5qs8kWPX3u1kNZMww/cxqw
EpTRE5vYgcAcEJ/4vi5gXctA7TRL42dCc5S6kd9U4kiUC/kj3/OMOz7L2AWUJW7qyvaRsGEa7k2a
350Hs9CtBCsnYJv08kFdMFLXz+YMqwSwRDA/vdNvexTN129eP0Rdl6/nwTrX6cg8wYg/8ijDB95l
WzXImuOqs8C1PoJyxKKZlHi+dBnqvihyiJpXzJR7oUtdv6444++rfpt22X1pCX3TJjkxKG2JQoNu
0uRFEdzPrFiZFtXZbBDoJucIXD7Oh3om4oYJ8vvsYpFUZmgcdAVp5/rB+Oczm/4fpVTIm3jM0wM2
bgzEGHcLI3kEnAz42zxpOHANmx6c/tgZ4XM2hIeWEXsXi6NnNV9RG5ydeCQ5hhd8hGnk4/S7AXbG
0BuHB7QSlcxHE4TSZSBxE2r1SqJLR1yEgk9t4rHmPONnBLgFXBscUrC6GoegLMJlSwRDLjnqO/G9
qky1n/pVZzurztPea2JLMWgWp3j0vqvJ3ZG/BEOsOMGFh+EW+I6X3TP0OgCo3Hc1DMj+WBX1SYvD
NXLNhdC19y4YfHp/lPg1QZtqAUHxHd00iZLkwLZzqOjRBXRTEBklUr9zCw+t70MBd2GLGOrkjVD8
GHPbM2EtrTzArrPLCLZBdSP1ZJOPpG/3NVAk17g1guSWjN8aOUiPAqgYQHvC7kfqxJ/pcAUTXPdU
MsuWZbbHGUwT7GkC4riQRvAiNLUJtITzBbNP41Y6DTO2rPsMXIw0pCRZBNZld8ZlJkoELe7AP2mF
aj7T9gyOWyL3+r1l0xEgXwFSoFeeKhb+xUjVAhaREBdSRrJKVbvWylcjSjAEqjc4gs5lZePJkult
UgNwLavbSRbuppFvUwC+HSUUsqloXzJ9tCJUAG3lLCOkC9SNYj/33SYnrxVpSoKoLn8B9rAahckU
ET7/sonip0pueggAC0XsNE0qQrFdQnWq5nGm3F+4GCWWjc3kpJXTObJYvKVqQl+r31BHPJFmxaCl
WeRN+yXh2HYyrVdJnHwlJRNGGrd0JpnxGsMRxNf7GPSg0bHi+kXYrORQwYMiLDuvEAWVQfQ9TWZ/
iiXVo8nMLWUby5iFEhbQQKLun5JYcZQhpEgWw2uNUjPpsp8BYr+Q5CGl81fnITPpNQIWLAMglxEM
u3x+JLvY8D2deEQ5TksLsQyCeM+XEY6UqYfp11sHPd5kWfwA++U21AiJ6qZ7FZJjJbpXSfyS1r30
hGiYUbUaemJDM/mQFNMl7FCcBgFkCE4BMZbK+tNo5lETwQrI7W1ZT2hagmMWtEwVTRQ2KCTaTP3U
c/wWJnemqAl/lJVfVHlONYmGbUCKtrSsbq2G6MZTQfiGSPtL2OnObLWbEXNzED67vBFNlFxYPJDG
ucG9AF7vh5Qitmgf61Z/kRYpLEgVQyMn62tgj04PMwB2GGCPpIHvZFd+pPWELSAO4JCYuOc7gP6R
9Jjxz/IzgJWEs3EiD8oqn4jqfczn6k/EQmHM9Z+K9CM96O4znTXHETdjGxBMXXwSJv8ZsCgIkf9x
PXHseuB4jvM+IWLuZ48zJsN7CbUN7Fi8UKLM18Ctl6hbIAnFC+OtkaR8evP81LriMSNQJZAr3l3n
Uh/uM9d9rwLystuYufLQAzFw6JpBAt5607nPO3cdTuW+uJSqQVX86bRuoxs9tv/APDdsAX0obqWH
Gk/vSUKbijXyj/UUcxRM5vDI1rem20aOAnhZ64uhJSJkMmFT480Up57qzZ6KUzkPu24M7xM1P9iS
omymU9zT9rCArQ7pnSyZfsexdjsCoWgt0tmAL8VCx0VtOo91YgORnXYWsTR0fF260+Jt0D1gFNUi
dGNj5VAbkmE6L4baAB+OOGtZZpf04zShHzJRQcPfDCl45nK8v7zEfV49eZlHhA8rQmpHa6PDecy5
DGoVmU4Ff0L0ljAyJ+Kh8LsJDmqbeGdjFMfB5guG/Ss8qqye+WztLNQubvylWms6yjiCQWdpr1mc
vZkx2ts48Xx3Tp+bMAH1dh4gZ/Nj8e31jdRlXPrVH4qPM5Hy5SqEPZp0yEZq967G7LAYJo9uu2YY
S0cXnD8a7ULDe0ExCq8soGbX4JzSkWKbJPETqjoAj/SG8RiPBdjT5IphR6+XBOM1qAr1zwAJtEij
u3gQn5njssh79V0oOt737UCcCqCszOAFbBI62JfjdjnBYi5DcWNXOg3B1Dvx39+posAsFtIOIeoC
lZCkbZTyB4autZ3YO1Bf2Q0GyrNV21ica7o74hxENDjU8Ica97nPHq1eQWiZXD8YiNvl2soW8O+m
BWMn9pXYJeZ2BP3SWNM+ABWx4ND3xwLet6oHd42Ql5w3fj9ykH4NUZIN1TA+cxeoWAvXYbKCo9Wj
McnGZd7q9QmCXLbFnQNpTz8YGWGnmc1B20NwkPfTJV+OurSl+aS7i0gJhm4z5IUazncGg5cdnZAQ
Q7zN4iMfkueJEcwiT4lY9C4rZN2+aaP6sCGLLdwhWtm5EjduRh2aubkB9IanN5ZWxzrawaxlb1UX
mYlhIGqeZ2ti/3GgSQiCZ0mc6EW8aCwym1TWixUNbvKiEjf3UX4CjSEo0dEiG+lVd2m9pu7+gjwc
MsRiSRydGxQ8rFgNzAXvZYYuag7dV1+7cjHKeeI9F946mXffGnRJO/Oxq8eXyvRO5D7yZGvtlY6t
paMGH+HAbHONFqUdxeyzbGjEMH2CR9rGM8Icjnl/ZhxBiwYNQMKcbwmoFmmow0Yw4Pilv+7tgviT
tr3DW4jUXtktC9N4wxvDlp3F36OLbxFKMm0ssi9nlJWhcB4WdtuRaWaUzxES2rLjCYAQJUO+oas8
gyoSsGNvNAvskHfxMJWX6aYKydLJ4ZdI8Omd8L4ob84hwEoqIc0Pe4iKbjb9GaPuKyfTo4tRbOhk
G+EwtDlAEvFVmOVJdP0zeDSIxe0txEn+vQeHOGA4McOtVkam3ysGwW2PnrdJz4Q40YzyKZZ6eXLs
ejwoHSlqFpbiBq8sx4cwiJ71Cs5UPWAhYMIGna39kDPatlABxgzUsRhljFZ65oW7SHXnds3yjEpx
4JzODGrvttBntfFJT6sjOtsHDLQc0Ajo3Tle9SGNCwM43KHjpImlftxK3zBXeUlFYizw+pzHISXV
rdbpwkcQxMm3KlIdHx+ZvlPZ/hQaecZaa64lfX5RPYuOubQdOzTz4vizOowtRAtXIWaC7mslt3ae
GlQm7k/fuvT/meuRgr7QtMsKkBPqAR6Jp5av8xrJO0phe5ESwJhUIVxrw3uBHU7dAL6q6C9ClW6F
dYCQUBO7JxP7Vds69xxon8hR+TBS10F7BF+5cLtNp5tvTY5MLSDrYanG5r3NLjQt8k/8CJ3zSvQt
m5O4tRgUWoFeLSOXlc/U0iPWhbXCVEtTPVmlTFNWRsCWTslebVsHQWfV2JSgmbut5pYa3Rr9XGnt
GrT+IHVOMA5A9d5s/UAXNjI4UIf4BL5rRmYgc5InBw/EwqATsGwKjZWdJiC/2WAi4CvGXMRVte9W
ECE5NimMdeDOnkMgtWjm5xD/D2sPqtgBndzSLtzJ7/XxqycubGnlxh1I6WTpjvuQyYtPY4xbx4fO
wojpRMgMovKgPAIWGg9kIDLKpRDwbXLiWCtE1Hir5gfYNAHKzDn0q5pwL8O1c1jB+kVUQDFpvQSO
eS/HEAVXTJfQBWTpOcUbOWlLr3/uSb7CjI/6LFOBOJjNRhROvZYGAYfNk1MZDrphNMc5mmCWB8J1
jrl9CjLeyUyeTLIO4XprodTBmipz3Y9sMpXdwAVKSVXj8Ic6nY3WsxC5X1A8AOrzbJdO0yWYZ9jm
GUrfTNq7wWOLS0D1U0vflz3DHjxiR81k2hBn4y5OPWZ0mb4LMzFvZ5cyxEZo6MB+HL022ED69K3E
jLHJUCLIZly7qsf6FXfNMrE5kM+t9lo2zj6ug3RdwcqtiaEJq3GphzRUTGKswXUkBhYaheIvnVmL
Sq9dT930iRt6Pma6wtlYZr6eP8ThiPNZc45BD7o+JBqbodGqxJJ/UwTxY9APFB7uxZ6PJb6WFtpg
oW3jiOADppOo4PsHzrHrHlDfSuCvWqjCyfaqKDdzDI+4uLMKBgsV5+yF5mYPpE56L3Bu6eGUlaV9
051b4VzZZIBlxMQ2I732NjBcBaNLxRt+30ekKlZNhd3HyRnHy6pcm6r41JPIL9sEaFzksMZq5iUu
jZcrTE5WQX5Lqz9Ujr1TDlg3qyPwdpSwExKbehPlPPBup6fZ5nyh/ym2Vp8DhYoSdyXYo+yyJSXO
wIppXTo5zCNDR3wWWtge+kq7rdPmEDnO2Z10Zu5Blt5qaD8bxKX8SdsQTj4CYNh2MpPMD2iHII3Y
ESAMiZoYVdw1d1M/35gOvHuGO+ij27scm8mmA+0iDAeSpsJO5iiE3j3BpfynZyBu0aPp4j2tw6Lf
ZHGl37tByChRM8/EIj0okGUcOzBaAIw9x0G9nuXc4hSUOiGf0JoaJLszPf+13uadHxTzXaadJHC2
Ddfd0Uy1E6IClB9jczJmRV+CMxzinRi09ax91FFydlHB62SDPQ9ywrTBcW+Aqrc0PLYewpYHhXqw
zZ7TIr32gpg49B86hy8bpt4CecO9UiUOpZT/5AwcFp5sbq+kjdieafSLMlzGb4W5hndVI26Zt8lU
3aspNBZR6BV+muNqNEvbpY/kniJPKvSsFxR4ERFFnDknLXUOYWIhgjJTWmv9W4x6aDNVLunMeUCj
4qijSaY7yEmkg5tsG8vUAInIiQJQbROtmHzI04VmOPRLtgt76yBDXuYMlzFH2KD7ScpjCfeqg2JI
t6xazGolPiZL1oVvqlfWdkClhfgWrYuM2QE7mJu6u8q9/phv3ED5QxNtA3IbOfNS/6a92nhZWVMd
rgADc6SiKV+baHuZWRKIbDAb9VJJIl3Kim2BF2sUjW/L9tif8RzjHM0c9uz8MFZCrdMekCxSk610
2j+hSGhzpZiAGtev+I+4yjZXdh3veyQx7ANrJ5KfUzzcehZgW5Gsggn3uBurc1cmj6SxwE4Zkn0w
D+eJv8YgKGKKPzqrq9DMJ90q0pEg206xlkUBiHLSudTVcPk3JQ+dmRPcif5HAJWFHe0X/Nc47ueP
qRw7Qj4ATSlsB8uuTL/J0CsWul0+BQHkOJG+9YzfF23KQuTV7cecRFsqad2ZnW0WKubdZfmHQdXz
rNYs5fx+uraEO/TPjhiP7eQG6GJp1w3qAkssc2Iksw97Mg1WTuPgGfp3YEPJG6n9qW/dJ2VvIkWI
Q5kMd6DOT57X2UB3sXHNYU+UTVEReWO0G1hf36kA1MI4mKwV3anv+1oeYsfyVnmXrmucF/tMGI8d
pBumKgwKEYRnUfDCYKpZ06zgf9Nh3S2NBKFtRaAAm6eko7GMx/zddp1uVV62JTcaWfe9fcI+vuyz
ZFPlhBtq7JjWyHmSWJZkUebtD6O4ktMHwquwYIhEn66YvAxSmLm3RybbA8MuOppyaSsuOB6alSFp
5aY52E5Np0N6j1qUkeqh2m+kXRyiMsTwhj11GxwSLWoevBSWoW1KkgWgtj7PuvbdhKPctxVIQN1L
H9wb90mMUXFoQ5eEp8Sm3xk+2uaPjez3rkzm+7AHNlzGfjBG42kkzh5xLMOStEFvB1Z4sudpqdfH
YM7VsezaZgNDQF/Gboji+eLUrNvyxXJ1Yjxa66Exrc/SSl/DXAQw9Cd9zaqmnAeLBiuw8DQ5II2C
IjRTcAKktY52zgKZkvpCmwmHg4M+PbTc3Vi9pO087oKKKCvdqj/LVtVwzklwDPq7rjI7FgZKzLKn
4VM1Gs7LjqTB0NpEHRLJqa1CMr4IbNOyUzBp6U6oabol7uQmCzvy0eNG39mzfkvjgB52Mm+a0k+I
A1voUV9vOykuub0gbDo69Ms2xZMXDqTK8oEo5iT4hn9JZGWNRdT2EOVDXA2YL/m6oa36ehx8miOb
0QpOmhayZ5lcBq5KTtNkP4oSfo/Myp03NHIzhuIxZha1HfUipDQNSHGzxYaIrb1isL8XrnfUHCPw
9VGcBR1CS6p5neJKW6bFIPaG6X4kFW3HqSGcCc8vw8OU1FyhOLV0gGclOQ5pXhVL9F3pwdPjZzG3
kR+43UebSW8TsdIUtpb7U0OHLIi6TWoC2hSZRLOWoqm3Cq/doQOBUmK/Y3qrYMsV2prZewP8kjEQ
nwHnifU77FUpp24C0frsQ1k1evOeNIL8M9Ct9DkjdSjOzE8rs1ddlWs0YwkFarA5AWHvo+EBvNVF
Uds1PqQaTr+aHzj2d9d0L1qNBzbGzho4kOUzqNqAtimMqubbDnMKU88hiaGrbofOYKdU+6Gs5hWM
zR3rFKepInoZcNusUxNpX+4Fm/Fy4vyO3a44yTh+q0r2ZfIbD7FWQNVs033ORU3gj9zrKJN2Zk1t
jQu693HMmpRPUzi/Y7Zdjxgt7SpJV3rJFCPuXgODVFWAS28twXGEQDI1oUL+GZoq26QkBS29Dseo
R+AIt1Mg98OU4j5d5xrX6zz0LaLblpWr4cka+L5DAlR4/gljCOdQsdg4pZzpDusvOtW97yj1pBMR
ip2fNrEs48rvy+4pj71u3bX2RM+JsHEr6jHfszipJA32k1XoftJGZ4LI86VRAkeoDFMtm1kr1nrE
yoeWpF6FGDkbstS7dKwQSjl3ZaPLje3NFmp97o5w5TmNKQGHuXjGbkCgl9lj0nHKk9JrerzGPC7d
anjSlZq3tZ8LHywUt9RBa+FfJHQwwtTAHyqjwy8v5Rd+8n+47S+U5feOvzyW620VpRAhYVFXHERC
svv1xut9qivI6/o1fXzIE798lSCt0OBdv46nCzTw+gP/8+mVvfL7UOTuTK3h7q63XL/3r2fx90n+
/Y3sdy0eyyvI4u8toQwS36llnx3sxuT6uHBzrr/97xO5PqIR2cAHf39xpaWUENe71qk9N39fv78P
fr3191Gun+lXpiGJhdXOU++hLfu9m4NRKnJywjpBgoJwyf+4fhagffj72e9t7nzBtP1+nSCyoqv2
zz2vn4WXlfr3NuAQyzFIJHAKbv/7CNfv/v3h39/1+3P/ehhLu8h6BAGLwqaPTgqIENQN4e3vE6kN
jQnE9bH+59Oy5Vpd/T5a0UD+NEbrnP5Fq6T6tHZ7/fYa+3P98JsH9K/bfr+8flZ0mMjSwlv/6/br
z19viy5YtN8vZ6pQzj5FR7sFaNrvN673+9dt1y+zK+Tlvx7rett//YjXgYoQrRUt6YBsfn/H3z/3
+vX11xX9Ba/3r4f5e6f/etjrz6Szt/favvoba9QWlGVCaorTl93RaiIyx/rNzfnnS/0v//Cfr6/3
HvR1MrvrxLt0XP6JRrp+6/rhX7fppQow4Upr+fsb/uu3/l9vE14Ak/H3sdAX1vtmP19vvj6IrAZm
gNdPfx/0f77/X3/uv7+teTnJmUm/+s+X4Pdhf5/H9VH//TDXO/7rPtfbIhRkq8Exf/A+EzWjSJ+I
rkypYugYfYjcbLq7sBvi9d/lYjChxrdZMB8jozpfV4OSFh4EyLLcgV/AjEa7knzNlZGmGi1Fjmy2
qV02sXTFG+6jw3WwYfrbHCZkSAfr8hnduoYEiNquVoTdWHjBqpOB7Xyhu/mTHjT61rtgTEb1VPcx
LUeNlibwE8aILeq/3g7XVaBuW1EerZmNI+ipmdt8upsq9S2DwE8j9ARm0nH2YA5LD7C+yHUnX3dr
FGmk3oNY0b+9bHwSlZeuoxpRRE5mVdcRyjcJ6AxGTpUUpse8xF/YxHqJe6aKbmxUUMfwMoeB+MkU
JD/lAi0AQ2zL9+wCQQClMFP0aiXTLriv6n436pNDSsus30vXNrbzwDOzOa6OzgulCUebLhVI2Cl0
DBcUNqnDVGLMwFXOUZ/X1C85q3DSu5WGsAmlmrQVQRzMcunHYGpB6D+fTZntiqo6otKtlnEr3+qh
3pfllK0poOKVxd5OhXIThUykkoi2Gyf2kvTG3USONl0JzhgJbUBNv9hCE9zd5sVs2sl4PdQXE2Bn
bgM3ip5CZohzZQxLLXBbv+Jg3oKmT9X4hzjD/Ogq742Z+sV06d2EU0oIacbjFIkO3qAaN8zObgxF
XGpmgoMHifJSqz9JQAGp61QE42yR7kHCnlaRLWQw/tYadxNLm1da0k6v2kGuqI2fqSXHdVvr5RL6
zLcT3+UhQ3t0gfysTSt5Y2rT9GBogA36QaMyz+alE6TvrfKiFeN7GJMaDYKqj5q1OwvidMAEumg0
VobkDw/RNW5T934EwbJ1W570OF/orVgB9nrBP7pam5Hj4bUUkBVCF8toxnupMzjZR9ofGNSz34zH
yxVkJHZ3zKL5hxE2ZXLLeKCW753mBKfS6L/q3BiXBm8/sELMQccJqVwUOdVS6oRJBrhrGFMMfoM3
RLbtiIM5X5syJdEpxbZpdwRQ05BlhmN0L8SKIea3wUYXCK8m0PdkBErcCIifim4mS3FUhM/3Fjo6
bY3zNbifMDDOtftZZUTZQO34mJS27lxNWw6CukyYR/oJ0SEqsHJ5EZgmXgUypuhrj/OrV0866pOt
0H4cr0B8EpvxzhQXrHqi389d4C7NKfODSD1NwsWf5t30LtV3qdF5JbYZTlX6ldaiX881hTGNx2qt
uc/RpYK2khy8BPAfX6qCXohW3sy8pZfDxfIcC3EbjnQncqavvf5h1aDkvclRq755bNP6jJg+W3p0
Km2vehOdOjFDy5euSbZxp55LPTCXkgDMZRPoOU0axXlDjKA2wjJAPsW4I8GZbEmNSJ5aPNiJfCYA
vZbY1rKMM1KL0xgYBunHhEyuiNTZChPBZZZNL6GnPoKwxoUel9/J/Dob6YBMLfqC7MDs3ji7dXRW
uA9InuvEGrqQWOu28j46/OI+7SowQM4yKSnI7cD4U2ToqXX7LRmsE7rMFzJyb6TB3XIxHE0d/V03
y2RFNuGiq9qbAH0Iralpk0aRDe+riLbTp602Ksie0qJ/F33BXKib7sgyxHSLZ5BQhQUmCdZuySCs
hn4pChBYaGH8kGti2ZQ96rjkQ/EiwU9HCIPNYlcBC1pg06qX4PMlaLLMcfD7tOXBrNZNbgX3qFE6
slc9KN+MkO0x901SpbCs0XHIstchJIwU2NlFGU87om3zl8oS8FahuWVjSrZxOsy+Td6Pm45MxFDZ
r1oidO3EuFfjpTn9omymvnWcYqVEEBEb36WW4j41vtrapMsBZ6PXLSzkTo5jpqdcg0GxjAVCGjdj
qhVN4atApTDm6DqHqXzUk/oETW2ZF9NN1dPobGlYGQNPODLWXov1Tu+MZjVqQLtmvbplbkUKvC19
skw5t4bjjuTpiP9IQaIbpBJCea3OBhsndg1Tdad1MA9l5SlPaWyBw6lr+6ONq1U5yrsICJgPqX8b
CWB/YQCnrR+gGNjusO+YrId2If2aXXfVmwm69oFcZFtjdoO4b0LfUIzkpmlfbs2AL1DjxoxNJgMD
GiXH3jD1fpJi3jhdLjelNDbWPBzJAiFPVF9LkSFEj5CHTHX2FltcZlr56ullslfLMCJJpqof0AA/
5Vb2PM1wGGTTPkXN/FWO9otRoquhNZyTP2iH4xGChQNFbilapKzCto9lhYyGyETaRgxlbNnu0gCF
SmxvhljDXYJS7Y2p/bsXZk921d+MEKISfUDgmm1bmUHF4ppIOhB+PbWBqW6iGRHRhM8NrLHlp5Vx
F2uQ0hren0SaWhkcdYR8BDzn63ggs5VnuOS9+T5143vYMhN0MiShbkmbIGbim6dfgxOfzXp8A3X5
kzCkVWSvzSre9cS5Ml9lIqeXDxWu0j7WmI6ngg9m9ChnBCnlHKtVKrCr5xhepRd+tG67C3tsOXQ3
V4VLWuzQOT+tbGfyUxmc9x0ShkIyftKRW2gSuEIBHyu4eIS64j4NiWsQCCNWmKI2o+3t3sBBXBpk
7q4cGdNjUguX2kR8ThSzN2vGoc56zsvApRfSMbYXHXVdBfCunPTQWV96jvFIH157ntROr17iKq0X
OkQBr9HIvSRauQmIoe4dXvrwJCrKBMvYEFWyHUuSRrctLeSWl4VFAqlEjOVqMTAmfI8mBoO9U51i
96Je6IhobSfbH72btCwfyfhAzWAQJhjz7h3c4CfLxn2ZDtayGJsXVCE3htfd9S75R/1wX3Xhu5Uj
JuiJ7FoSdPbmgPdGH1IqQIg0tUxJb3jm2kilbkPyoGxoxEBFM65cU7/hLbmR/TTvPJzJZX7CG4Da
BjMQnhneLv2L3dGWmzMXWlBY3mYJDRJcPryaEj2nmYdPpZ39VBfjSt7BXq+9/hzTiN82EVMVBD0O
rgU8BujOi1AdkG6BzeuDd2wwPkuusbbzeu206mg23rErq9SvA7T0WYzni9G6SbY6k/uXPEWdCp1K
W5izRZPf5EUmvn3pODgIclRWfm843qLFw06fhckqhI+8qbjmEDOhoV5YbRM/dGrVBXb3xAZHJXnv
fesj2Udi6pbgVq0t8IInTQJMEl7/juaXTHotxi7bvzctaAXlMtWA6SM8JHMZTZqGqUhWgixFNs+b
hyKsRhNYh4zPmPUhSM1TGB3K3bkzQC2KenDbSOUrdODUxgAy8XUqNsP4RuLHUuFwO3oJl0sdPwiW
H7/tea8FQcqYsL4J4/KP08a0xwXj8tQ8B617QnDyKUZUKTNQyQmwE7p5d82499iH9cGmWAxpsikv
PFGCkO1gHY04fabWfnZts1paoUAfbYxfdKUYtrhqPLkeWw1IpdTtP0JQIYlj32thQnvcrpFu17w7
BqKO6d1aKmfaZGeEUbvUYDYozySM/xAFL7uDVYpmwdxdW4hxOFvlsBKGRex3DkInJpJrafd3mEwv
XKD0zqQ3zsz1k5ZYsWHMdlvXM1PMOVIbdLlmy3xbuMUZBdEnJ+V6aaWkAkeCib/DRaP9MQKDSOJ0
F9hMB+OoO1TylFc6XJoIMXGWU4jOMHb8NnXh0yakNlnHpveecq3/YbRjevImHoMVknd/wim9wGq0
Ash0lygipfSifoP3voeB80AwFcjt6r2WIINGD9EYWN5zJZGMjlVwyY4AIKqH1J2Y8tHKYgB30XLo
IAQQpzBembcKzFlcWB9g4aKFGkjdCMkEkub0ZOiYlxLegRGvcCrj8CI5+yEHUPlZ5yw4I0bCRgky
vs/jnrnPOQOos8jzoV7lgtdJDvIUjvlxwsp8OSQZlGPtsU2tFw3GgMRGhlxVvRrtQRNrm1TbBXOt
RxB4ayU5jrFIQefTXXyg07N78e4OwapKUxY2zTyYUfumIvPTsLWJuFz1qE8B6UNEDE1hli3jhorQ
8rj6S0AmKwqTkHdISkFlslkg6StT84/JuGJhj/0PQ+3rukl+pGUsJ0O/j1HXL6La8VOP2b3mcZU4
lvFhue5PzHwJqyC5xcawVZPhMXkQD7XlIZ0SJCB4Jta5tLQuP7CKY6vzEWBtR9IgpWVMS4Eo0hEk
rYXoeZfCQ8KDuOM1EfWuCbqDhkARQonENlWdk6w4Rrq9V03tzyX189B5zOCFUS/s7GL5S/xF2c4n
WgGvlfyekCRV+Zz4DKzwibX9vVMMb047fMV5t50ZatuGeEffacEMG9JlMZMkPTbY+uaBgQAXTyUf
Verc9wxDF1OSHxWOJY0Z5aJMvLeE1Nsl+qenoHvopc4glKP7AppjxqgvgBVVHDNL3kjB5DMNu5U9
jxg1dOe24tShAEv4kEnvPDmcDaWdda8npyuaHnC4KR+0wX0eeAzCk2DHUevV9R5ceu2ITHLYkMyR
l90F1ycoMG0HX1JikKw1WHtkY4tLzHbnROiHcD1nZzgz3l5Pgi3X5LKpIpPINMFJTCF4w28A0M8A
Eebu2xDTpWjx+YXxvPIAihmFsxpq/VXLsr3b9MYmGIFWjcG6VBmml9ohTE91X9ElWNUyd9QXeMIp
MAZnYVFVcvoabvV0RyVt7bSL8kTFHgoZBVuytcElkRwdmN5rQaDv0nWTb2g7r1EHqGfCkKypnhQD
z0B0Nb2UMs5WgbHJwJAsCtJoFi2uFjthtCf7/8feeSxJrqTZ+VXaek1cQjnEGJuL0Cq1qsoNLCW0
dsin5wdk9Y3q5J1hz55maTDIyBAQ7r+f850fccYIu8do58qL+NVcq0IL43a4HYk4c22AUNtoEl9Z
8QMgX9quOYLWoqPJ0Vpy6To11DyodIiE3APA3sIjvykOikvpBxsjFiGm1/5YxPorIIidBxONTht6
5FK+hd3wEKNi2yi5S1Q3V/wajg99Q5dLqetqMLIbF4ojUfE+Wk9ZMvJFwrKSe/6y9AgQaItFhMlu
RWZ5vArD99xLTqqNpokumKBbL4rFGNa7ANb/gnBye1Hl+ntnYOpIHuD4ZFuEb882ahZ77KmfuOk+
Nor3nDGgjZ0n70RfvNCi7jalHlyOPkLVksmynsbv1fGqCtydfd3zNOVSvMSp/BLq3gZM6CdIlkvP
xecVco/S7Gqdtvajq/XHoQJNNZb04nOjumorE10Zo382o1exq2+VObGkGE4Jost1EmbNJkTAaDHY
DI61e+QaRQ0C9W+6HVoEsA1bjiMpvfFXcRTstUR9wIOqrEJG/x5NHe1IV3o3Mnh3+6fSMZ7Qz9zb
KRCpBuqKQGexrD0vXCDqQJGEltKmt0CDl2sTzW5ebsvK2hg/VUvH/2E89jB6+UKr25wvb5F1BgG7
8bCSpvGjhfuh+YTXjWi1+GVc/4SF4N4fLdImaaATzVXTFF7QAiCInj4sJkX8XQ0sNpnjemz1azfw
b4oPbrwT1KkrjVMftDeJSU/NqnR0OzAN0bL8CKpaXwx6fimS7r5Hp7CBUXwd2e3JcNGROYzJmgzD
rugEnjps3vAu77QXpNQvNs7lWuXEjMWjHVh34ChX+PMvAnfcxhILSjIc6oqrhXxORCO72lB/NFK8
KjaSED7XHlMVOY4qxZiI5789hmSA6u2+JLm7tC5qbgCuGabLSmo/vanz6ij+aSTsstTyU6xbI4W7
+q0o+0kr8Jg0JVqGALkWEGfigQViEY+zhVZMk+XublRxUwlGkHNPvmZme1MEzQgfQNCnae7sxDwi
sqiXDFLQpkJq7zBiyRtTlBVEtA8aANoacSehylH+FkCljUR8qPAWq7F4D5yKOlVVFQD9NZj34VYf
isvYiqHdlsm+aHv8JCqhV7l4ibX6UOmMxLoiXEcx/ttIGq+Bl91UpGXxFo5NcAXc+LIeu1OmQL+J
LaQbIfiLzrj1pII7w/scM+VenzxrOHbulfi5ReMgRn1JniBZRJ2OtjMtVobU3uxG7nU3vIOI4+9B
OL5LUKR8UcnzoLVPcYZVJTNwGtdQt52wuxzi7oJ0yDssFC80IV7USeZs5+1GFMNzU/hkS6o8yJXU
BS075iaobht5czNXKvttzy1zZQyUZtVQJ1BJp5oQPLtYgqYx1VOa+EdU0Lep05HorCo/R787qaUL
gC270LmFA0UB3pgjMeh0VDXgJbvwRwjSe/lZiuJNGMmrV0DIbHRCXJVygYSNm4uFO8bD/GGVx5F0
dg/bq0VFL4m14miACEQMuchsNCQZ6pehw8IUaN5TFKGKFQ3kl7Gzj+FoGgxTI6ZXQExbZdYtyaob
+2hh22G8GX37mOTZi2WWz0jHr1oih9Yh5ylXyBNuB3utNCs3yy/ChlgvfYqf7RroZUq2NKLxUvGy
Q5a0pL4SvykaSD888pS1gAinc3Whomx3okVhPumpeweL3fShCsO97W2KN2Ca6JXTouMszi6M5BGC
DMmj+XUVyB9Bi/Z1OgXHoYR4SfOIuDtOFGr5l9j9tlTEf3i2vKRye+XVnkovQe+4O2lrERVHiH93
MtB/pr0FV1YGNGu7Yuu4BM6YkgdjFt6hXuA5rFKUoXhc7OiN3ckh/VHI6I3e733nSEloJv2vbPRW
EAR+iOJUFd5PmgfNPghoongU6k8KmVIVOqolYvsYFJO+I5mNsl40GDQZSv8EgPSU2wCJ6Ws+9Sm1
3bGxwVtCOkNp0dGnR4iDoYbKuJnEu6y6yHKAxQEvAMNKeaPfuxia9t4kOHvXj8plQa987wPR9nGL
EXHS0WlUqo0x1MqyiBDdF4PYDnWqHZQELXM5EufmxzYdNdjV29TTtsPglnuhOMjxB5dsHs1Ib5UB
oD/pKPV2Xvxa56W7iOuS4ZuVnYQxWuBC51klBd34NN8mgbPys/6HY4YXDPw0GxICIezDEc1t0jxV
x362qCNrGKgXttEoOz7PZoTdaDemR6VPS5d0bR7HpKq3LS30quMZ1lYUIEN5V/T5SyNBQIUWT59R
6fam1rpb2/u0bYIjh4ShoZK68ViXpNDi2ET6mvxUAPVjYaJpb3XaB25gLhpa2KnnvRoRwGRKRM4K
qpJJHOsiUJFgVRa3Jac84ByZiucKok1w/Z79Frg65hdzEQ3chL3G2xtjeFJNKlbS1Z/c+LJBioBH
+KKc/l04jcAYllYiEH3uXOfRMSFiONkORDMy9SE6jap1mxZXRQSGAWXNXebjcMfItK8Kk5KmfYWH
cVHZznvVC5uHISQvkdxE09CBq6SUDfvqaKp+hwvC4Ipws2HdqPLQtOgeS5+I2hzwKo3rjsva2Get
+eGqgt4b/BR04mUcUAm1oGRqdlFzZhn2Qh8w3oGQuqqi9kef1jSH+ghbo5F+duFYX8hYbn3K26qg
p2z4Lg/YAQgLrqq1G6g/wsG+cP1PVFAR1NnJi0CHswgd4hSU6C7tHj0DW0rr0EcLfOSxOdbvXpL0
1OcoM9yIvrONLA+GzDYKVe0pdrlbxxJIXUyJBRqU2Grh0WyovliteUkf+95S06c6dZK1UmEwaDUQ
FD5pe6mjA/tFnRKhyORHJBzUVncmlUOKVOg0KXti/B0TxkqwNBdKeRgV67IXcbxFGcRR+tFgLGyj
OtbLiCGRwElGHloGV1qfo+qJ8SZhN+aKAWEpI3sgtixt7Y3tvZaQTaYaJc5iSD8Lg4KVKN7jqLyu
3KzbJcPkLkrwjOjmXqYA4Qefgal6pPhk2/FLQ5GPp02uYDalYpbkwd6P2qkBrf8UFv5XqpX+lr2r
azVFs9TpyNumoSfvuaTCgnFJoe0qTxgHMA1iqPRh0zc0Rm48MC9A5ih2NqribtvLVpkQNGlTrN1M
VLT5Gfaw2s7ZNyUVv3BsOsbLOGFcw49hcFQrxHPA76q4uSlTBoFqUfPTdPmRuvyFL+AqNNRt+gnP
21HWpC1V7KMWCw29qW1QmmAHmlC9kAy74yjlJkaUNx6b8CIz1Su3MI2tqTblhrC6/VhGGDTibB3o
kEJh8aKl9k1wuNTbYwdLQxT3j1aGD1SVD4ya8ftnwFRHKrJeWEeHJKesTr+VWDX0hZXRbjLVqJZd
mYUnaTN+WlYU7QujV44VZzEMMGCBErknHYgfrputMzG1P3MpjiOY+Jg7aRLmjxk53Ds8ZxG3sHw4
mPU0JlSpyqLRUnxbdlzRrk3EIm8oq5kBp4XSmfqR8cZUcqHRzbLEI4HdKS6xzFs65jLToUSIrsA3
yyVaF8SfW95VQnQ1/hMuYSMB6WuapoGKrjzhr32SFt+tp0kLyl6MpozLfpX2j5XFJy4F/1KPMZj1
vsVtjSEZy2mfhCs0pODpidTB/ujnNyolFM4oBrr5VdZBXEN5BImw9vjfWjFsjJJbqDa1smzGetaW
gxI88tudScd9oSqpstYJeN8yWGwEAswpMswgaPl/5YtqmfI21b11Gw1P4BhORWu3UBMicjowX4La
YYhoBCAALpWdlE9A8XwDwn8tDKtZ2U5z8BlDpXDo6qTr+QNlc6t412XCVzRE1+3k1HU85zEJWmeH
T6ld+2VRLCQa1JVelrsmO1YZZ7LwcE1xIUFmKS7MQXK76TN9b5M2PdKsEJxzZqG99754ITqi7cf3
Jitv3CJaC1Fej7WlHuoQY3ntvaDd42hTtzB033uQpVZ9wS0zocVjKV172THGbOGfIhZ9XQfKT7cy
HaQKlQpoP0ZSYCogw0fnLYhNxnQY9lqijKWtMdIWGWix0q/d6jn3yrQf4hWP7X1keMPBwoqzCOn6
mFlDY9bP+41SKNukCO+kkqibyrnWTYWGoTo8tj2AqlqlKgz6W7aMiFgdvjtChMAAueB1+mTk3fsX
QS1/Em9R18an3obXDr19OsE8Fdu2fzJ1ugMNfrVF4Cq02XdVLoIrP8eVkMONLmmrdDV63rz9CTwC
Tbd3ETcEapjNe+dQ0C8iSvCtr9xLigK5nrgLX88sih/GQ+vRPYwSma7RgrwodN2rwB4gh4XmPo2i
G8Uks8ER0G1s0nwXuUv9Wmvp80GNo/hfZB+q0b3KVqXFYnU7jXvPNs5yWJ/JK45yj2MxlygOPWPd
rm75RBFnFb6iqhDJlgwYTqpyFSvRLlVhC1WecV3WbnTI0SUvjRI+El7AoXCPnEfZUivx2gSy6y4L
rFlmhZClB50VNC/DkF/xhI1oBRM9VOQhTNQMHUixGaK8PuEso+rvRsW1OhbvUY0WRAbRna663jIo
Kb0GuYDQV1I4wUDXXGXWMkyVN2rt3bPi7xh9RcaumJdtzTDb2Gdvtg0f1DbpGlX1ZTk5cyJNJe8I
qt1VOE0E1bdUce3DvAqfylsrqDwUxJDxKHDuARf0JDA7MA+QQFAgijeO4kIWrNphVZTch6Fa30eE
r3MeqE91EXQrTdftpW/sHAvPmDm6T34YAJWpqGnnddoRE0NHJu1G2kKLqs/LfdnX961djFsdA9K6
BabUx6bP2DGjc7BAyi0XDy5iB4uSdPD+aozE0YTjHmuhsqfnFedro6qby7ZwbhNSidRsxK9aaNWl
dIkTiEOQlByPAF6RDG+UXXRVeQNFfsqMOApfu0aDSWozLB812qNhlcRY189FSeYyCG6aQqDLKvsq
ZUSMCCITOTHKea9QNi1DrFpCElYOtCzCtOVZZEap+SGumn6Tki7Tht4lULIL36KvQrcMHWwBL5ZY
tWWuoYd2i4JGTv/BLRcYm+1ca0Z1UzYxZRgLEsfA+KfJc8knzLZS8GZ67XXk4RoPhdGuZJb6GyUB
/1ZqzqctWryH8rGXKM3INqF/NKCwrbHiG8b4bvbOrjKgs0aftsUJOqbJW9lD0lBt0NKNguo/G/xj
ZxQPVYyYQnJy6fV9H9ekjKDwwae5Rmf+oMVwDWzXfDNboq1tQwMt5+okKun2SffBkDP+Amfd2rtI
fg5F1D9oIxY+v1CmRDO+ANt8hxuwbcj/wClCdojnRKsuSu4hRDBuauPkR0Z+sPLhqjUYPRCm9zO4
RoHCXWXpdeO60eVKaasLwGPJFlnGfmi9K4DhDlodZRVrAOCp6UXc/oenNBMf1dhfmOANaKUC7Q+O
GJKzBWengiCo3sQmPq14ap0xjnJlRQGW7rjGsNkau1LIvQYxqUn7O2UYtYsGLZBeCB4D4Q4uhaDx
bnzosQHOGFaEksuROlfMw4DvTS+XaYnoqXKCo2QsjZrbi07kwAn9J3d7Z9goUrqrGo6yawacLeEN
EQja0uden1fb2tT2VpvwKAeQvE604jmxQqx1PXYlXfnwRfMSm/GrhKjM2a9vu5LfxSRjAyZOvLHG
GlwtRcgoSteKEjGCZuDn03OQIORIr6gwMGIr+JpbNMsIn7jDHiIZPfD739qvFX7JlU+9gDItRf/a
Jfyro1sl/I++7m9r3f4oEvnkDPUdoxBQSCPF50uXjDvjLis9ugOmNql3GEdV8FxbJngjNXCdRZOO
JV1+lVFnomCORam9al4HZilDJzaNZmXSR/iSOMDCsmJP1uCxrQ6DMWxtrqAM9V7KjduzlB9GE35W
Ok5sWNb9NgfU3Hm456uPzK6f3MKnGp3lV6W50TyenNzTCXp1d6nZEsSaveKd7Rg8WTdOiKROJUnL
p6FaFnayFpPNhZvPu61/MKDprIPRveiRpK0yzXxLUv8Gs3BwgCF06MU4G8ovCgBhNNzTkwUoMM7K
dCsHoa6RzQlaFxAbM2urdb1/qmVBCndd3uIDW6si5/KPzUNFp9SXpYJRHvRA6paSOzxGsugjgLiG
aUHujUzhc4NTNC2qODRv6YRZ/loZOiwQgXukskGKfTY9B0mb6u3sPiiqa6MxSC5zlryNcNXho105
VMuXFTU/C2DuomS4fBkOMPRsIz5FhNb5sG6JTSgYseoZxOjJsEM5tS0lQUVdAa1e1aA2txtcE+DV
YhplRb3LM1AfDTXhMIO8I/ts7QTjRQi/eukFZbZWC3nwnWhPkAfJXyiONACMa/g1TyGdxaTH79LW
NAGkDweORj8AiHefAb0yAqzg+kq4IsLrxZLllanKXeomw1pqtHcTiTuEdrWyzJIc1nZ3LX3jtTCP
vsFdsw9J1xj0TxeNQ24KiJWt+2EPkuAiaATOIyMo2z7zGSuJjwad0sCnGdH7+pUd9VdBh6S6a1B7
aPuC3MGNRnnASq3rXscMR3mq2haleoArA9qs0p/qHt5NScFUpGBWJOk/bmZdZqNx5xnRrck9ZeOQ
wRdX49YttIPHk9x0omWTM0BmgUyKIqqRWOAiLBJ62RsrZJQsOT6NnQJdTA3PWJXpPsxBVbfaxpaS
VgnFRpf49EWhJCezr969qH2PCWX0opFAsNukbBoumgErTP4D3f172IuPps2JDtdX5KsUW1XpGS8b
ABmW9Nqt4JWSLAP2GMgonilXRj7eB8J+jOx+p+rGHlNmuVKkfgrJHAcvi0an4YEoary2p0+01OtS
LXhg1AQWueZGlDxh1e4Vyfp1Er+axgQ4iPcUdW+whOn8fvnT6Lkrwj9MrE7ag5tXqJHcn0GD65yR
zpMCJmGB0K5BONufROrc4bWiwJ06D2rVnhovv5pR/v/zrf8P/yO/zpPBz7MvXv5bXgxV6Afy2+L/
vs9T/v7XdMyf+8zE/fPSRfhWobz/lP/lXtuP/PIl/ai/7/Qvr8x///XuVi/y5V8W1nNewU3zUQ23
H3WTyH9y/6c9/92Nf/v4d1IPdIMk2/mr+vqmpv/w68jpI/zj75cf3d8uPvrwLf89+uDXYb+iDzTV
+ENVTUsw8qFaFgqYv/+t+6jlP/6uaKr7B6Ud23RVx0T+Y7Hpn9EH9nSQCrvTNexfqQi/og8M7Q9D
d8EKGpprq7pmOv+d6APHnZINvn7y/fs//i5U10VHIxzB1a7RyjFVtr+93IaZX//j79r/KBm9GSf3
4qnG7uyXFlg1o2gYjUn6UwTYbqqOqdUh0F2crZZbG4vA1paKAgw1IHBrXQbizUwDBSLbKe+q/lAH
Vvc1McywP2AjN9dKOjynjHIfjKk45EKyTvgvzGaO22rreRaQGRX5aeU8iW0PTE2Mib+ewshzHRdL
YZTXMHC7TeTAe5snDPeiLZ5ncYll+zB9d6aYcDo8vyb2n3Pzuibl9jRoiIS8KdF2nBJtMdpR2kDn
C5VwmkW2CQ8OcsRKTq4OxEtMptD68+I852odPNdh3IVTCjPGvPxgTAHs54lozGDbmOJIRl1+6OmY
fE3CaZHmBvXasIbpxPrCEz1aB5xoZTsBC9tswhtaSgutps3z20Srq43X4jdemC2O+K9Zm0GUfdzf
igILGmWHoTyU9P2+JvMi3blsrYUKyCCn6Y5+iBBnrO2WEW8l6o9TuBcOWbSECPOJrXqXCPWVSbHP
qAKVNDe9ICSAEqbqbwbk/c6k87cnxX81af8TTAAMKG+1yRUAV/q+CeiLEwt7CW2KOrlNtFER+dfU
wiZnAUEVVFmnOUILUSRhQGDceG1PjoSqw5tgTC4FZfIrMPiUTPbDaAqE96cA9fm34Yn8kIyyxPGQ
6ebj/PuRXxFu4tpkUHOiQlmoGyVIHQIoPCJBB3PJI+VDchNcU+tuDpzPDeUA5tw/587rjNklcl6e
9zkvno+b19ETxXVCT3JdDU2xO+/3/3iZ75vnl/X1gODOefZrO3GTY1T99l7Fl4Xlz/d+/n/f3te8
+F+vqwpXYDJl8Oq8c1qpv76ab+tod49bReBptjffXvbrK/j2NX1b7DMcBWqDWWo+OOi0YlvVmLWn
yyWcrq95Qun311w826TOy/PmKgM8h0eaneYtXzudjzTDcTsgHEEULBky+IuX/bbu/O+LYSqMfNs8
L573Ob+bTJZyoei9XM27zBv+ar/z6yl+424qgrfPq86HntedP9t5XVzrV9QjB87wgPeoW/ZDPjne
gsl4p0wmvWI2xDWT0a+aHXPfZ/XJ/qdgraM7r5FxOdnt1Ml5Z00evPk1zq/2bXF+rXh2BM5bQMZh
Fpx3Hyb/n8QIOO/zV8fN674OnveZ38jXK5yXz0d/W5dP/sW4UnMSAYOWO+Szue5Qax3kxH8NMQip
X8thYgFQmTf9NisGj3CymRL7fROI0dQIt182UHu6WQxAurGE47Sop3s+OszsUM2PhN928udd523q
9OA47zovNpapbYZYXEZNUh6SaeIIp/ia1BrESoJHKhwVQ30zb5j3m+dE3ec0bv88ZD74vHh+mS5s
fr0qqj+Xtq4uGIrm20mzsj3Mc/NE5C5qUYfBsd82yBp/RkxnrtFgu3KH/n3yV+tkzH0X+UQzfSf9
/Byc5vTpEpzXxeN03cxbfK3fFWarbYniZegtnGyoA6lQ9BPCy+87fx03r1Xm01pO1kE9QSRBQfIw
TxoYDvAq/XYpA7ucOL6/JqE+3RSnxXkDgzSgb4v8Sa36dg9gpD7ME91WwbRlke6sye/8Qb1aMCA6
AhusDSDzKsiP3qlDOuYG/umOm5MgZubQmTwezpN5HXXGVzXrQfqE+njobW88tNMkE3zerK339JyA
5daYJue5iKS81sSPOzSOOHTTROvlsLUa6xCoKb5lhr+qDdDw28rLqVtHOWMi068//77D9CNj6uOE
mVeCdmNWTA/B5Dgmfsjxhl5x9yZZ1pMdksb5m5i/GM90dkinbbxaqnlwG9eEIMJcIKpfc4PV5Guo
+MhdMFSMiL24PejU8XFRldxP4M+wHFBBAGZFYvsAq0Lv65WABdfd8UXlB2FAaaoKwJ9CkL9KOTDy
19ReM3Rn6KZ6Be5jPYbuIUGwtIbKh9zWQVytZwhoeoWi59SqwzVF6w20JtfatIwm9p8r5+V5yzzJ
Rpc9Cz3RlwYCPux+0/J5+287zS8yLyekl290XV58/R/CYhAmekiNR8W4c7Qu3fSKRIUFlQK7EA2b
r0kfQicqOmOnpTtL8wUgIbbPE2Nqec1zjMoSojEvz0ee95GKypZvu5/3qSywFfqoMnIeFoB5psnY
hNxT51nOMhhPxdTc/cvtgwWXA7EL+qh/3Wfe+99YN+/y9V/mQ7ywe/ddRqrP/26eO3/Utu+A9A5T
Ssj0Rczf1vnjflucPygWODHezL7t8+Rs657XnX3hmvRQQvUWJ+z0aPmyd5+Pm+dQtOAEPx9z3vz1
spAnst23lYjZeblv/3be5z9dZ9GGXxqJgXx5SkypONPnifQrXur77LyM3urXTt8314yYcP/5T7f/
9qLfd/1t+Wv2t9fu9Z6rTkGQNL/0/7V93nUM8f/W2vtv/+OvZ//6P53fdDxo94NbRJvf3sE8e97l
t5eYt3xfnlf+dvjX9t/ejpFszZp+V6TE+m+T5M/FNI/WhCwMCGHZ47z+fIBtqojJx+T5vMozpX7A
dZRSip9m5y2Enmlfc2SwZoc03A40VQ/zpB9c/OLTJEbLAuFtmp1XzpsTWdAbPu85zwUkDgG+oMoY
nTdb0FFVtKy88G8vp0/Ac70rgOvMs/P2r/80L0fVeD8WLg7GZlIOng+f5357zfNbml993szPfato
mdxoaY9WotIf52vlfEXMi1gBtGz3dV1YbVSQQTE1Iue91LRAehrSCuFxmh26tqI7/OU9JzY5PZwn
ToZunKw1xlL6krANDxX3IZqQ8fNEaSdNzTybjrFANTJtctFDivDQE2TMQ226JojHoDc8NefOi2m/
iaIDqvxsOyhA4WsneKbtQwVhMJQ1EJSPoTHfPR7kCdLYPs79ldDu/DSvDnnT/kASlB7DetCgeZrY
oEx3PfetIeGTcHN0pZGuq+nTzd3382Tu4aOqDdaEUsULpYHIolIarmKfBm4Qg3MyeJhboAjjMqrw
hzVb1L8PCZ9FCIIFp7BYlUYYJ4xWpcnasZCrKoJUDnRkf/Zd51LE3ItNe9GtS4tBPbdDRPb/C3b/
XsHO0s3/smCHMzf42+qF0IKXfy3ZzQf+M63U+kNYhitsimuGEKZFyezPkp35B8U8Akd14Xzljv6z
ZGdSzFNVi2qapeqqUG2CTH+V7EzxBx4RlUqeqpOboRraf6dkp9mG/S81O5OcUgLVSE3lHXLuz1XK
32t2RKYWNVpV/WSQPKrSIJkmkMMMWCnGuA1VW9+i36XLN13dbaxDczkvzyul6mOVVDJrNZfXhgod
JvjEQ5syypbPjaukYlQg7hhQFmbTE+ecJ/ST5nO4msLC+0C5mqti84T8EjXdhUbrwuLkEUoHwa/q
Mvuqjc3LQveOaPkoiPmpvye+fNEs09us1cHABOljkjtcssat6ifqLmsvAeqNsLvCtTVoYg9QIlaw
0mbRWC2ssnio/fE+Vbvm1HXpnhQViBYo4awhLjaMJZLL52Oe803npgujo+kFDVIIktDiIj8ioYS+
yK+37j2ubw1xhD+U4P6nTJQgK9+MnHsfHe1rVDQ/Sie+xUJ8M6jyKRHo83WK+HxCnN0MNyztVKu3
Sgij1hLeqUR1tJSh+2lBhOVOsOix4LHCwRBRyAsX9KyTAuiXQlkro3gq0+FKxNmNZoTPorCAUXbp
TcadONO9BAH6LZGcjOM0z62LCp/kWjLcGeJIe8ox0wvKoH7C730wkQIOPQFBYmIIxx2WyNp3hw05
2Ig6Bdi3Mscl3WW3WIi1pTe756KFGRkn+EnPhc+32tt+ivIuAcuijccgrH4WaAK9obzTyuraqe0H
N9Aea2dyQXew41PrwoW+D/SN8e/yRle4MaIJjE3E0cSPdsRnrQK/fC8npiaKl/eJJk3pYpGgVUqs
bI8i5A2J2JtjMBSZNhId7TagWoki9gBF6kB2Ki10ZPJqSCCr5y1i24J6Z+IU1QKkj5mA/W+Wn7oO
gWFQR3RxkxPZv4FkfpVI7UMk/FpJcZ+2dARlNmiIF8Vn6icYI60jSZ7E6NogLa0OJfLIh1bQ9rsJ
AvrBbjjxquA57MCmEVM7bCpdGnhS8JQlNso29xUpTLKquuoqy350DHUu3CKslhrnA4Fn+R2KS52v
iqozNigTtVPrnQzEyNP5VKj5LledG18jMCZR62CJfPI6BBPSKVfxaK7a1DootnWlgyNY4khFFRQS
epoP1MPj4R0iwiUgcvAAMrpqHGQ8MoYu1QiO1NKbClABPkHw8UjWjcy9lA2D+41K9FRIv41hT8D7
hf5uSpVa78GWGnKkWBtBxEY7YegxI3EIy3pb2zhF8SA6673BKA5oDox063WLoErukKOOGxFHe2Kb
rgzyiBY5NoqVboQHpe2WWOhtjLXmdWZjYi4T6J9JuUv9+KlEuQlUFfFFbS5VkhqIIr2oHHnfxZjY
JvEgPEu0LDrigcxKHhkEhSmwTC3M5AmMyKUs0FLdda3Dj2xPWl7KQIMANgMDlCRA0luFfyN7g66y
egwaVJWE8cKVQf6KwCUphk/+wc80NK8V2DLAbsJXM+33apuuvbq686zolXnIB521A7fh4ung/e6L
sI03hhedwtLH5bZqaQS0JBTm0+ephc8PpTOGDgEEaoiJ1kUAZ0sHzIlxFoHDAabml5+RVHa+e5m5
1b2s1FsygmMIV1zTbWRcN8FFUtkUT5L6xjJCKK8tpG18dKVs9oSCWfhBu2s9G24ZOSXZ0eb0ip5b
g9TntLY+a0fGi1HGJBwo/dFK1Ds34mTWBZIsW3YfqsATNex6n5imJPzwcPaCPehupVEh+cjkvUZO
KV09svhc+BTrAJcb6sHpuvLu2qB9q438Vi3a5x5ZAEZp8Ho6YnGJAJZPvkIxdI0pY99FXba2G2Jo
kc9pnbFqdfMhp7hRmyPaXgKttSmWJVFvPR4Cdjt8anp233UIm8LosydIKerHjaIXck2qJPQ2CSoY
mKAdugjlJ4oGHrgIOCMWJKUkshDD17JusgeVl9cdO1qrRA8uYkPdJeBtK6/ZluPSfUNV+Kk3wXXk
iLdxMPt1HxD9oofhhQvnfS0y7n/jmBGLPJqXYcugeZLtaKEDb1E/bE+H2cN4bjBCmA9M++TpWJH7
7miDJFq26Xgdes2xVwlbMduS91QsVXDfrZ68BITXqP6t6sWIqeXJMPZ9nF6bqZfznSk8Bwuxxi50
CPHG6FIjHiW7Sdrkw4+Mi9Fi3Mdt+xfH6MnP6vNrsCdLXCQ2ScnlxlAIvtCC4GOKqm47/AmeJFsn
Qu3ZwXcxlGerjhwiadxd6eB9mQxiMbiRJe2VSyfz3tqMGmE9aQey8XVKO+r78NYHjJe3EQSTpjR2
ocVIVG2rPzKP5A9hoIdQnGHfl8S22na718vq1GOzHgKaExgNhM1NPlM8iJIdCvDxViMrAelCuyNG
DUcADBcZmxcUIRxyK+JtF1m7otM2pbCf+h64+3S2u3qhbWvHI2wxGjZ+r//0OzyIfk1wNpKwtkPE
HEawqX5kgbqzh/7D7SUjjfZF0hkPhSbuqNfhgumbn5HtyclufKhH+KKNRTyFUt8SAYWutVP2iGA0
OhrLvs9vjFy/JVHqSBQPmGHsKToKP7eyrrUJ+Kizk5PduxAt6yJ+MTvSkKwweixGTkQ1wt1qpUfS
TVDeioL7XY+oJ7fLbZ7lMRZBFfWs4Lxpc5IyPAnzZxwxMSTlD9Gl5QLxC6xTlTM38wbvRJMCX5rK
040zBNXkllC/nVWYB4tiXmvxhotwfHD7lLRjxisx9IYaaIxotN6DWN8iJyAVpFNeXfxRy0JciShw
911sXMgE/kxdJs+oCNRtXkRbpza2hK46gJ5iddP5JR1yKsvHUOirBtvUAjsNCBAucSstXwiVu88G
bjlVVX7gi0ECWT4YMertqMD0kyXJqQDggcICioVqPOQtl2tQOET3rkThPIQtCfGG7T3FhKisRVD9
1J3karByAK95dGul3keWQfhTXJpPWPkRQwCJcIC6InoP1f/D3pltt41kWfRX+gdQjXl45TyIFEXR
lOwXLEm2MM8zvr53gFkpW+nO7HrvWquYIGWRFBARuHHvufsErDdCK530r1qOr6zqycdcex1Bduhd
fEFBiATya3Kk6ZxYQAHcVMasiIleXajDwwNO5CfMB0TyjpHgUtdsK35FzuynPs9A8eNmILfIJFkx
d7re1xA4uhY8QYLmun1UbFrKnJPmyN86w/5eYXgxr6ruLqpsvDf18DDAElKz7Ivr+HhC+HBTrRyu
F747tuYjZanpSpI7fSFFvUrblnev+psGQlgjB8RHkfc11qLXsPBeimg8+khlajU8Kq58sAbTmaeJ
DONCmdVVsijHjIEIOBqzjf46pE7NICseR1v7lkrmPjMoEChx/NjE5h0tq9hK9W4GIHCVAFruMu/J
gL+2TCN/bxQa6y4IFJa/hZTqFwl08kwyab5yQqD/Qf9shNBdkjo/uQTW/CmIBAezrBEqchPyvXvQ
JB1dJWtH3Rhx9D1VlBpN9s5L8IWQ7eEtNFPQ+KSASysVOC+cfStjT0Qu6TjFB0a2EvO86NxLUFn1
3K7Ry+OAcJAdj+Yc38Dnvn3A+F6nn4QFDiDV2ZXo5HFqelVlg7xy1Lovnu5fTHSsMymFI2UMyJB1
+MWRknl0+r2lFWZSktDZxP5Lb3dkDNrvQ1P/UEdzQaT9GjgQTXKZc+W74bmR6JeIG0ogDpwmvQ43
ituAzkjWg9HdKaW7N1XDpWpffmu8Cv6yUa4ClNS4LlVhSEuB9ayGyd4tincfXSIAjfhbp9rkLOxN
3RPQQ6B6UBocvu0SkWMNDEROu4MiR/eO0sKl883XOjZBM0HXH4FGqLT2cB/PGtmGVVziF2gmW/rq
1TWNMNz+G3AL9qsWuj5xr71mwe2h3KhwkWeRrBP/N3RgD3b/xoJzpttg5rgPXQ6Enb4nTJ2BaoIP
A4AcgQoqHroQRK2GAgn0UUTI/KXX08vgedz+5y7MIWimyO0joYj3ZXhcUqjvCQhWZHowcTUwWbDh
VmWNeo89wH3nyvcqSv8F5YQtBjJsgioktXayalXM17LuUS07H/FitmlGZHmy86Z7w7nSYmNTNrRr
dQq+KPZXNw/vJEDiTF0mmN1ifYakIcb9eBy7BCmxum2xcdyghPs+VMpDJGHX1JPPi2gw80VbYuFc
VQUf7Kyyw6UW0OcjW/o9WuB5VCtXmIn0aBjrAlgTAA169Czo7u4l7FDNmbGIanX8jc2QGyB8b0MK
Dk1V+qtAw5eC4sRGG1ijYJjbM/cruOR6i9aBzmyf/puLJJvKIkWqNhOY9J2Z3GkdQAQ3saAE+lcA
9fOss46iRcLLm3mdxT8aVV6jRbtL1SddbX8EvvvdG7tnxzJeG9+8ejrxtmPv2H+f9Nx6L6L8wbUh
GFoBYj4/d2nco2nLyYy5YryFarpVlP6uDO57KlJLz83WNqXCGT2foJI2hUqw0Cd0/DdwtwSUOZxh
DnqpCqquoSkEA2xqHbko5yPy3aRoQiZnL7Hj87/65b2OPS9pem7zjuTf1UF0VkcNYSMewKGtrxrv
ghJwrprLt0YobfCxsTYpem1sZwW0kodoSjNMh1TR6Dw3lUC40iY75ONrP2es92MyJJsUiokn1DdT
FXEqyjrevR8U3bZO2wIYTv59+j1M1KETloW3wF+PFMb04kTJTOm1WhomBc6P1/pcbdah1PvDvG3y
23eCu0lJmObbAQRc3C9pa31xxWvTQ8dMa8q0grRjhtksKTr66yEMxHMAw7AShM7Ic2j+pIfK+9Z2
pF2dqeZp6mGyqqPqsRWVVTPCBbahK3u8JWO6INoaHaI/URSLUWlS4wvqxUfNORV/l2FU8CJFgnaq
U09H+VS3ng4nIqjhC/tGBq0zSaMMHSmhNB2Kh0zysAyQ1oVCb3Qad0gspj8rriQdx0HxZ94Op9+2
BjsAMitKdrdDHL+XZmoGm+nzejiIc7cSYd3T2Ku76czdzlIAkyUz4mExnevprNCNiHFKrZB1ERd4
uibTb0xH02u34TA9nx602KFjsPE3he4s6q45Txc+mArz06n5GA23Gn6Pt2fhxOPihkoWZ0qdctu1
h/kwnVDYDcOfr3u6NqvYv51fPbXacSnp2gqcOMz5nBQIkmNP81fpmIELUwFYihyXLh6S0LTWoweR
1MMMBsS8k268saJCQ2on+8sHTyfq9h2mQ4va1UxRfaDagg59u3oB3bOAQjQVegKDwxfiMnzcso1Z
IWA+x9jV3U5uT7qPSujHrLFVC1fd6eR9PoNa4R/x47AlHKM0X/jRhWTGpSbBbEZMx+mBKUKJU2Tg
xbmavlImt6ek7NrV9F3gmd3HwPVXuWy047xKmOidKq1u/1S8z/Sb05v9r685DQgNn9vNYhoJwPDJ
JWT0l4iBoPamtdFdelD+nGTiH5jFyD/QCYtzb9hMI7hvjG4zpGggGpAiFmkp1xYz7X/9XDOLt66v
5xQw6JmdPnv6yOnbjuEBKB0lEDxOyu1tJImzP42k6enHa5mlL8WKZAi3YdcquhWo/ZPlSaww07+f
Hj5m609D9HY4/Rx/uW7jiDyIONm3X6l93KSvdZWublc1LbxqrXrl9mOGT3/e9CvTa9NTT4xCucWS
BdUG3H+Mv4WIha6Uf5+Pj9//PASn59NVm45uvzM9vx1++vn09NNrt2GbT+T16UfQJEgdx/rWywHc
xupGQZc6l1vTvJ0f1REaZpWO4UFdhTSN2wbonumKdyZsBNO6T8f6wQoj0pX2nYot3kjHLC7uD6mt
bbqy2RuiHE+u8SFN9lnV03zt0ApDy7BcbjSJ3qRCajbS0NeIn3jInKxG1FOa8nx6bsU2laqcpu+F
lVnIIvFGnNtp65MFLfjJ9O9/f0jne77qbPUxivNxG5sXYFz+vhMPFNS5C0zPXRWS03w6bNSy3OBK
se60vsOP1zC9/fQDjzaYOb1ccOpYoRMxfaYHHHv/OPr0Wq/1wHumH98Op5/b07D/7T/9/POPdw56
K9vQGRUiJO/LcfXx6z+93e3QEl/np1dvH/3TC9Pvfrz1x1t9eu3TU4gB31K3hH+hVcby0w8/3vP2
capYDj7eeToahRYuD+ov07OfTs6nf/fTV/14G8AmMBNV9lLTv54+HjExwBz5q5/GyIoiIcr56bAX
0hws1Z1N49K9+2f5ha6oHI0PD9Nr09FUl5meVn20ajD1WMuT0sMRdZlC6DemB4yHUBd4kUbKsfe8
JUlzbiP+nyLnn55j9WHOSVQRhE7r/lRNnB6caQBMxUaHbqVVpin0MbAAGBMVfyp2ytzglkbFpmaq
grZjSE7DtDTytPxD6HLhrr/VdOifY9Woo9bb6JFNw5RMXTStfB9Ov7gVTWJnmodxTE9N2E1CaYfV
AedLKJun57IQ1ExPqaN/S6gdLJVJSCMm7XREJLHufPwNzBgYXSCj4qWLk515mco0Q+YtpvYF/nq2
XFS7/M+jT6+VIMnYhXYgtQoqWLXS/fHQeZSFb6+Fcr+OEjyEabKc/kGrO/RXFMSS4nqiMy5205HC
ibkdTa8FncoYMACNDUOYbquyIvo1hKavHx2h8hHXf3oOIOnqZpm7nMprU7UtoDKCNlhc5o/q25CX
0ZzdNRljEdcV4mE6mjTsn17TRPzI3uctnG7vtwrc7Xi60G1KTq22nflHUfujImdOt6Lb8ym+xCHS
R7m6mYpxAWBB7nMifBkSKiKsyYhdsAX/0QbYHU5XUJ/E5x9XdHqRHjJys8SqzaRzGoFBrUEzbqXQ
L7jZ/KlMn557QxiuiiT+Ygi1Hv22WbfPs7DeDuZXV6ZaPjUXfDz87jUyMBspqJS1r2AOP8kCpoc6
JQ1Q0aW1/HhtKDxUCLCY2KK4OshmVHlj8ApcI9+SgzSWXdU+G4qQGU3XyZsu0XSImv2LqwJMu7UU
fFyJ6cJ8XB2/VNikWsD3pkvw8WCJxenj6W1SYla0jIYI60sm2DQHf3epJv0BFN5845Humi5Kbjor
PcfDa5ppt0s0zTwb4Os8HTpKIkIV2YqM+mBBRHfhUc9DIY0U0TkAmnCmEYVSTIjyN5dKwrITkgpP
4bTHU2fH9Px26HhWSz8i++fpFMriPN7OtzianirAvrdKQAFMzJZAyCrhXT5NC+Q0d4DMYTs8Hd7m
UmYGW5OWyya3KU2bid3PNa4+8hdWBl9S1Lkcg07Axiza9DCYqF+SaJ5+OoqVwk3RsphjDuCbsTX1
NeDgXew+nk5H02uGJFF4IICYRho2NyX1M97j/6UV/ydphUXv0t9JK85+9v3Hf22r+CX9/ou04vaL
f0grLOVfikrTkqmZjqkio/johuJHtqPrsqNYjmlbxp+9ULr6L36DPifTVkT/lMqP/i2s4O10Q1Yc
QwPu+p+IKkxL9Dn91AcF3ca2NVkHxYq+gtoHnV8/ayqK0mvKxHGyjWRVoMU9/9uw8035Mth4Tsku
1KwKXeugle28TWuo5E6PYV0abksHST2GfkdqhB6W3kV7sbNxH6jGs+1h36YFd3ZFDGvQFh5FL4DO
D1ZGkl3SIckd/ASZXnbUjOChSK1jF2IvbnQ9nTHlzHHgExSZbUNlGs9Bb9r4NDzUnQ7Pin3TmHW4
KrjexkviI26iNTAAJpsKvIxi7gitq5GvzXiwSltfBD1yrULSd5FGEC6FFeUGKtatYrzXhbxPpW9Z
RDYt9mUmm3l0sCSYFSPWGTWNrKBRZlkr2Nhq+B4OPTy3ihxVDEhH7ZVTFAOZ1q3v7WAtSicBuVgB
YjMrfeNoyQFUGUBVSOxSB8uwudQ6n01O2bGSHx0+EFJRLkff+zEYC0sDOukaOFoAy7EC6dGilXrm
qu0hcrO9J8zwrF5apGn70MnxIajjQ5bqMEqg9xmA9AoZIchwCkqMKAN5T0CxzxwIpa6Mb4Gx0dLh
5Bak7lQBx7qW+PUaUbmsKhCOZnwAF/iOSSf9bsGTWw1AL5oLDTnPTeQtkfq71dLK7CO06XXSRzQL
hy+KMe6Hjj8zSg9YMpx92d2q3hZ/sJUeNCvgjwdWdnj+wz6kEuaU0a5zgl0ZSjNCrwPQNUZFcMiV
OWiyFVShVa3TUpJZGxUegFFHO7QDx47CdWahQxmweZYGUBjmoR6e5JiKAn3y71rCOPDMbI8OBEKx
QrpZ33QpXW4heUfsHKiV2MoGG1HwHLBV4l5ZBJjpKbX2HLXxi2fEd163dGzllPvGBrvwXQheU1G9
nVxGB3GFaUi/NhW2MCMtq1H8bnj+e1H3Z3Eac2m8Imk4WPp4UYp1Gclvg0xxQBFw9n49pOYML9xF
nMJRjeCtat3ZwbEJDmi3H02AjXQ9zSrN2fVKd+qBVTZDsEu0WaTQSjsaR9XnDOb9XvHxmvKGfeDH
77ZHApVOdGwbtZWsRwfNGK9iTI6FsUGmNdeRGtJP92bn6sG2l33UX0x/OHegwHwtok1C4U4UHcoi
fJk+A3ICTQzaqcL8zetAXjWF9w7/2oTe0K+9Pn6xZArqerWkW3eHW+YiaiHFM/7q4QQrnOA1eDaa
8L2MKhaJGiRTuIPkfpD0CCOKEBh3sHEz3GLK4UrZFoiTvUDDcwrG6BCBxipCxqpUPkLuaMN+XRYt
HoLNpZRg9orlwH7t/fHqjM2502aZ159VLklpxi9V+xU1067uxqtVjFdxBdF57KGCHnQ/eREnRoxH
BAZnK+gWUjZeq6FBJTKQ20azxJ/kgsjvjXJGq+rGULk0UjGeuko+0ae/pm6i9gmZr5L3KxcOf0/k
WOSNQvCwxnNF2gzPuE2g26+UASBqR7TcNY+N5FPlCA5R1O/Fd8M2tJ51bX0JlB48troOw/QQ0kBK
hWzcm0azGKlbA0NoVkkVv/e6vgyC5w7XTSXoL6qCOQiDySmqVREQaEN/VpNrzZnSWuu5zwvGizxe
ZX1bSc4jCYdVaYTECWIb1LBMjyer7E++0SMZM8CELPOkR/kyXK2wW9tpwyqTBS+2Jz2BMn+4q3rj
qJfym1/i1+N66Bfwtqa/96hZ/ZtjuF9So5s5RviOpgj/cmVO9WIvecGyHnaZZx4VdLXSye2yO42W
A1B5ECrqTTFGIvA66kZ7GQv5lIMpoX1SjFlDG/faK7iPB2HuUJeQNtT4QHZ9lfVMj8FnSHCmTSI8
XMzh1jbNuHfy+lJV42oUDrRuv6eB4yD+jxgNi4udpDG8SKStgLDvC6N5q9z+1DM2S725FCpTLNTz
tQsto7SMjVisgoppNeJDgkwgFlu0i1iw6aIXddl7hztbHY5XJUxAAxZfVPcKBuSiuQI1qvdvqv+j
Cpyt15tHMSXFmiA71tEPuXZMokpljim4esxbz35uGsgCCjwAx9Gfi8bYcE8EVy7XZ5MWepWFinLe
ya/Dl5rPiFNWN6c5+D3FxA5NnoG4JHQ65od/V/pH8VmJah2nGYc0imK9N3clYeUjHcHmJEsagu5b
IOKQpZCCITP8MqrgXr1cZcsr1QgpB21DocAlEQfGIyxeBqcGrxkqb6FnCrUiWMXaze/gR6Du6cwd
GhfvDt/6eBkMg7w0oYshT9txu/sSByNSdcyKE8jStPVEz0nfn5wsGvZDluxrpfpG+4w+03DpXNLw
yk0v7SAOhAEEztTosRNSFbJK8qUXnV1K2DW7qZ1qOppeG8ZgWHeQKhvw+YEfqqsxNLVdQo18Nx1N
D5JOy890pGvia1NdRIPu2GwDJhG5Y3lPrT70i1ar76zGd3c0c0rIs6HcWYYfaHOnHBVUzTx0Q6GQ
6Ubp7KJbVNCSjEPj7lw7XdG69uTDxgFG5XY7G9QIyO9o3sRtsaIWdlUsxd8OkI5gYLCENPKmqM2V
YkvLMW3hmEbLFF1NB5GUewDajGe7ejfBHkd9vBS53VCQFzGFKBYDNJIB2IIEV2mZVDQoF41U7fMh
g8kvHhqaMvd8OSzdrepo+cK3PcNNnM0iVz1YxZJ/SjM9Yy+kX+2ZExsvo+FsfO4CtLLbLyVw22XR
tPYuwJIn6O15yh5jqUDYakIrmDVmz9041q/ob+tFnsNZh9ESsdzIM6UGDwPIizMTqm90KeDAbhxt
Pa9hlcvzqLQ38BeeG/Dps5FpDh9pD9ALxHZzTpzx7JXA+iF/DC6Bjm7YX/GTqu+xKkEk5SgZ9QmW
v14tKFhE1rMFYpHUzkUth0ukZ8gBXTgz9no0gpdA30gdjdZmdNv//IKC+C941yfSNrUAAMjKX+Jk
IOKA9im/WlSMjU9xcoooqxetE6TIiJPhnsxx08FRqWZ2l5Zu0rwt77MYMpHio9KQABt3Vb6lRPgI
WR+HmrE9lixGLQtYo5uYPwFur68G3MqC+4hYYNr2VCX92QfdjKbirrDDr4JalZO7mIXyESbW02BH
L6HK+1sqy2OXNlv4rStsnd9TksqNamzDghtVy/rCOUuViNpJfyZjd8Se/lqM7VvmVsj4q33gdm+W
TlweBy+Wlh106Hf5YO8k3VjmVg+jBvWOjmN4f3bs9qw0zQLXiVWSfRNLKW2xu1Lq6XaqV5gv7isN
o1mjPYvYzcz7a4H8g2Wo73QEw9069Zk9ETJAlpyZZxzp1/CUZodrzxmJ6tvQ9BD9CjJ04saqPQuG
p3CcMF1r3WTd1TT4i1HEHRDMPuQEkrX9GhnSmRFWL37avf3B/Pj5Qn/CQrAdIt5zxP8UlCyq8uky
IwGy4rpr001np4uK+jClZaLvrluLO5hW9yfdBN/l7f/+Y1Ee/nV82aqsobxXFJXWjs88Cl0bNFVv
aObygTuW8UEP4wO0sjZulp3MxYiTg9vVCxHlRWELLF1HSFou84HwgDhcJUwkkwx1Sl2kSIpF1BwR
fJeC6AMWSTFfTW73elaiLcVfjnDe6k/iHpxG9nPrVHjqhTsRcHTU9SVpXeFODkjc6pi1sWNs3GR4
81zz6KvaQicEDQe80vL4YCTyNcmiXcigC9HXeWk3w20Lu+hlhfPC4OAuHHVnyHgbotmsGN9UC51Y
ytUM9TsTjFdbR4dU464Rjuc+HvaJRWCvExl4WvQi/mZtlK+jIl/DUT4UDdclepWs+ECbywzrogNY
36UP6V41q2VfYkNuDnurl/c1w75ifUVW3BTxEQNm23CfiVqZsa39LO6jXgvfzPcXtaajPUjexU0b
s5b7tFym37MCvmnSH5Q6WyjdexmHq7pLDqbeYSoxjm9UDzW3FDeyORofKeiPo2Dj6Zl8Go30BT4S
Strh3vNdhDp6h2FzgQdhjHSJRRnyzW4g2+vb8iEHVTuE1rHpIbcO1lHsrRSiShETkZZaYa20FKGi
obPH4I92tPaiRsqpkIKdbBHzhYhzOKkBc6NrjSPqgJN4nqsD7TyzgKAGaMUhZdMDRgt4I4wIf+xJ
kFXzzKXgX8f6Bteyg4j/Mqu76HV7r3TLaakdmos9dG9KFj6OhBBKIz9KOxGwNGzlZDc8INNbK2P4
gob1gE/bBUvGF13nW0nGs5yyR0ha3Ibd0FhF3t4wjGcRDyYp/4DZm8rGc6yzT4xRPCXtOfcfw8K8
8wzeKx6ueqw/h56/zFx1qUTjW+s3Zw1DIYwkEFuHoNCJdp2S1n6aJC0SgN5KRIQQ9QmCMXvONjaB
e54P+2nAszWXmm4dqPiYdJxPVi+dexeqaGBaBKm5dXTiekGkO1eTbiu2XikgUrEla4XMwXuTJXaf
YsCJPUKY64xppMdVQUa3T9gocxOEMXKFeo5YfPSWbcHiPyKiKtgbsRyLaHbM3R9/v3won1pjjGnd
Ui2EbTI9PLom04XzcxonHrSwUHUj2VTWgNqLEzl2W839QjTGbRkay8zo2zNcS7xCIzIJ8JGZSGKH
JAZW5TvmzK65/db0qaFnj88xFBOxbE9vYKmvALje2jJ4zxwkbTaKCaM/ymrw6GDZJJu2N0NAUd4R
tXTLCukRBhQyqs4+kFSS49xzUvjlSxmEv9M3w0YrciDdTXNKrCJfeyqmWJBchG4KTHnwjHGUegeH
xZ31ZlKuIOi8wKHDc4nWPTpx4kuZEbHXGRE4kPVudkxFidWk16VXM2S1Pvu15jGsh6uDxWrbvssl
VK+MCS7WF3/UtlkYUk2X52JVN/V6v1RZnMSa8+hJ8hGZD1hp/0VGEmC33VWT+3MvmA855Sll12bl
UtzDY2Qprlat8AxeFN24F0ug08QHhxEp5l9lOY+K9tiy+45D+STeDSnLwVP7ddcFu+heKq1lxs5V
jApwiEfxJg670pJNUBo3Z4lNb6T2uzrHDLSCCh2ZGyMb3oaEL8DuMhmwR8WscVPm9dnJmrOMRt+S
F8rQoWsl9Qxd1Suq97huLprZn8SEri3yWP8w/P6aRHQwAbNN3aZqZlgK6c2fR18QwjwIuwgBmxUh
xNp2XCJECSwF/RFZM4jOfUGWqYeK8w+f/JuwTHXIrWqsfbpim59um5jwANQbrHTjespp0HIcW2Jz
G6PXZfdFGigIQdcidZEc8yhuif/w8eSCP2VPHU2jJY5vIKsEhp8+vrOsHtFhnm3UmlCKnZiYMhJD
2pFZNbqzqQUvYHzq/iEw0Cvr7PlI+wHhX//DFxHz+9c0Ll8EhYtJSssR//31Cng0u1Azc9ONCI3F
VDfI28TS3rbk+yEnbRLXZwvvSLswoJZwd2N0iZBLhIhxTDrP0TdAQAj9nv7+m4kM9l+/mWPSGWgp
hmLB7fplbORILMdwgFjvNATOcorjlfYgVZiV9B1hnWaYmBI3r1Pwn1dkL+PhjTzVxatOmRG+yE7/
pvlsj6bkmW2MJxwjTOkpj8drzcZeC5n4A0kaMl9mAhySWEckaEynW0ehsfHZHogcpowboB3358QP
d3bCHVpj2nEtOs9GOFHMIU+fw6ZcKsxVTCEKUgOu3ayF83hpI5ofgK7XyAB1rJZinDpbdyXiKBlT
oIIwrE+8q+QNb9EoP5m9fnQGdLtaebKV5uzmyTvufbx9+FJmGL2RQ1N1qyWI594Ry4BkcBE6JFkf
oT5sLz4s4H+Yob8bHrpC96ZiKrKhqp/GqRoHTpLhIrzx1WolApTGiXdJ/DrlHfurUpfbv7/siva7
606Ppqhp2ES19qfr7nSKTeaemSnCsSoOH9H8maF2DbPuXJEWWHFnfhkADUKlcGEktReKARS7Ejho
DN3W2Crjo48ZND4hI5GBg39er6b3miUGg0y6Lm6Hk9ZhbmCr96D2g9oGoJ0OnEQ21l16N7JbbEhU
ifftQCtj0WO0JoyQgMDaOsaMBMdPdora7x3IJGKH1JJzToxy6eC6NiS0kIB8I2Cg+rEW8XgatKug
erV9IkDwt3hrW/miV6KFauWbYEDe2Xc2ezDFwAonxyJ1lnhqjgFw3DCK3INrw2+nEvKm1A24XaI4
mnmSxrtPAdF3FhLwoJm3JKgFJ/VZFZzmMlvGhva1JFmfsVUTKT1xNwiN+JgM1VPZcFtWSValAQUN
/1xwEw2oI3jblnMswqhITg6+rT+rhE0duBx9oGclfKfLaKN6xsL2mtWQxy9K7O4slUD41Ofaxh+M
zcCq3db2s9kqJ5EMJ5+zH5YS09WwblnkzNyozciy6++K9KFX2dLzd9CtdXTw7ezokhF3QUzi9oh0
31xbP1qYFv7D0P7Njk2jk8OxFNm2aE/+NLRHS8oKXYKCIZLbIuHdc9mVK813T+JPhhSzSf9htf3d
qm/IJORs2yIpIJqvf77dleoQYII0sNhGpKsr0vbsf/5h/kwR26cV3TIVVdfFowMt8NcPCfwiqmNZ
Tje63WJJZlSUuOLxUvbAaT0H9H85e4jk4jyOZE5sdj6KvK/86F3kIEuHYARDmkBzllD7RR1q40jq
ET4xonP92WIhpBthF/r8TlbOEe2/Uhknq9SyLSPfJYijYiGO8ARoPPWK8ydDESwABBe2nMmhovO0
twjGuf6NG72ozkDUXe8zJOliE2lp49V39GNEiNxrJCyr9GBY57HrNwZpYPElsWLboZo7Dpp5oU2I
IbNs7fxLTv3FdvD66k+RFh6crrkolvEM9HNvm+EhLbWDr4K7rYa9CN5EQCWP+Bsa5R3DYz9699Bf
Ccmppqgl2zFqn7O+zZ6UxsIlEDF605OYInR9N7hdSAMZW3Y+bY/4U3VmaOh2dowQitBffJxcstC0
ofGcms0lqdjtFRa7GnkudkBOHyNp8fBQ6i5iBRfx4zQM/p9BehlySKIveF+nC9LrZfBW/1I+V22B
H/jvnymnnxikr+VLFf2KM7j90r9xBsa/NEUnU6ejKZT/ijMwLHZKlg1mwFa5N/1BINUFtpR2VRkS
AuGsrvGjf1fd5f+k0q4QEP8aCUE7NWQDtgJxomYafLVfZ3SsoRwaMJ6/w0Sn7mnCK1xcmYTwcUJy
TkcfD//5a5MG5yaH+/u3KXVfWmVIzkoMsbUkXE2flU0S1uk3W53myhZThSFPcPOMH9wYg5aYMtzc
Yt9b2HS7Q9+6+N01szN1m46dtWw15Jm2onxN6EThvWjNM2Kgw2n5lOx0y1qFOU3H+kvTSOmS9uHe
oD9DM5t2LfpZ8OpAFOfkIn3wnDchOZqExISkfakbf55URXOih07jfghKvCshyrtpe4jD9mqn5TaO
S5ryw5L+MGz+dnlnbVWtlFa+i/g+z+QlPUvSTB7g9nvJFSXGC123OC+4PfZoJG/ywbR2hkwUEKnS
18SkUSCpHWULDxSXLO07RilIVDFG43NmDY3iK73HrQxY0sGR7GweZbogpFvNvZy57aoORpAMENd0
1HPzUAE/Rw07tMmaRTrNqHl6VUNvU7H33iI2e+90X194XfoYyWFL2x05M1pmkxW5Cd+GUZ/jYgbI
Olxa9o4IVF1kWmcjHcJxXUEjNssNDDwIeY6keEgP9f2SzrWYnOp31++cVWvjTqNDvF3h1ntHvHZ1
PKhWmWkXIHMuqWnCS3KoHstyfRgCuaf/Mj6VvkBW1KsxQaJUas5TGyqPowkvXqd+VlnJw0hXUguW
fK5DLp2nHqFtSSPHDI8En375im5fiSyfttUKrCJh/r61QTEsu55xEACqCR28M90O25rYvMrEC1Qs
sdLWZQw7GkyoQe7iGAM6QrI8cu7KEdgqlkSie1YfE5AWyK6AnUehN+vzFOC089KaCn987qsrF9wf
22J3ochvWdumi9B4kSy/oqCK3V8gyAllVNzZrXC5Z0IS0LHUNwgS6iDDTytxzEVqI1mwFRypKUPd
Y6Rh7hKj2VuCKZ7U2rYJaLJoOztbokO4pvixbRoVrHvT4tyZx9LWTLRlVdDYXxTIv0bj3A+YCHp+
Ngf5RyHMGJgCPeZ1BW4+Jiw+RlsGKl/0CycmJRAZE47EG/HGjqWNYoaEhzqugUphvWIA9OoXzQIS
RDtrdesc1vEPWaZXxze2TZqb5AwHWCgYfVrYYEA/MnCrGu6czthWw/g9bLFm1uoHnWYLlDHZoo9i
+0HBF0714m8RDXGy0r/S5vLV74uSWAf347xOX+x8CLH11meSpn2xwffOG7IZYEELYxli/Ou89kr+
KNbXmU22koum08KYHpyCmz9ABnx3yA5haSSv097NSdMG72ZEWx7AvNHxwnXWeHRggaWUTFxeO58+
3G6pN9pFTfNLGaUuuFl2YkImfHuw8BxI9Cco880iDNRTWJoPEc35C/oBoRHg1k7a0pZ3JuV3VwpO
VtSCMXLUmWLKe2B9zbz09F2fMScAvkeLMrWNWdocQi261EnzFjK7dGlcsQCQvj9LWTPTcIhJAOns
cejCwO2JVCI+QXU1zsKiowGqivcxFk2LYOeNKrazGig5OeyGu3AklcOKMnqtfqCX99gHLkNDxXKo
0OceBYYCziE+PZW1sWB1zq3oyyBRnPGsXFsEjnHwLPvVKuTurjSEG3O4kV2aG0PTPmcBLhperKLS
Kqyl0WBOZWj3QETsGampcelFNgG8QTpaH6vhIWi79N4lISBT0ZOLdG6q4VfdYY+Q443qScDiZaAq
pNGMua+TZktsvMRsWreV8UeeGBuzZW9U9Va6JIz9lrs9DUqHcliGRaktcsy+F/nA5tZPjJNOCVEp
rXkAmYMyctMiCjOSo4Z3vAIzqhhsnIyb0qC3V3qlNoY1X45OUiW6pkUvCBZq2wSL3HZOqYuFmuRh
zgW6BbAV1RnAKLSomUufpk+a10A0+HjTjz6Vg0bX5kPorsTU6semw97WHJZR+F1N5K1rYLgw/g97
Z7YcKZJF2y+izZnhNSDmQQpJOb5gOTLPo/P1d0Fmt7JU1l3X7vO1MqMgFFLGAI77OXuvjbldtQi2
7EvlRz0OHxmQeDSBcdCrlxL9X1WOD9wMLk3owPdC6eFHRnZ3KWZSYL64iSyhofyMNZwTRd78iKwI
n38wcqvsfspA9qc2jV6Srq0OQ1/7pYphqrO6n8lEGLTiOH4HP+ISm9XHgoCt1I4zbntx72MA5Cwn
CHirBM7PuUO4UOBcHdGmH1t69Eluboj1jDF/0NHvM/NBLPU90E6IWaeovEaG+nWctKdGygv8A+Il
B1lcKFx0YUgcrpax7jfUU5Hqw74rSMlLYvnoBMW7WpBwECQu105CoXcmR10G+GktaDFyDK4dAJbW
qbiQR5+Y5WlbdhNeoPyHGxetn5JeMYBwWkTnZzflWi6c6RP2FbEPGv1LUJO5ACiOen3/s3IxgWpG
fCnJ47nMbXyX+XtSPtUTNyCUVbVnEzeFktj6CVXApm0FuGPQaH9BYvE6VhT8yT0xOQx6o0geYwFA
BQXXJR1r5TL00VlULsuanLxk8CTkb2l7nkz2dl3TE+hQRjHLWBAvAxh1L19MdoLrifa6ibqjHG69
dFvy0NUf9cBaytAqb7Sqj3lNasOQFD9dcgzbkeQtFGyTN5t1tBizDwPiOr+lt3mWCD9Ew9LDaAbA
pVrjeKqS+2mrZj597cGzGNjCPD7HYansyGdCZx9vNV6wp6MEYR5J6scUxSRFRRL0CK7DNh4Rv09f
EA7hAy5be0dP60d4Ai5nH9qCgnw5K5+0JIn3U2v3Z+YKFkEqRsXN3nV5Mzrl6skovSytv6rZMsVz
Ojq9VnpRxGIoch6ov4/erOeu3wOZsS1FJfoG46FBXrEMCWHXcbzLTnRey5e1GVL4R45R+UImgGYW
UAafX+IlTv0DxQ5iUL10MObaps9YJje5VBGvwFLdDDXxdIZO6BDptOW1AxqjwnBFb0DfUkwJ2hg9
/2FLMknQVjMWHcQYf8cBikqTPBronOPRBhu7GzMoAM5EmtNoN/rOMUOywRWNy0jRtrImu3Qk8tCr
QjRcSYoRnn/XpTWIpLytoZQUmt+OReZ3BjwfcxKUKMkFNGrquY2lNvshiZ4KPAwXE4AQDmomDIbV
XzkHmINkx3oW6bYOA07PYvhut+n3ORFf28Z+DiJWiRX6Bjou/ec6mp3tCsdtEpbKkvv71jTlO6WK
k4NV0G0kU+zFncfKJzVJ9SoVQP3w3ZjcrdIBWGBQX3rCbBoZAavQRvil5bnQ+29aF5oPLkHmuat3
e6tSXvLcqe5mgpTLPLKqz2l0NWTVu861LuPSJ1o98eawGnzdYUU762F/ae2JKp2ovbq1oQ7VsXLO
IOVG4LkezII+tGlbCYNARNb0zJw+nJXhRZnMB1I4b2kWhQdVN8qDyGhTFtzXUBDvIthWDIhdfEtK
ixBkMs49W6GPYinIKESlcvGW5L6RN0MeshUteT2gAVRwrBdBYOBuSOsfwk3rc5vo9XndA///oCOR
PmrKxLSRLjXliFEyWwCYEJbjB0XmcKNSeTHM3rxFNhe2GXcHmUiAQtw2yU7Iij2J2sqWSfptylP9
aDvLtN12iXfRmcppZYRhLgyuUu0nPxkqczeaCeoxGRy4UVya1u7OWYDCEXnpXSZDcJjSwN6Mwj6h
kqF1M9XzqRvsJ9LiabbFRnoMkpp2uaM/JqpBQq5EB4XmeqslNuEMpNRKoZ/7akquSFquOQNJT4B3
W87iEYCcp6syuvS69amLgSgIIwgO6VS+1O3snPOqfjbdyp9FgY42f2qFMz/OeIu29ZzXO6fIQZa5
ZUH307JItg3s3ejMyQlC1rPIx9gLWFnsiiGmzERqaqdtB2ZudMrzESkuAUrFeAmDsfVmh8lpuVC3
/yBsL3qtN485afYtBqizDah0nipn4LYY9gH8PQVBwGl9VEB8y0vGs6oqppM1IaMSKGbzzesxQCrc
FJRmdFfDIjXkS9eiCH8mYma5Ni/WjnVT5qFc2CbaOaz1L3Gn97S/FpypUrd0Z9182V2sN7+Ou/pL
WAFwthaDzi+SNhXeCWxf5JMp+Ju4vf40hiKlDGEPrWSKhjMDOcJFlO32RHidly3Gr3z1gK27Qx4u
sY3th9W6vPqkXzfjYjZaD6Wi3GsDbkZPyjQK+iL0rNVNtvy59Q8JBnYWIPZ+PXrdDKh3N+oQKb8c
0utfC1af2rq7WpXXPRLhD6Um5H61167eVOZaeKTX3cYN52OoXvJXB7X7iglYrev1gjuU4A5XKz4L
D2Xedi3A4on6wQr9dvsAHEtE9malDyq5sYtrpigE6406xINUBsiSENj1frTYb9aNsrxD65LW2PO3
6cyMEfcTcXg4VxAtAaFd9qZcn9VtrCAunELo/njJVlr3uvfLf21MlPcZwbf6YkYjgLk6lSS4lAfp
IAYIXHFYceLR4tohzBQ/23qsYUQ6MT+Zccrq3rR45brFP7fuGU3aH0yK1v3ipmuXzbqXNZ1By3/6
NCxPDYTfdXl0ihdj1nryrXsxvj5O0KmQnppkuN2Wsy1krqNu1zfOl7SciBWUqsW9tULLu+VU611z
qg5jTsJkQm45wVv1ad2sPt9qsf6MhEaMIiz2v6y/M0ghl2Uo8LJ35upWW/nTznIGqYvLaD0sjIrO
lN5/p2re7ZBL3+tOx/KWLE7GZDXC/dpdjmWUxH7qEqy9er3J2mKQfCULrA+uh7RryOJrSIq+kOFG
9tOyEBNzf2ERF+zWE0dhybCNgvxjFOE73zTLO1jf0PpeEKSVtB3rlSQuf3mfFssSw0R1AtRRrLj4
evE92rhSTg2JBw1CjoShRHsyDbrLm17C8E9QAbAOYJNyofhNmUCbXAxn62bF+a57EooSqo0FgPv6
Y7E+iNwBC4Bkjfyf37NgQc3b9bjrtbz5uO6+/vbc6vmxFT8mosQ5zY3FFLnuGuAWGMV75ibLg8kQ
BZu8iRnnX585tNhqp2Wz7q1PHCbuw1RvcNYJTn0t6beVaeWH9UgsNOV1z9UbFMOdvV2PmpRS21aE
0BLGuTL9SiGWLikHDQ8/F9H6HHPZe3MICHlPvqK9H8nsyzavf17XWzITDRQO62e7fqyuw8e/Hq6b
cfnQXw/fPGXRkiLMYURfjaGUmTgNSwBOWyVs8MpS8GSZbeQPZcTgOan1SP0sxIy5Wg5tela/d2up
XYlgtIDMPZbSHI5rslGwDk5rlhHWJL5Pyri1j54cwmV5V9Zvc3Ub/rG7puQ4DSvpOBr22C0x83IL
Zwu70DikULFWG59uDc62UsQHbn2/fa3ry18P48UJve6tm6iqP81jr29fva1vSbPBKMXe6RcN3V+s
rgXj5zRoCzJEbcCpos1an7FuzJbAxIoalD+GkhUe3JPViMgFFC0gIoaaSaGlRk2786D+dKccze8p
WfbWwylsWIHmcdKfugW9pw7HwSDSYd3o3PUZm5bjUVUwl2zenoTLOWmF/eI35Iszqb/t1NF4/OP8
Xne7mFJoOloENS7PQ9Ob7jMVof3rdbCe2aJTb7RB9d0fJ//6nNd/o1YR4BQ5MajrY3EUcj0VZPlu
cVX8foHrr7RWhb4LSX9FFvw4+8lKkUkWc2+8XNTRsvfmcP2Bnpa29/87Mv83Tkh9IS7/r47Mhy9t
RHoacVJ/NnJ+/9rvnoyqWv9CWGta3I1dChEGhOd/I6Y141+2btF6WSyN/2nHLHRpzUBgg7IIufyi
Ivh3O8b8F+FtqHTxQNqGofLq/t0t+q3z/RXm95r196fud5UovbZbDcfEfYmmEqOlitdSfStTAW6z
KOp7CofCJN+T5FuKLOGxCwW0pT4vtrluQoclcZBSUEouNosuIVh6LP2btnJqaInuIcF7eMWD9POP
T/L3q/3z1Wl/VQevrw5F8iIwcg3aweYbWXJoTkZmR51xt9SSlW9pXDMXDV7nKOYxztR7aQRPpgrE
ryiT3pclTi7aypjfQhArdu7E2zQEzxtQMoscM7kEc+/SDqFMr6tj9NAHMbGz4CFnawDlFXz9h5e/
aD3efLguOYBCOI6FRMl8o05qwi6lZaMa99mdqk/g+5JbPRNFm9pL6vFsaH6oRu4j6D0aLp/o0nSP
naqdc8uOLnpEeYiK9KnunOJml5nnKOm2czoyIhfJYKk4PmubfBdriB+GoX3SbK09owfblMGSWVoJ
+5Ir2f0f3tPykf/1PdkadhSBYJz3pr59T5oeh4WbZPqdE73Y45K1PYgz4U6M4bHX4O/ZkWpeUs6P
XZU6Di64WjmZaoT8wgjQoMKOdCZZnyny7tykVm+G8wKStSdCNzWerKwBcowHdXLD7h9Ec6v05m8v
nWvH4IriqlrSHv/ULxRVEfRh5Wp36KeesJTkSaqYahA9ZnmMAyYconMxU8qK6Y4PfTZ9rlqvc8ad
yVwTup/qbiHOU10K52lHmjD15nTE7xCRvMRbgCatXVkwxUhqWneDsy56cBR9CwQBLLFBPc0mjJpq
Y+qegtLOdpwbPYqXaMawqemcku207XLN3dbxzB16jKId8TzxXhlR2tn6gxmWKDeNkqTzYI7uFQl+
dYBToldo2dUyvMWR5V7XTZr49mDlexNxqIdH8yqB1x3NWFkSI1oagEiw4WXIzy4izo0zxh8GyvvX
RDGyLUMF9i0R6BiW1WSHoXR4WPcowT6mSUeDRIenqmvgeEUdHEvV3Ts1NKtxxK1lpS/WbDQegg11
q6jUi2TS1MepFRBqleq7tCb3mMftR60AgjxPjnGP1Ar9Xtsc/h9OVSoWpomJHB6/8UYi44yO3k92
pN2ph10Guycu12mafcD8j+mPcURXg1rHcI6lbN9FJIpv0xwtFR1iCPWwga5RWe17V/Fokc2XrFfv
o+KHKfMV3ZWzPzfu1TUL9x+Ug6so7e1pauG5sWza8Rr//+tpaimCbozZqPfZVOhNWtFTmFrov1I4
o0AVdjW2bL54cnEdsF3YNFumA+lz6yIaFNrZEjGGWSCOI23+YwuNXMEZutXrYvZl1Mf/IAparSFv
Xq6uOrpjW5j5hfN2jB5ct0jrdFLveeDUjwJ+uSNTOOrZJerL3iPbg7Tvwjk5hXFRCYS8qGHyLk6d
7h+kd/qiI/jbC3EFUkvBq/mb8i6QdsetiW+pL4Zn8ObGpfmA2A0WagzeUyj9+3z4lOLueV5cuKiR
XdiamvawfpSy7XaxHLNbU3SGj9XNIyhPJNqxqgnAbFqVJLVEufDlIHAvisMw5fTa4+FpWMxYRS1P
Y6C6OyqhrUfZW1zgU0jE+NnHJCXo/R/O7OXMfftWoRcwpUADpP9tJNMMpSRyJhD3lrhaox+TRWmm
bSAJ2n6WmE9Aen9apXNXlDrZ0qAiJ8fSr6ocLPDX+ox3qev31AuaY2RrZ63LBV08fE2zWyh+rcBE
/d8v2Pr7jRwZLKSF9T/7b9IxtUpErFCkujdt5+DljYc9g/R+tvtvFRGOD46JXKnOiCJHSo2Jxhbl
OW8S/L0Q8frUfFQj6iJGCckUAuiFOIDUN53ysyFUSqmCL0V39PQIB+RhJA17o1mDfnSMDxYs+YOI
dMorJTX2gn/h0Lc6BgrL8POqjXaN0Kk/qnbOql7mF1FxcYfl2damJ3LnnQtMJHfrILE4KJNN4WGA
COgMWFAHkCsg6UGX404qtMeiDc2fCp3qIq7Uu9LbJz3pwxOL82fVDfV3BPU09GhK42S2hO4uNe/A
0pVTHkEQX96U1ujD7n9/7sYyVrw5UWyNS0KoBpHEDCh/HUuSLAx6R7rqnfpLNnv2PDzJaC7Psw2e
zFKs6UlxgffHzC8uUs79JholDBfpbgclbw45tVYqdZhKHXVvFMqt7/XOM42pppIaDrjuMCc4pTxX
4bt+aEmpc9xdVfeVb5FOD5qcuWEhjeewAG8zJMmS6WG9OA7hd+CmZ73Hrl/ibahlMF611NjNY3qo
nDJ7HmrY3W4H+yLqcZxyH9xAHkY1aqbuUSub/h/OUPWvut1lqmnbuoH0iSBmG8XSm09KmbR+sAJD
vSOp+GDU9KKdPvqYZpyIba0aPtRdWOtjQ1ZcnOdnc1mn9jl+EoPsC9q97UavJH4uUoT/93dovZ1F
ouJiTGPhIFRTOOrbV5Z3oZaIlAzJsdLLM36D9tE1zWLjpu+CWnEuja0gbTXw8ZNHQRYu9f0Ab+XG
oRfiradvRUvtYMrG3HSaopO9YED16QdxkYF7nTWyCHG4wQDXKmUH8GAJ151THwEStGj9EPaGAEPw
YbS4LyrjjJmrsqgi2N0XBX7oUSWeT5njfZ6ZNfkcVHQnctVlPbs4vyrii1u4F+1y8usLE3qodI+Y
En9aMlqIToHAZKPFLIyUdjvgpp2ei8kfyVLQVVXeYKgkqewvMdWhjKGZuQfFgFJ7n+aAWAZHbzZD
VeU7Fz6yh/Qy9NpQI5C9BGaqxwRG2QWd5f/9lWiu8VdRG3QavgcuKFTXBpp1661MdXagItSxDO9K
Opa3XJkHpBIEhZhFZHulcjHN+nscTChCZ+kcuyQ+uXoRvXSz0hxHk1yAyP7qTE16M0m4IiDQnmek
0zXTRlUcbbsB9z52ssPMT7p8Yn3NWlJMbHotBIWN4la28Q4PYPoo1E9dV6tPaTC96wZLXPvyEX3R
Aw2e0OcDE9RWm29xb+3zzSTom5pm9DQOmvWcdwp0GGDbWqINOLIp0VD2xgrP4qiM+2sheUsDjfKg
TJDmuGjIuOMk5z5JQn/KwEsQhzJHzJIGyz1ghaLtCQ6viqhRWY4s9qKphJ9P8DtbTDEXZHLT5dee
1t+n3DjZwaSTUBIEFzXGqZBO6YNJSCeq4nqj4xHa21nhV9RmNq0pYDg4k3oIU+2JNmFwlx4aukth
jYHf1ckHlfbnIaHCPjVuCTsbxnAzY0bI6RnuoyKn8WnHeBKR2NZJNeztpLX3/Fl9E7bQaboRdRkn
er2hr5/4opQ1rPZEvdXZR9moKOLwT3tzK8KtNWmngXC6i1up+bZpt63LfKAJxgkOcxVSA++Tm3TK
ZDMFrrWlY/xtpvd+KJqI92kat8noL5DM4wfCIfqwedDRPHuCzji2/LWfB6Y+F12JtNlBlT/8wPmc
ncXY3vIhE3vLCSYf/Tt9E6W/GyNnD19vtq9y+7uaKMG+iaRynUdUDIEYbsng6o9Dl4CRmL8UThHt
sGBad1mgrWKtdBwc69Fogo9NAnglLkdsEnnsNyonRGIoO6Vqy0NNStCOqup3I9O042TPZAEMjngh
L/FYtmB3+NpiNB1Ls0KqB93UQ0p16S1WyJFKMJhuBNxMOqrWY8Wlcpgqt7tWPuufYE9//+KU/Q9H
LR1qCW1yzVRg8ZqFwSwK2vZGo7G9ZY3rz3nfHB3Vyc+orreUM2r8I9xviWeQRJxjUQ2q9trHNq46
w5nudmstXlAFgBNvy4o7+eBkWo2cJ6p2cRwVu9Iswf6PebMZZW/5Q8AqjO6QLdT0NmY/y4wLbMps
96CKGnJFdw2YcpVhO12lDiakR33rx/QIcQQzA2dAbhxf0a1zh0JoPzYurfa0aR4wRLYPBinmqD01
PtZIZOcmq8JtaaIdiDDRT46Y3hv8FkoEgSxzVggnWGScw3yoWjr8ZASJx6wjv0fOcnxMjmaRJ7jw
+ZDaBPdXn+vaJnergm5yHN6qITh1pWFe8sj6gk493po2sfXdZD2oUBr2WYknKUA96YXOXKHA02HN
N+43GRleNuifp8BRaP23CF2mjgaizZm/naZ0PulzyFgbdT9saCw3d9nYFcX42qEoxNrOPgekVu+H
Kfsu8zB8nLuxOypa8Fg6gQdoxnghl/3aNEF4jS1ULb3bDAc1at7ndao9W6F2jhQ532Kxx1YFORbN
KWx/p/gaz/N3GSj2HjsjYBEMmxekUoSYMFKqajOdK/NdVLEWSoFlecSabRBt2I/rXCZM4od2UuJb
YDc3fMnRIazygIYTzjBKGczvhkWE1iZoqdqhPOFv82pc+I99OX2ul0JzPUXPRmpsAxOz9aDPH81I
1ru8tklc6OvUrwe7fBmNhyqxNwxf6gPjVOT3BBe1Gi1r9JdosSAB6Faee52FClMdJsrbg/Ij6lQU
lU3wqJclZCS3N95hlX+n4FQmrzgALRubqGMQBzanP3ZX2qXcTxoUwrWYP8QUsdfy/XqorQnT666T
uA+MyvPOWELizIJ2/3aeGKt/HYvI2gRx63hvMKUwHK6aTTd2WiKW+6UD+Lpp3JOIK/Nor73miVEW
ka72fQU6GiCq0BMEHe4EW57iZWMj5gQgYBMyoQ2HWo2po9Mdi8Zh2GtafkzQ3W1zOXz59XAEut/S
0j3Cyx7uAZtcD2jCxCRSYVBJkGhANqH97Nss6Q/xBKd988qFXNsGiqB3QPjJNysfmx2ZNtkmcFu5
1Uohd2he3oVG+K6x+mbvDCnTKUj3cI5o6mUy4wYURa5Pczc+2wUXy9xgma9m+axFDNS5lmOBGE9F
P5nHlaS5shrXzZvDmVQFf1ZqeDJum2yJbiFloEUIrYwFkwMal+tmXpqAr4eNVAzUVImHI+s3AJF7
cXVaD9e9cNQLyPzLjxOkII2qkEdlFw/NpD4nmREelY5bsp3ZyEEY7H0NGVUTaSibrHTeEyP/ohrU
Qenvt/6QykcRJ42vON25qUtla6s/RGVdxzGBKilMizUtiq/UIcukq5GnGSBr/cmwxLarR+Fn4+g5
YJBvmfvS4XrYhXaQbhWikEa33c9jbG4YK4lHGVJrUT7vbAtd+hJW0Ecm0XWSTGwSqujp1aj7bOoV
p7ERPxVX+eISThUrNpcn3Ejk99mxSdBlIzab2hT1+IBfnynOxUklEMwyQvHDvT8z1Bpj55dCiZF7
FL3fzS3AWDPsPTjiF20CR8BaPfPQFz9bZoy2MegoZ4a0FHNISJ7U2zOloUOxEFOzFakbL+2WdNlw
+zq6ISDU9SECRmiwLs9b99bHXp/763f/649f/4IZURzsBiXy3v6b+a++z3/+maoW8R76JlLbEcX+
+vR0fY5WD9keHdmpkktO++sfr5ZZEargH01bYWVaf1AyPM1eCkgwGGfWeutfWH/y+nvr314PU9hJ
zPlDXw2l4ptNAuO7WOJbuUJKx9S5+lggOWX3PUmCvTLpYsM8bfY1N9DJug7i/rRuZo0g8z4RpLUk
HQM+4a1kinUeIJ7am/A8e46Zsrw0bXEWZCTQmx9YcRgaxbBK+0a33jrGIjJPZD6Yp5S2JhJ5+AA7
dGLPo+NwJa8/Xjc966CTY7uph+PQWBjwtKXXn3AXNE/Qas9NQrTi+rz1oXWzHuYmrVLFxMKw/JH1
cTNzfu9VmaBqIBLXf/0FZvJLjgadhxyizMEMcsRWSnfM024+mQ03T5QQrQYXQfGcnKZx8jEcg2cz
N5HGLQKZIDQ7VHXLbpErLaj9yoFcuz6wbkZLECaRLEKSsmIS1te666/Kg3WzBja8HkYLWt9e0x9e
H1x566+Hr7+3Pvv1cN2bwjYju8JhjBlRtfq9jRUPCT+neoqFaF7m7C9hN8a7X/EGK5f+dVPghmFW
tIQcrJsVMP9fD9cfdIsc4fUpIYkaktiZ//IX1h8wHcBSrKa1H/XUOn49O88BNvzanVd++uu/3cZp
tze55Zjw1/UlKuOPCIHXp73+o2towOvhuvfmeWs37PWxP974+pM3vzK6qOdn/erq1SPKVAqOvz6k
qbd1tfLWv1MFc9s9r4qlIE/z/LB+MlUKAeQwC3vT5ji11+/s9RtdD3+JmX6pm/4QNr0+9fWLRucb
kpO3qgqGYUk7Kex83utJfBiExrx/nN1q2/alX7MQX5UwjRzJnVvPgGnWkvbjKrv6HW/SsDpC3sDC
p0W8WxT5cRVLFUu/ft007QLgfz0OzFDxlBZ1d6VaC4TaZIXBybX+0VVHZmpqSF0iwNNPQKOpkLck
nJHMHLqP6/fSMPHdaXX5UrGqOwYLaF1bvuB5wbJ12/UDfPPxr4/98RVV62n661N/3Q3SipM3Rrvq
9OE3W4npYplITmUJQWbunWrj1nZx76eAsCBl9LPZnJ7KNMUrWrHiEs7OUVpnFyeVvbeCABP30sM0
iLzc2ijDtjCc2v3g9oVXMpXcJNrcXGlBXKdaqz+Yj4oV6BenuAeqGR5TVx5DwrTQkIbhpo/Ur7Pa
gs0oxYs5kgGndbc+Fc3ZzY07JjXtQKHla4xl25Q3w06zrcEQzD2PLhHIlm2p1dY17qOXuVFspgjG
SwIEaW/VzteSwQpNfSI28ThEZNlwr59i93MNKO1W9qPtTYYeHIVEHwv/4dxa4jMEBgt7bTKjzlY/
mWk4byXGGDREileGXUXAaU1GFKGZgQgm/Fos6BVDfonnidyyoTzHCRUoIVg80WHSmBu41q4h9hQl
uE1kGhlLR1edvs00gHdjTvhkELbho2ihH/ltYTT3JJTvTau0j7Kwv4P/kzvR9u4hMEe4ssJ9qosw
frLbud5XQ/JuyI1uS3M4gxdShb4uS2eb5KP5RRsomJGFG+7bMD6OXAwPZCHpHgjSAQ4lnrdEfDCl
YXKLDVwvzqfQ52MH6IbDLW6Kb0ohiuuAjJVbY3KgDvrIgFSfjdmKjlmc3ZLEGgiPSO+GK/KXfgiX
rGXj66RJ8b7JDtA+SqigyIuR7BAVqcl9j0KHucuQHAMnJPU05VaY1O6p1akZ8H18m239NriVCdiM
+2BA7sAC7SUgnS6zyC1PtIXqmTUao1NOH+iS907x3klZi+kvU9s4X3DdYNjX+iWvI8zgSHgQ3/pL
alHGMdW2ftTgh0LZJqWyVV1yu5yN0ykTYPZg3hIy/DDIvj5gcIegi2DH7MkFQ9R017qJEoou6VHm
TnoOu7jlVEtY6HGjUxzYrUYQHouEJmZShCSKZZju7h0OSL8fDOeCdvh9ONjq0SjjYz0E2a6X1BDh
5Th+E6S55wzSPE+j8rk/ZKlxl1PqXrIoBzCQo1aN1a+KoozEi9FOkG0o8f50rhdYtXnULXPvPg6Y
rTVHYbiobi5FbMLQnPZ77obotV31Pf0bZrCs0HcqSCiu7vI21ZxYEma6njfFGVvPc1Tp2iX/MtNy
ft+5X7VKPsm4CO5qbHzWawMSwRSYp1LKKy28/GbaCYOYK4ZjU8IVlGX7vpka85nQyWumNcmlFdO3
oqFGFRL1dZVKPvo9ArmTi1Vpprn+4igZWLQEr1+eNoeiLd+PulMdWZ8eEUWIPaFkFwiP9C/i4VjR
N7HKojkP6uxuNS3h1fEBb5rAUA7I298lVda8pBM0UW1xne9CK2zvTk5aZUkccWxmlIrpiqqZzRQp
0wC5Ql1D2Sf2NG0mj8kmSVpKKC4Oesd9mdE/qAsZnt3YgmsJyU6z8bOmnenri2esm90P6MCyi9HO
GJZgKPhipkZIlDPJpYGBBLyeJ6RRGsF7tQ6oyCaaCraamScf5cgrZ7UPzKLpPirliIFmyIKrYhc/
ZFd8jCqE3X1S7HSNHHMyOatzPfX9E9IDguY06gkc+sFc6XRblI5e/FdSotRbUTm3Pkrbo7SVT4JV
8a0jzRIEq+ZVugWtKJuBR+XON02UL+7UvnShdHZhZR9Kc74mefWxVJqbZTYT2HB6re70SXSp6pdI
abbEsgb+0n5U9R8iOY6Igb+oH7WgmK9KpGyb5ljZvfoSy8+xTUpsORifR62HiZwMTx28WeKWm8OU
0TcxS6q5eeQjS29eWjrU4Htlc8zlkxPXYgvfzPIMq5ifx4EKo17wBehWu7dZtWZWoryD5HOwbVJ1
Eu0l0h0AwLK5mLXWb+g84ABS8BJKZxBnGYpjGTW7wZQfZqNut1XYdjeT6IltCRlu69rPYjSaS1h0
FPqjCazx4OyVgBWgxK+6T6hHbSyMKkU8XgqRKVdAW0bXV89a61DS0quHqB9z34nV/pLPX8tRNnfy
6+5YG56Zylnbke7BlI3yo95CetazS6sn0bMLXH2vRglCvbapAGuN0TtFD4a7LSiEzViH5Wz190F+
izWj+aq0Vu2TIRJvupSTlmpkQTcWArJtT9JrhnCkBpRWd9lxT3MyUtz7pdHHBdEQR3gfOqM/rY8E
etgQY1/8SBOXPFaDDHtZWnsxFReM78phJpgei2tMkljABUPewT6u+HcMjBPXMJmw6Jgj10Wfp5SG
0+SdREjYhCWgFSdPHrqgh0w453Q83IbNVDxMRC0i/s2aLeeE11rauW+5MdgWWYpVJ79bZneTpapu
Qhl/QVttH8NiGbZzatGyMJacVtdl6tW4u6ybKN1LRA99d5iZQz3aVrc/6aI0j5Oj2FsBoI1br6E8
Zym+VcP4CZ10fF9BU06FFSMUyeKnNgsxvsXhHjDfTOJz+kWPZHlth0JA8tbFqbsrNk1AqzZ2CQP9
nrYLS3nD3teyCKl359zDqIpq1nEorfEdpRVOXwXkfINrZcn4PDmWtcyVxi8U58U+S1jCO/XoQoN0
EQ+R7+mCOLk14z2sPvFPzseRT2En1fljZOHWkCKqvBTrNZ17XXqBQck04JPxqsJ+15WQCoViNn7e
YFNR0/RDmGGQdiwNh88IGaixJKU5QW+3gpSxEeSzz8xUPxpG9m4YDSavlFjdoO58GRP2F0fTS2oW
qPhDI92NY/gwNf+HvfNaclXrsvQTUYE3txLIK5U+d+4bIrfD2wUs4On7g/zr5O4TFdHR93VDIC8k
zFpzjvENqp+pzZdIFQO3p5sfpDG5e8rCFFcQw6r2B8077U4lx5sfEiO1fDdKoeFVjn5HLZ25ij7T
wzgqDCu7+OJ492M02L5e5k8Qpht/SIgTFxqnf4Yw7BXTfNNmA5IPc2XZOeI2axbA6Gh8TZg1U0Ge
k+cQo1YUYVRurGnezxOxoyG0zNT7lTTY5NWBwxV/Uh2ksHOVDFAkTPQgFabzppp/GNXlB4xWjl9a
JbtLX/+mmfNo9br6y1ASCsme/cbVqw7II/E1PFkPde68xHMxf8QR+Kk+xYAsjIYx45C5ZzOz202t
N8oepg0+eUt6RxGduISqr7hwfzjE0HiJwCGTaITFmrNCmS3sL3MUexeClm+a7TCuRz0SJHmP+Shj
ptEylr4wFe+9zMG6toy8wpyopj7bZ5r7QEJ8e+iWcgmGILps8P53ed4Q5TXafoxHgbIwJKa4kAgg
0gyWeZba7x4+cDfG627ldnNBUOxLOUZntZtITc+keugy8IYyMu5xF7n3Vin3IRG29EKxM07RgVI2
dRVzfm+gT50bTgaCdoyvAWWCYKBRGAGcfGp64zFFM7PFmgssXBGMlu0sP9Ks4tW4TYqcwX6cA3JW
Pf2CKIF6sTkSLfxSO6CjOrXLg85RESJ57n09ehMWEvWdMM/azzUuKA5N1XIEu7GM6QUXvgOA21+N
pd3GaVdLm3N14YRnGAX3qEBvukaxhdjDYzY7RNQXwk8Ky7lv0uq91rJz0tfEWWk6GN2ZEJeU7tte
SL4Ow6oUTUQ3HGOteEwnZThCnM78UXH/MOAxzkoL3bv1zPkI7vloc2276bZ3bKH+7fsB3qyDqdMW
NGBMpU9eLNJwCW8+jZgar5EN8DxpmyzIOofqkmFx0Jsd5E6gSzFGEDf7btWT87sU4YdZvScGyEI7
VW95b7xXSEtvjle/lV6mnTrdLAK9xqCaltCzmtSyDorWn6tM1kGcIPUjIRHMacMMmAsLcsuhIOXb
OcXLexZWR/T01m487XnIa0w0YUGnbXZBG1q0vlT3MeP8m0+9dcYg0G7TCe0c4sJir+Lc3Wvm6Aao
bf9QG3+M45Ifq3L4+wSI8tqeDnOkvVd4jBkeEYBl2Ps2jeY7gmXDBJL9kF2cqHhv8IDc67GHWbRp
at+qqvk28k9saqMNA1ehjm/0mwqQ1j6cuvupc/tjZoWnynyym9yE6ArKbYy0Cmzu8JCnKNrJ7Ll6
IRTJGtXULtdqoksJPHJcN96v8swoyfXAVOJ8x/l1S71E0OQAFTaOFvme8VCDuWUwninj3Y/BoH/T
g6VY5SUFuAdXVZ07OYmfGrQQ8Kr2ZXDlQXXFfOztqtryK0y0gImkNxav77KPI5P1s6iojzKRf5Ah
kgPV8NrMpNtPs2Yz6rSrk5ExpQqGoM9/471CGz/OKoMjMEY26lE7LLRH0sBfY1e50KWp7qLxOxDx
YetShLxHEJ360eJsXhcZYtdrU0xvMnP6AyO/4jJj8y9cUCn084utmaJEyvEfxBhvD0xvnoVLMmH2
TbQmUkmP3PmQaAsAIQ2TNMkcZG07VfoANj40rmnYvP6nNJArxjHKlHPFnWN24XnDbkJuOlu1R+Qv
w9uUibOfcbE5ZJ77a3FXcjLoz43IHpos084R1MldmMKWNxz+cNVSriaO3m3Y6LavjeCh5fSb+bUg
CdH6oY+Ye1OljA8yrrQNc6JzblnfaPC5RzeLPQS56q9qJlvXmUtlp5qWOPc9RmaOm0M9VBkdMQU8
h9KHvqp3qHTNPjBwWAWiogZvtrm3BQwMz88rmiMlYBg4HTfjeoTzUU0qsUxewtWNpAtRVgOJVXBz
mRG3mPjRDlO2yc9lBfJjKuZ7Oy8UfxHa9C29mzLBcK95eIDRJ6C+CsTQH2hEGASZ/1LhfzlTJS8d
s7Ej4/A39hkBkfuxo6rxkGXenVJTpelUtdgRyz7eT7g/ui62t+ymRAFEpvlgeUTWk0kuTOIp8s7Y
lVFhHGzwvpyj3Xg3L6iVOAR6oVN5PempAogkF4znkXXtorIgn9dM3gQ1xSvWsHBrRR0hOvqYBHns
ePt4UrMtOky5VxzGmTWq3zNvNpkhhxju7IMtbNRurQ6pcymQ5J34VSdDeB3r6F6PBuKNQ+917ICe
5aWqnbnudpu0ho9NtsFFRRh4Kk2NIWluFgcPoWBgODk6OasP6Po2dwWIx32XGSkBmHURKEY6+tW0
sZVOf8T++7uS9FgjQVxDhmPx4hWZR5p7nhMOrv1RhGpcHVEEc982Nyml8O0kOc3spduxdXsYc7TP
s6W5HYe5dqcUh0xU8QUEb0pzRcV3bavjqXI8eR/juLWpzyixvElhv9S1crUNAP2mo3V+76lHxB3T
tUs9AvuKqL86UX4jKkgFcsmEJGqs9K6Y+7e5j3cOvqNfkrj0ooBlQvqI/iI5JXqdnTwPbUfjd3Du
GqE3371i2LVm/lPXvYj5uP7UWEpCchoqCt0jfbEAZ/KAEXhP9kO0g5kUBpU3C0bm+LARn9wjvzSO
IVgeJ69xK5eovNLOhkdE7WGLWif10VIuUwbZJy0tT6EjoHMGQnSg9peVHjihHR7aOoQHzzkNxTe5
9Z06MVtfBiWppqWnqGaOQPuSTnvdHpoY8eWcIHaswccBymELafPTMAAFPaZ4MUDNhyM8Hz10fVPv
w33aaz0dDCwM0GkS+nfqh8cIympafuOs/jZA6j71lp4+agbNkDpwTZIHVkuC6zJ5Uc2cwPCaVOgh
in6YVjbQZnwE1qPdxUr5p5j0rWUwJXezESlP7BXBNCC4FH3JeX9eIkqY6m3poyi7IQf8kgo8wqVM
L+50UybIczj6w40da/PeFS8KIfNB5ibKkRa8gZppdjDJ693JrejZi8J0Tlk3MUzLen3XVYlGw8nc
cUSXCCU5UFt6eaFy08uR1lVrBlGq9mc1czfWkg6f34OSiY8wiIyjnExz2zlxva+GhuBWx0UEfjVo
4R/QeRc0fAkoX+trqnhMPUbUbe1Nt2lmutAqUM8BMb9NdQtLWHejjZnX4mbIe65GyUURzre1BJM7
sP5x9GqH7N2oco0eLoKgattxuM3mSBNxUH0RZf1eaX8nrZVTTsVeVg7DL6uwz14eykCkKkr9XIIH
GK0nS5QKATMWsolmYnRQeQ+Dp03HrG6ZsxqQu2RW/2GzH4wmeSnKCIIDJdOtYbXMJGuLwdFAFUUu
Eo44VL93WpqCu8xUZLcdwafGyL4Tl/ZN79VTMpm7cW6TfY2I2wc9TdZjHDYH3QFNSAuOPrhR54+6
lr+4Q/LojRH5vlEyBubAAMRWh2KnepW5qwrrboVu1DQR1DuzCqeTVRu/eyQWF62w/FFLAYx7qCcS
FZYY+lu5TQtlJAaVK1zCSMWfE4fUj17Ltnh1GGAMaBxFbV3jbCjOaRbeZKnuXKeyPmR9BXPjXoyC
OlKR4j6x0vlXppACU6g9+1M7N0CqEiBYffV7FcOHo/sDNpR421CrSjex5YZ7lY0MYg74my0n39Jf
rHGUf2bMhhMzJsRx5nAYtB8MuJJbN+vU/doxvxpudT/YCcXGKjd2aYU8NeNo3lJt3hayb6+VdC9k
8JSP1G31rZbYjs9o6qVLm2RPuxn1QGK5FwRH72Zdt+cmwiPRO2YStHmoE5UGX2dqBIoHd6T10doX
OyRUWC3QJKXVORx6lc62R2/fi+LniZYEUl30IWWlbdPGtnxUxf1BqNplzmvzGiKLHnGqmNPTlMf1
0YrbaEdZycKhQekxjZp5o3T3ejZSpQcLuTO79FvDZPiS2srrENJ/cdF8nqOsvolkES96iq8bdE9B
5kUn6T3WTuqc10WumOxzongk5tFAuWn+hjmeIhxGPbeRSvkBcYJRcnUpM3t8yxIH3WkMiznG3gC/
5bk2vaecA4HsNy+whbcc1RnFuDGnxAUm44YSTtz02t2T8ZZzjg9Ul7KrgskG0MWfxhuAttRYsj1R
X42sUGFziu44zS0DkiruTmTtYOZQLk3e5y/JmGYP7Q9dNPsyqbIXrs7apZziZNM2e1PR0ycVZX1Q
aBMtG82crp7WbuHgC/AyuYuIo533a21Bax+ZoiggWupkD1dr08T0P1S3xfH6C2ZAfG4GzvaZoTyV
Hbf0Hh5Mp3nXqciOSpU4SO5bXKia/j1pejfQipYjygV3IF2qvMmoE3miIYsoxwMeB2pYsW7A1Gm2
FGySw5SSdGvFWnhAIYJcaCoWiK/rbge7LIE8d7avhM2TKsi+kFq862LDeSydaW90aPUqV7sryux7
Ny8KmqEWj2XmUF2TcJGYqxHfarnHtKRQSBZoB/cr3pNRpd7isnrlJ6gDc2YIPhnavRGz+SUdyi3i
9mJHjou97UuHKEBGxHs0ui1Q+V0djxWSPVu/TLnyQ5HEbZRuPe+cCkZLnbx2EE8PMVZiMnzsgcJq
cg3LLN5GUIEvuQveJhz74q7NfgD18BNXJxmKs+nGQL6C4ye61iAag1I30p2lAcku4cT41oiJQ5Ga
8c0aKA5n3RtR6yH+YeXZqLv6TkSctxxTC/dNq/nx6M0P7TiU9+H4p6QpHwwxswtKPtO9HYfpbcxS
MMblt1atBfiPuUGapyKjSeYBjWzZXcHQwRGxmD/o7kaTg3XFdGRd4Sv+LKImP1bupNxo9j95Oa0P
ynXtHYBgVw03M8WgJ645YPqawjkLPQgFXnEFl+Zh8GCwyexJUf7kU1ft6RkOW3OZ6sgaThCVkWuu
5ihxooS9LU1i0ATGLTWr6kYMZ3GXi5fPGzpYwBxJ9hLe4Zxts3TOWKxThHaSHDbT5Edmcvac6JKd
RIuGi9GBZBz6qd5I8DeH1XChS0ZQumBGSauo2oNaoDVlu5dmoGWlR0p1kVP61ksqeaqm3lc0rETc
20E+NsrWqbWWSpRObBOjJzYB1W+qHBzR8f+mnO9dq0Ngazt7PZmhbwIQZY5O8W5Mx3srYsYZhQ9t
rI03vgEjdHfa5VLPA4IjxwDN777iz4J6VGo+6lDnas/Nx1wANxt7JBxNpNk7mBfv0XI+cZyw3Dad
8hCJIUWfPo0HdIyQrAfHOQxgV5hUP+QkelzpGyj7Ro4xbQ7ajrXgsi89NHsm0M9yGbGWDIuRxKSb
uufiQLHL3Sj4L8jVJNplENVZVWyKT1yHG02gyYIhl4ZiiWvzAlEjmxsG/GZsE5rEbsBMT0EuGrXX
oWJa1sifFDCzw2RO8S6UBUitunU2ZoKc39A741JL7Vyrc3pjnlwzFUisrRtb9CLKusIsGlFw7awF
Md8NVLqpscL8kNMziMz0IeKUFYG+G1RnepLC4hlq4qIr07ZDvQzPEi0IZ/1CcQGjUQp9c6om1w/b
Hl0OFhrQVvqzA6utQ8JbmCSAFgZlXunWv20jM0nqdIa7UtZbCnF+piT2dwOPomOPW6eH2yS13j0T
1OxtCkftDyr/m9Lo2xZCKYM/UONtmrSgiRzqd8V5QM2Hiza20Egv9smEEiFNLML4mvR+oJ6xhamD
SKJLu1ON3IKepn1Xu13iz0y4Lq2tv4X29zGyu1f+rJdEupJ+RSs3ltGjLrBH5p1qbO5iU38ZjOqH
qTfyjrAtvfAE82cmQHXoMf6wi8c5xpA8tnuCqOp33SF3p0ieCl2WgdLb3f1cFUcTCGZlxTkMSzpz
Wc6hXmuATDtt4t/TyUJvG12708307EzP0HZSf6pyjxNkPkGNGBFo2fLdcg020gt9vTIOCjOlS27+
UJDj7qM+8mlKNFw2e7hCXhSB5rLjc1cBiVC0LHwt4i5wY9wjpUbkKoHqMkjahGpIhII5n83IF4RI
7IESBF4nz/00yPvnCLHS2SJCpUhfGTo1xKYQqEeEqhr09nxwQ4NWiWIbR70sXpBKg5M3R8hvdIpG
YRmnXmbNtUWwsvfc+YdjROVZ1Y0CjChrlVWXZ5lpr1HT1rvQqGaQMSzWtXE2cIbCYe/TXFwdhcK2
jdG2s9AJAFKctrqObMxNIpTTffUosQ/RSeZvLmGP0JDy1E3llPgVsll7ntqo3TYONnZAhuaG0OkF
NuZtV3tZSXv1aU5/IsS6NWZovwvmK7GnvdfjQvnOk/rsyAbzu4SnayvO2cgWUwFRtFvoVFd96OSD
kX5Hlmg9dWa2NydvQGBG+C5AuVr0vlbp+jbr/lQJVBhG/nvaD1R1Ua9zUZ6dHWNbWBYp468iOSXR
+M1UQQNq4G99j9gvyIrpx6qPGCMI/6FMGjIfZbRBKb2A3IiKaVy33rvx8EwokH5RYs6UlKE+er5I
ilZvg5rij9ZZAA0tDuNWtRe9SnceTPO10Eg5C9GQRWn1M03mYq+Fij/plnayZutqhm7liw73LrEy
EEYnJobucG5pF529sLjUZJP5ssbGa1aMuo2OaJ3aq070jF8ifO8nhkm239HlpnrK1aFz5s2nRLbV
75J6MnYrY6RU3Jp2YA7eoy/EtsZHF6DvdneioHqSSEPZQsuhl1w/97lLupHLWaIE5LVFFZAATZtI
HO4JPREjBfOW6Dy6Ol2ILT1LA1H0IC6zynpICP1Fn0pMwRUNZPhiCBiSFmf7rWejSAFtT220nD6Q
hjeQSk6RohC823CpMXQlSISqv7i587to0EVx3dwXdF6KHojeZLsJrktqurNlcR2YqgPCKnmQSBBK
cG9dMxwMqaoHpfiB0aXaD1VyiynIbnCWiIMQdiBILMsIHPwpD3Dpie6S/WOltzcSF1q/tZTclz31
T8ASNulVg+HHmacx0ta1WzN019TEtlxU3wpKahvsRA7nF9Cpeu0QaxYyy3MQTUxe2QQHL+/wvdjg
7sbIG1H0Ffl1LPufY6pRlwyzozE5L41Gi6RxMmUzmilu8Y4sx66GDEnfAotgpfu262lXJigPbaiB
8bXa98hQlxzP4r6z9J2RyOgqXO1+Iu6VQm0eEl9dkLAdYagHI08/jP4T879F8yjvFNNRj+0sHlc/
AXDOZwSexMd0jItMkwiNthoOc2m/dqYD/rJ2Jlwqyi9LcqUo4qwJlMmDyx9KbHp0nbZ2rhmXsus+
orbpzskwLQJS69P4/L+M+uf/B6PeQIf0l1/O/+g+/sWoHz5+/d+E+s+X/ENDMf9LNQwbEodJQiRo
j79oKNgu/xtJTxC8SqfDM004XSrI+n8YKIbFQ5bNva6p6y7pLv9fDJSVv/KXTZZMC81hqEEZ0ADP
TJ7Yvyz3EEYY7bc1EQsRfcChtQJgmukmQlELtbrPtwlqfeoVWABiQO7QGbosZhzRoEKZ9fYlXOJt
BisCIokBq+x0LL2MAZW2AnmrzVvOoQuDtaV5po0fWjxg7ZEi6HuCVqQ5b2aVtKQBZxSQAWxJo/PS
FuFEHAuMPE9jHiIqRGfuiSQKcR2AZ+uV5QAgWKotc5KaG3VeJGHuoUVTDfSgAZJsPrtGpAGJDWE+
IM3cqtRMA7x+R7VT1JNWW9VO60fBjKt9ZtyDAk2t3gxP7owSZ48biqPXc/oxBkkHElD2yTWbW+xQ
q54wpASUOJBFeksMBIXvRDokkevmKVeJG1Uor9Hklb6nM6zr7QYHWJo/kI5N16Ro/VJX3/oFja8R
/GXlhyqkr19VApDtdJ1rkgnl0GgbvSReFk831e6IpA91fsgYByElR5lGJYlhjIACpj16uAA26yvs
qIswvlK1113AYAjRPN+O82JLo43PHu2cQuUwAH28t+akZv5eiMCA+ERppsgBnDYmP3b9p++1U1up
/TbuBAzqpNzNRhnuPPOXjct2KzAz5TFOL5l54V1SbYlhnydh3aTaFUGZ3cyGpBu0UCPoWPnHEfJ9
tLisKGFEwZIJv1dKPwFO4UOrBbyY5kBHqC4f59DcWRllNwtk6dZxMuq4NE1QKWDMAqm3rVT6oITy
liIL9M4dTkNfoDhxIip1nRr7KaZqf1C0e6qFqGemNg1cOBV2Pi26vMwI8siztsNwCu8jBvHXnCKq
v/w2FWP6Z1QRNedO4mqLmgnVwHHgTv0+qkqg1oi/83u8B+fQqrqL8+TqWXSIRAXBvf9jtXQtGq36
UYL7hB5CM1FPQaHnXMLw/ahv+FiRtblMMMssPM9UDY+1hFWvRCaTnsG4M4TYymIR28CdrGYMx1mN
JiRyDpRNszPgtA1WPOOcGmmxLUNzRnOAidFMoheKiQM1BWMxpKm1HxZciuIR36fQiyDUxuGK7WEj
k56OTIL9YFCy0bcbY5Fc5kdbWuomRAt5z7cm/QRKeyRzVINDRFsrK98q0tTwKFblVhjPRh73701f
PuVR+aKqyuBXQ24dvGREfDKex0FGZ8w49XGKWxRpCQ3+SZPzK60T8IFRq3woRnLVpEAyrHrIq3Cu
btwQE5yiHFHVq3dtAl48nBWwz0nxpi984EJnJFaD80e+lFr7PIyNO7dwL8xPisNyuioZixDHFcGl
fVdz7dqpbv8bH351cdTwMkOSo+aXWww8w/jMUKbd0g2rfFXpqmtC95pKcfWuW3UIRZTqrhxFhGc7
a8h7BuhqT9AS4EPkt9DLxMF2kvCY1Ca10BxsPo1jd4sbZvCtThkCSwjdj4eqDxo71pkglk6gDCPB
iOSk7VtmZz5qW8qXYfjadWb63FO+qhqXvpyOOyMrbPdUqUDkIoHYyLjr6HPu0MJOm2TQobOkxSVG
MvG5yFOicazwKBzC1Uv+csWG96TJrrt5xvgbN4H1lEXMOIsUank9Dee+HAH1dfWpUe3vUJnNvRsR
UYc6Z5uaIQU+jfqmtuRmrwtKWeLUx0ISAbqsrrfXNfR1A44yFxDr5+PTBPdyvb0+/nXz85nrnU7r
8U7rQ3+trg+NENp3YtTu17dYn7Le/6937IG7nYyMweiH7mLn6zUYoR5yH+jvi/r9c1XB4IW0hsW6
tj5pXXy9JiPMmOnh8kRXJLz866Gv13zdt756fcDJc3MT9oSFEs/dzxiq/vnYf38DZf1e6xM+P259
l79WP7/t+imfq4aHJQd//P7ry/+1cV9f7N+f9Nftf23n+pqxDavtSK1p+/W+X88T7fA0WVG5+/dH
fW7g16Z/vWRd+/fT1zv/2rr1o//Hb/b5yr/efv0JSD/AAPT1DWuUI74lchI9dIVfen3/dWHaDY7c
9f3/+hLrQ1+/Ue2ZdMIsiEfa+B5Zg/75gs9nYd7bZOGwIc8j8+2sozFJG9q6phWCcWwGJqUj+OLN
WD8UENZPzoRVkWY9tqSxXGxJ671fD3VQGDE6wDNZnv11/7pmLS9e3+Hr0c93ERFKRybl/7wjJjU6
3HT/xwbytcTutMBBEyKyALguq3TFmv/cnhKFvb5McF1/3VmSuH3MqrfPl6wPrK8j8Ffbjaq8YYf2
OA8oNnDWwqu0oJxmTv1x5ueuhxwKFCaIUHSmy1q78B2N3iDspctTWmiAZLAneyHRxcvxvh6iCIU5
FdT6nd7pOkdkdW69mctVxn/GGLg8usLbCjH8dsRvzuTmpiyn7zntZozMDoZTRPzlaaqG/yxsvL7/
482v560v49+g/069vUYFdxjhkGC8cY4mYkXCbH6UMXmsbStoDnkzdHHTkO9hYT9VIZf5xAZdXy98
YXDjFbRuPnK92YwdQuKuPJClajDEObl5b59UT7FPnpOCeEFUDbc5kqd1IZY1t6K5TTt+QBBSRfww
PZUCJx9O6rK23qy7WdsPbnVUENyd14WsMm8b0b3YVpiPEGG0bkliIqQXhm70thcn0LpwKAfpMlyK
sZgvV3PQuugT5U+tkbxbV3VVIdA0kr092vetFAnqmFlHkTziX2Hya+chkvcRL7k1l0fT9ByCexRc
i6iQMn+YGWx2SweBOpxxAtNmnJQIt0EhU9VfScppS/9PlQgx7KF51/DGYrRtuJzxu6XIw+gPHbGf
o5Wi2GmRs0ABQsY2VhkjQH2pnbyF/I4I3jEpJUF8ZOi34ogXM9+6hqLVbwkMOKzGp1EfyB/XVFIk
mLeckEToXLFIFV7XPBv8KHMCzCbGcFr/A/ZsJENR35DkAEFhu/7+zvInSGw5xyZ/XCnJ6uozXtHJ
IXlvaiMIVVy+w2owzBzKlBu5OBDX2/lcMjRgmLeav/TlH7EgtBcHhOzzNkngPPzLsectXr1P255R
mHc0/bTdpwcR3y2vnoBFb1Ucn4eUqAdz2fe+dsB17V/34VjI6chQu3aXs6HnLH2KaIcmnP3aWDzR
+rJJf92GnpgEzM+SpaTLyWXli39uzrKhK1F83WSvRkFaABNB98qOtW7eusMV8+Ke/fwflkfc8GjG
lChW59i6weva12K9ryP+OYA59231Tn6a8ZZtRmyDl2a16a134jEguKgTjb8edesutK59LdbfYL3J
1YThKhnM1uLdX1ngETCk07r4ujnl6ruMQMSUk3rfJZj0sNFy5vpcNczR2wwwtrZfKPDUgA++LlYy
+NdNMh52hRGF+251/P/DAu+XNQQ8DHeWNTQRzZ7d4uRKYwSoJ/XfCFtI2F18+usijkUdjNBjNqJp
woNplnsK1H/qBI7CStRef78vSPt639fNLi9PQm+1Ja7G3vcWHrOs5ACeIYJN0mnPdm/jDkNA5qdS
p5oWYVfaE+h7XDfI5JC2KposSHtxC9BEKzZapOe+jkaNI6sdT7qCXt0kA0XVCU+kUakPjr1IImhw
TERoZDGgjtFIL1GSPkvZJUEk6jzQWhMhyuLG7rNFPxMuJ3Q4rhQNrf84XfFv+UM5kAmCi9OngByd
e8QNLdbpw7p3IFrLdmOcP69JTp//9IIe+NoZnAZ1t/lUjmW5hZah+uMyNzLzj1GrjJPXltbZWRYK
k0Gl6TKIR1Cvu/Wq5smEUHeSyTzvZDO0PmB53g1x/9rXnrKL2jzym5zicjPEbYEq2oKulEN/iwHJ
dXTr946oERsq7dacHYXjPMd1Y5mVPzU9Kd2qCvyAmAPibqoyELOeHWI1OWi1ONLS65kQEGJFqFZ5
oiQO9z9c+NPrbS2sLJgoXGqpuYYLMZ8G5mL8RjEsTuoywB6Xq6qjG8xUe+UVLyrFguEuL8whcIR3
D4mNY6ltn6W9N5j20v9c3t3EbsP1FknU+jlknhhbIHxF6fiR08J8GaGEdB0jHbvyCzA+2JK4ugsJ
BQMNKgk0nXapYT5hul7uWx+d03jctqJ7jnvONfMcvYRhHu7SDj6cMH/MpjKddBFpZ1AsTsLbjSUB
D0kzvFgKSrCooDrf5x294gw8xvrF4LULknj0S+VVt5a6QECIJ6PwPzGennPcDN80vGqBK7sgjKS+
G1zk6SNp7tFyplwXJVYdiOHqb1NwLLrtsGCJnginSA7tX2j4FRK/QstDT+tOGFfsozPc0FqnEGig
gpacUIKyJZr+8wkcvcfM/nCGtt91Kbldgxr6Q5fAzwtR5a/bFteDs1VH6W6Qm/HzLYuhgLs/UGTx
857TzDS/VVP7GmHvYLI9a9vZoR3q2Nkr0ks48RnNVjqT0zXtShdKLe6bDojB+usUK7XAxMADjbCi
RSOx+TLZLE7rmusm+Mm+7vSWR5ZAVMre8X69X9fAoaxrX4v1adTo//u16+31XbOkjPc1FO/1yX89
b11VdTsLLNv+8/na9b4ilcekpC1RWj/xV/ZBhZ3Al0hhfXMyFV9Y6RO6sPnqzVr2OLXhfEjlY9p6
xKXpKDdaZymhKdPOCA2xiQByWZP3I5LF61xPejDn0vX7cUDRPQ8Ku1xj4xtG2tqX+8LVAkoWZtDG
Pa46dF+bxhhCP4J9I8lc+xmOxLDJ2vte4SrYVKh9NuGA+8IUPdoClESBgl//JIdZeST966eW7kfX
ML8Lw1U33dIBc+KovYaaom3LLJk+nDa5zGNlv+jUvg6UmPqdNljDd+TL6+PSyInh0WR+IjIlfGq0
/sUe5/EDImmMOzZEhRnV4q5EKbiWXD5ivXos9VC9RDkGtlok1rGbJfF81GM+hEp3v88+kP3g9Zzt
GiaMU76gsb9b35VfjV0dgNbVA1N1ownLMGv5OIyP73FqFk+ybvWTZUIeKaYaH2jPuL5SMXGj53hv
NHK0Srq0h0Z486us4+O6ERjAMF6IhO65aLR7Zj9LouVyprHR04mpBGOotuGDMyfauR/jieoa33bp
Ys+enX0rFGRADhJdtF19/M0KKTgu36qf8MbFKe4t6ZAvaCF5/Py6ZoS6OukSqFzALy6lMUWfbzk5
IF9GS3+lg9odqqkiHUR08r0AXLm+ZVy5adBhfzoJy8me+mH8vt6v5vBViihEDDEVxnW2O7k1l++g
xdWdC6nihcpgdRRjW+w0xY4+UKqt225iCqARLPBl0Up5TrL5cX1DWVvFdrDc7i6eavuuqmAsrVtt
ueWLriI+bQhNhAzQZyfNwo26PqiKsxfr8vtsu90u043woKuO9TJj+FzfdY4dbbvuYj2q2Nu6260v
NBv1J9VoJMnqlJxj0Hr++vVLjeElSsTXpLK3GlTA3dTUJshSJJH4zPoNafPlz7I3T2Ya62+ju/jM
dTLyorQdH6IRdeH6DFJmjpatpN+UxIRnPKG1qjkhPQjFwkSnFtXP/8PemWw3jm3X9lc83DZyHFQH
QMMd1jVVK6QOhqSIQF3X+Po3AeW1IuP6Op/7bgSCBEkIJEHgnL3Xmivoja1rBsO3BmXd2tfJL/Kn
6ihocWTVHGjzdshZ3AAk918YbWlgOHT7oDpuNfksKG1O2wEQsA47pX2JYYOuMQokjB9S/6YsoULP
z/CSbOWJ1n2pHJS4EZKPIxMD9UqZOFnOf6XsK3rLQ/3qDRpft0u4s2UnxVW4fvm5DUkfNalN+3WE
P7XqczU8pRl16NhHDzT/Fazli3YcqzebRvwKHFB9Sgg4vZguLMb5r+ATGJ0Q+3dGpzntFf1UYV+7
WBXCwHkTTos4HfPl/ASRQwmyAPuc69pyzlwi3M9nWUgZwsF6bxuZcE23qjNg35FDEINFRyDCR/zn
DmWqDy+o08+60WVn1An5KirpkFLX/NyfQtjLRlH8i6uU7ikI6mZV6Eb8nijHeX9UDExYrLIauFkp
To3rC9y8sfbWGs/zE6phMnaKwrigq8jxGCf0nr0aVmLD19O2lKmVvPxOS4dSZFeLO8vzc65tY7VL
xrS9w1qM/EaVxfeKMNlYNsZboYMwACMhLgXH5zFlH9dtGChPSu3dfW7N8e/hlZpPrhIra7pZ0dFS
FePCwYSC3LfdN5sva35qpNckwDVBcQebst1lyNBR32XmHRYcDCPTvqUZ7meKs2+G1YWrPCrKC77p
7hiZFbkbbV48i7i4mZ/Kr+ehITD2idIK0a38JA4FKLRrlzkGI5+0etf9cGFMW0X4jiOmlsqtOgza
jsGTsh2lHt5bHiXplFH+d3ApK+G0ymsIR3TlrWKl8i6+1ePZ9ux+HST8vIzRuMwfj9Tsp1aUwZNR
1QVt5F7FQ5+W175SBMmV+TQyep6fOTZojJpWBarqts6uG2CH12157Juiue8s3B3z0wYvhhvqDK9K
mKOia2rz3AnPP/UNjIfGtfxvYxOd5/fi5M430Tb6o+UrLQJtmwwc1GhX1cLrH1C2+VDb8/wBFczk
gPmN5W1bddGeIJQBJ4Rn3gctaUXzU1zpbWzaVa8uSczgFpzubGno1qDApmszqOpvaqIe56dSqXuD
GMh1Mumw4roxUgkS2PYydexbOSYDxVfd+GiScq05pfISNTo6baQPpxQD+sUMo4Akwbh+T+zboUnM
j16JuSg6lnIFd6od8sJA0pW1zXPZDed5W34NACv0wgf6C7Ts+6bHmMyl2/KajGsb22gDZ9cPrvrN
Mcd2DWSiP2K59K5JBSf+cxvTTs13G89RLrbgYFKnU9P8sun189N07zA3fP+vN/53vXFTThkW/zq/
/eZHmlZD3L6lwV875J8v/LNDbhl/SEeThkP2iA5S/ZcOuS3+MLGnqTysAYknBOTXhjmrpq64pqt0
sk2YtX+GhujOH5ZqapK6kvoZ8P6/aphznf4LV9okmcQwdOC3hJRYpJv8jr+NE70ak1wMwAny+y7s
RmJQw3tjGLIl1qa8AvfsKeo1jcW40YRk/KkZ1SaxBSzYqVtWWPFdDrGygt411siinLEuiXQ0vHVC
Ks7C6gXDpbjtT5lV3XaOVq0TpQYa7PfIfKFUQjJppQ3KYoqkbvine7RW9f6u76DhOepz6nrhyg1G
ZZEZU/BpHPnEqBIBFKMDh50TmzAp38MSfE4Z0eY3KyYdnePvyOORaywx/jLCTL+qClqfRtTYW8Zn
dAAj79nRY3URKyaEACdGLd5JqLhV/UhUZhCWOTWIduvXYbvzNOsF91i5VYHHAiH5ifVpW+kqWtYB
eOmA5c/ImB1FGr5vJY4P8eijQ560bhPqFQblxPfsg3EhUneaA6bQw0KDbmWjDrB3I/guSh/tLa18
x0z1Ex0srVNdeZRWW6zHEFNzMyCWamN7n7RkrQdSO3PycuEG2uE+MLhc6+eup6UcQQxM/TZAu+0A
6pEj2iDDsokyJyfYcppiP2oC7p4TBZcBjdkipLaQyfYcYF84qvKdyWh0oh53xjyL3tai596HVbMu
8zzalnEXkbhBSETbW9FGR9ZsSLedPHD1cgCmhnsL7W0Lt5WwTlOZGFTPIN8gSPeouzKPPN4AuCd9
4YSAVqsiYyI/tmU37pzc3vntIrJNorGU+sNVs7eyJxm4H+W1cWD4mFN6rSUxqUMFaSlY1ucxJqSc
OcgVC+2ckqVdHNivfWa8WGpSX5EjnPrcyY94gHGtWMDf6RSvutHe6pkyPLgNY3Lc5ssw6pzjMJqk
X0blPvZsiCWN+9hPozmARFgWYRmuB2yrm5R0goUS+eSMS8ZptleQGSwZCSS2xqk9xg1rW525Lfzv
ZUy0cuDmlNSrCZSfbMyUkOYIFDQ2DWaRCLSBq2J1tDd+p1j7EOF5qYXwkOmaohLs8w0KK/XES6it
1BwnXLGweCqMqqTh3TA+HGnyas1+ZDS1Clvrtfb9aCd6UmrjXHqkt4P3GGvxradMQGcWySvU97Ow
iu+IDnlJX907RAysvMp9TZTulAiElL7KEZcGZwNh6aJDyJhGkVwLTYiV2urfnDK+r9C6IA8nP6Op
yn3pKrxVnFXbbJDnDCaURILc9+li0O4ZsZIGl3a3jmJvBEBHCn6YneDKbuPAffA65QdSwJS80Q71
gzns1VAD8xLdD9Iv1gmSfHJkMbBRGhrJLF36o6tzvLjwgekoq155YoqTUk1SGVlWnLeGtEKiKvRb
PuV3aBRo+wPmwpyQ1rFmveMj3hKWXlx1x3ko1fJUlYa+khY4Uukk9bGOHpHInlDcbY18xIbEwOA2
ekV/8D3qUG+OfQNBgggxPxAKM/W6wETbgN9Bs8Zcfwy/uQXZ155pL5EwpmO+aYiQXrQobhJpHF27
zRj394TjQCGgFme86zIeD2rhb/D5F1sU1hx+bg2rWXMeUon6V0UDvkkj1cLZG3RrdM1NVPBbKlSx
agJomAQrbwTqyFL32kve+8lOMzkZ0bUiOBjIAjRwD8rsQnPSx1irnH2WQNFyjlFTbH2SUBSSfJem
syUiStuV2rgi1j1ZY53+ZtoYRrtYL7YQfxeF0J+zGGBvPTSgy9sBQ7I+TogpExVxHz212F5XNG5w
CqYAPluAPEUKOqI2q6fR4ETX1Q81LfJliMljp4LEWo6Jf0Qm5C6lnlwHzbi1oId1AGUQ/kOazcLh
MY/1Dmlnbd99G2PdpuPZjOvR3kOcpJJkofgU0crqIzJ7sDxhVz/oYSxOqQOYSz90XRRexqGmjEdL
7hzJgCmF+VFMp2un0Zm5JFQyE+tDccwdKmi4lxpDQeYn2hovJgVW8g6WsjtAc1uNFnQ7vBrQ/uFV
uCH4H0ulHjkOCxyF72OtA48M0ud6XQfaQgmtdCU8plE6mXm1K+09JZhGvIs2KNa17m+V0YAHk6s7
L0PW7LjNHuceEpNw5AxDBLyn/yxk+hSZnDAGVLELQueXo1qHG9Umr7kxRYUNLz67Y3SnZQSejLUG
IKvU73UtOFNGIfS8KJqdkvI7ZiCybYUENZ6ClafZshqbYWOSqTroySorsG3kAG5wegIQqS91694W
JYb4BJOS7nAQ5XILjuGl8MHa9BX+BWR1NHJQo9WiQxiqqfVUa1t0sX0vIBgsE6JKNwhKerD17X60
bVSlucWlGBnUEngLt5dBymfsgZ4qIgYe0vVuS3Xcp2RLG35+C5R4n4UcckOKgs93g9eWCv3ZU+gp
NxFvxaQuVcaUXwsMcp6jXxIn3SkV8A5dnURQjM65LmENINnow25R8ZdYAEL3zUMj6wyOvdCh6Xlm
0pMDmi2iYviIFNtbETZKaNPYbVXHYAoafXSOBe4gkYBYnoPB/jD9hGDx8gkg0raL6hvmeM9eO0Km
KKqrEp44KbhL1XIAiYdXlx2s05AooOasGLQekNyfCy8Cg4oVYmm1NQ1s8NXMiBdc2wZKBkUONJST
ZI5Mp92bJbECntLB9xmqd0yyCTErSiT9A6nsJzUvGI4Y3qbRQu+EGuDKBPkpGpKWupl99moOrlrX
z5nrAwzpU2M5peJ4WfZcNhPdi7Pb0sqsbaBWj/iY3IU+RN/xP9sbigpXUsEfR+S7i1CN1KVj0gzp
SZzx6mHLwY0nwVMWRZ7zvTeMV4oY+Vl8lwb+Y1oU35VWbqIEvY7jkg7rAEqK7QfDMTHnJ9bWFcNa
0rFYELtOYnkEGpIgScZWwDDo3MKfpLmLwgU70UFQt/Js0ek7ruxw16e68rzoajOhRp9k6yiqueB2
MDQaF4cW1ff+UE7pzF+Led0c1jyv4wBgyClbMrWnqEwshX8u5s4bQnt7T6NymJqpc4M3mJur831+
nPGe2voimTDWc0DuiKdl3SB9xO+dDfswB4bVGMs2KJVPYiYetZpWL4toyr6cb80oTTPvJHNN3shn
p3FuMFHmICByIsACR9tXBq2xef3chpxvzYv5GVVTfJghQ+yvVfOteRuf2/zanJq7XCXzIaI+W7zj
+NIPWXvvBcLZS2sidivRxfegvy0TNzAO8xOscQBNRxf1l06wPUJlWXz+iWlf3QaUf881C8r0Pxph
JXwaDrGpxz6v/Fr8tm7uLf+2DqQ5nR48Kr+t/7pruwGi3hDDfwb3cuXPec4TlfyX4F7ZoRSY7xuW
+RTnJON8tcfnr3VuJSOdpXE+34/7kt74/DXLvntKothdp/M6YXnZrjKc1dcxMd/6bYPl1Lqem9hz
mvHXYu7dz93ueV1QmYRQW/Gw+G8b+J+9fIJdnjUoL8z4aWTPbfz5VjS3uOM6mS4mzfe57erEvroa
cX4uQok/9BNESw4rcdlVCJY7xPD3+bV54L9pw81f4fzZT1bRBZ51ICEpbc3F3NGc9STzrbmxPy+6
+kzRU+y10aCBOPH2Dp8354Y2/s6tWSi4vaz6ef4ZzQtEj3wL+fSLSs16wCzCpEbNEbKOU0zwrMmb
1Tjz3fmWmNqIRhtizJ7vO20YMROlrZZacqfn2YtCz/GYBVRKe9YM8NJuWL2sKJk9YIBJMRqhsB1e
q8LdQv3u79TqRO04urMDc2tOiRluGR+oOwVrLIHaZAIvN7nlgqeqDx2ElId0whVFdnKb6uSCoC8L
t342cLlEwzedL5nMyWBYk3LPyEObupiwN0gVYoBW2DHRAaP80EBE7KiurvSIeHh1tPSDGVKPbGJ1
5QS6vQTzFu7VnlEEWBmERg3qZFlFx67RfUIG3ORCTh9XSDkydqF2tECsBEHCGha96eVXYaKENYmN
o+v00mopRA5SY2BjATMKY01fFfiODrJLf/ILf0DWnO9LsusAyQQkadEJ3iRNMwCAX/k4/27qSnAC
k9ID9THQqUEn7XBVWKCrDy6azohQLctggTImgxai1QVWQqaatIL+bNt1Uw99IFFySizm5tyZm2/9
9px53dyT+3peVsmXsrTzZak7dIk4+cWFnBDU082xtRuk9dqNO+kVx0k7qU6L+e7ngmnJ0okjrvMN
upKQ6Qw59/Tg9j6xKznqIS5CzmpufSothDZB6s+8oblnPN+aG8fEBfZ72d98PeampODR7CDxcPqb
xTTFF4M8zi9EZf9nK3p+8OtuWgHH14YgWVWkpiOycP14NyCFn7ul8CBpBM83vxbx1GDuZLcPY8qr
hpnqiFv4KcwN9iFOQe9G/MrndV8PfN2Vs0CV7iLJh3Dkvx7wouFNq0JiQKbNzYu8gqmuMs7D7crn
NX8u4I7hmrjGMQ8E36EhjRPIA3sz91vn7+GXTizNECjd81c8N24xnjyrOsCzclI6zYuhQe2gAQzE
zjViaXcsl0Iqb600Pe3QhTkFbQZO5tQeZ1yeHeZbOIf/vPW1ztCI09E6zYlXxMaSvMrbSKfLr9NN
mtwyAsVgySDE5XpLBE6wV0basAGDSCqypLNzoprVRtOtNkmGbaxMPA5UNIbMhy3ySrp3vbcu+Wks
mOSgPJr3ZZxPiNm0b/POlB36kixFqz//9V4O5gbK8EUvEdOEVN73dvs6hF1z6JoB27zQthSGkSfJ
oNyQE3arT+91zs4uw8irj/P9Pu4ztAuuQ3e/h9lFAlaCzswjdcOIyx7W0496kqzMi7B24AXRHiXA
nv5lBVNqyLaOiA/dtG5eVDUmd/B6MDRmJcf04vmBZg4Sj+frB0BYrgNNVA4rP+HYmrf++axpQ19/
cf5b8wP/cp1dERzzyxbmJ86v+5dbnR/42r2vTYf0JxeuR82sssInHPT/2PL8ZGuOTfjc96/X+FgV
dqOqrb9WfT5F0SyqJpODsZnUdmRDtoe89eQmL6PrnI2eDYR3NwzvmOLzU1amo4/ilZ/t5oSVeSXY
8Edk6f4GmJjcjZMAfgr/IGw0WBklSThiPmTmI3c+Tr4WvWVfSjfQNuUYwv/vbrFAwFKYtH2QJgcs
MFa2GtOEPJA0U8IFZn18HCE6bTrq7M+8EwKNc6fJdGPbE3FNT4j/s6qDNQXX4yCFpJeowYG3kJV1
fdAT4mJ9owwtYk7ccD9nrgeDeqPGtRPAO2VSoEbISqZtcBWnpdKNZr0t1fiQx4TOB3Xys6zR8v5f
Y+H/J4acir7E//avGwuXH92/vSBy+jWE/M8X/aOpoP6BU04jE9Zg6ihtCxNf96Oq//PfIbD9YUlB
lKzhGCr/aTz0DxceVjvVtE0haB7oNkP4/2oqGOIPgwhok2TzqUdB0O7/qqnA2/nVg0cCo9QZQ9O3
EKZjS/lbAKPaSigpwsv2g/Diayvi+s7VGIo2PpPDBMql6jKsprvZeO5PUyJKndUyv3xoN5/JmL8m
jqt/DZGlscFe4F0VfEx8FnPw+q8Z0W0llLGw1XSfxk6xyU33vnWS84iF9GKOerIZkvJcSqzHPkFE
nqow/a9/Dn3ub32TRA5UNuXfJFNq/9RrMSWhlJpmCcvAofh7hmep6FifbZHutQHhaBQDrxYNwqo4
tr4ndUguWI+oJavqra5P/C4rW6KWhAVoaySjKHeMeK01mrxmq5umywYmuZozomESGsgpAY8PgAPS
DFRMazt3zVVGlp7SVbtOU12E0P3j33zIf00lnT9kU1hTf4sDyv6n0PmCGJQetWK6F84ojrrVT5UA
fM85Kdw6roWd5oKkquCNISo0thFAxUqnnl7nJ7tPH4LM0q5Q6J5dTTjrv9k3DvXfD0OTA103JI0y
25qO918PACooYdnZVrJHEXXnTjNr7Mv7TMhh6wkMbRWndYqFxYvpNASDmRoCyq6A6o9WUHej8Zoo
V4/Zx9/t1z8dmJL0T8FeGdJhHPS7RTWk0ZNrDPZ3RgRhkcqoLhoqr8qAjF9NT5zzYZaDDRlVphma
1z0hLckgfxSkVZgjZm305P/zR2X+NZiUr9EyhS5trmSk5Tra703AoVLFiOqo3emhSkh66CpHWSaU
+23lTGOsvAfPjg7Iuy26OHxIVbkeTHSYVHODTVK2/UK4eX9JjYxabatgW+xj4zDoNKKYEtEIJzcN
Ydl51OORyg9RFWZkPMihV0+yFQejMTapGpZnIDChbUIohtZPNOlUg+6V9WATLtm6w3uGPw2Yq9Nv
qixDFmK1ixKlqqlnL35doyBG5bKIQ1BISnXRu1LZZFk5kAO9sofhZxAW2pqEtGbVW3m7mhhMi7rp
+7V0SmgiRBwturRrgSbYD//zx6sZ2Jh/OxYtU1VZz+9+iu42pmPi4+2OGmv1n/+u/keaUGEKk7rZ
aR0KES3JLuiyj0XqOEct1KFeFh7NQ6KIb3q3v1CbG49jlKY3sAhuFLRqqD6YS6eqApK/LX9QThmQ
UPEBDc13cKC896Fwj5E7ukfftT7yIoTdHQwOny++I2l0NDeU/MVFXez7trOMe41GjatZB/yoN5Gt
PTiDD/e3ssSFvE5xmW9FAEgOtWxuWoeIRlDh8A0U1b/Oi9h3LipciX2XMb/GfXG0qvSOr7G5ACvv
d/CEAOxi7Lz13Wu/sJqbtE7U7UzyGKtmyTTdvzphXiy6QSjElmYjeL2V1LJ4adZYYXNhlktVnSbc
GXAGH+/qPk9DPB+EftdOHp01831otHTV96p3ph0sNuPYxHsucCtBGWPDjzvAolCiah4q4yQ7bxWe
IhXPq7TZ+5qY6jMch2Wied5tEj4PStXsuLRRTlfH4ZiWLakCoJGUYbhIS9zYVDRWbU68iaqlzqnz
i3JvmJmFVboH9ZHl6p4Le7iqBTVXOG3ZUYX7AzAxqE4NMqIQNNdBAf18qmJcuUmjw9l034BePdp5
ZsPV5DuSMeqwwtfVlUU5aaPr4sWEY4JPgFFgzxT5FBLWiZ7pQgUxXVtk1RJ4Pe7pxAe3Vm0fYQPq
J1+NgltXaYNboq0YChJ7qZcgRMkRV++ZDyLpc206Gj2pGJr0TiY5Y0RhpwNGD44WzRjIeIuHk0bB
xlh4RnHrMKPaZ3optk1evwa1l57wOKbQKJpqCfVu6RC4ehgsQn10CLCgar1kbbeExso+Dk/GtKgG
QeG28y+QqfFgq7W/BE7Jadbu78IuxWFhqsG1F763CZmiLccG8UAqS0qsvo4ENA3EDXzeRRCERIkM
zVtfFsNNA33wpq2TJyeKjmNT6wz+ex0NYqFcAbUw3uCeboiHdOz5kNXMuQ5DCq25cg4ms0IUNdZ1
XuDqDWBeo7ed7xKibn8+ENF6XtZtB/l5Wkd22cQLyGGHaNl4mp+sOyJYIas01k4Cbgn4UUv3qqKT
MS3ihF4VPxKfli93h4KTaakDsDFKCNHTKgPjmrfsYK0AlgYUDrZZw5d9H6W+RcClIZacYJS7eSFC
8+CT+3ER0zN8pE87oMZU7POzVenyZl7UTHUPEKY+5ntJaY8X3h7aPZVzc4WloSUO535e9MgY7dFK
NwMn7UXV1D0Y21BAqqtRKccJNZe+yG+cuKsXkPdqYsBBXmNxPCk5YXmN7jypVAlQdFfdvZ61wHK8
p5x2ExYoa9gx0awXGWDwNekRiOidivzxKsJfQGT1sqfL8WIX0Hbk9y6Igsd64CDG67E0YvNJNXHc
2Vli7VWDampTGED2tP4jzhrnprRxkmuvdqK3Ny0RB83w1Mj6aEiMDz4ZNlPXIE29dgekr0Qdb65C
hB4EHoX7nt/FWkEqYjZdvDenxOuK0jsKOfNEhqdDr5GwhcgAwutZI5EYNr0Pp4CjFqMK33gdim8q
kepe5MFPjVPbBhMSANG6samhcZ4oNYzQ6nbMFFpWekpkQe/e4l15pUrL3JGT7y6ZEu/Kxr5kRN5B
EeowA7QTZjw0wPxqj2FND51TVwGsLr0NRPfg9gqxGp4Dt9f03QOEHPhvseOvCRU6x9g8Pz/NGOb+
fkwJ6jY1fZ9HBq3T8NlsmvpGABEMixye13R+GmNbf8CDsyirb7ZQ8luuVJdEHzuSX5x0qdr9/Sxi
gYXeM4jYjjFrGbrLdan3OW3V/tWoDPJISfZtNKbCTcdJQtqY/kYHp2SOesIgT8q37WKn6oiP2cCL
F4/kBXrGKfDAQ6apnm0jOsvYEZy1cMjnKoqlr1bl0vHV5Mj3dwMIr0PBaN0AhewXEcigdTFAd7V9
C8wxsb1Upki2HqNtSoFuYdjuBCzQh81IA3vVB8ReKD6g2VJR34WSloxXSSEPcSx2aUMUe0sftA+I
a+h19Vj7dndCv6Sr6XhRmxaqdag8j+NuIJZr1Wn+sMPkGu0o11xGUpjoyIspb2kquSr+YeyGDaTT
Z5o/DFd690Ho0RJq6+RfH1YGBOsFh6PyBOzLxg9HuaZprRWu5fHGLm5LMySom4yOjZX3OX8ep7yg
662G7Xi0yRnf+wMurb5T46tIbLyc8XgOwnAJgLPbR6RuHnIb8SKNc1Bueeac/GkckCgbGvDlQXqG
eRiryfxBFTv7EDg+V+Auw53e5Oci1rKLcH74HeUR19W/Magx95EJ8HZK9sJor5NG6lzVRrdwAALu
TmVirr047HZE3vV30gAwCimSy7E9lYS1yNqKui9v0BknizaVxltW2flLYPlPbdSZBx2v6LIzckSV
EMOhbxCeYzReecBUVEokWDa4xYUdtNFeFPJS4B3KwayRlzQslCrZwR+9UcFmbhWHFnqe7QsH4Qsq
WntlhUSe2pZb7uedR+lb3eaNc868XDmIIoAZNSCvrJtAnOFlbwGwqRvfeWhbesFBgpxMr3uu/rbh
78wgpONNGncdTRQlPlmlrK+I1StAxgHacL+3V07YuJuMMWrRtMhT9OIaly2pPyi/6EXsszaHQtv/
KM00O3eZ3a1Gt/yZj7a+6Dwu4KGZLxNwt2pYKJsZdRtnOAS4qKVrgy8PfkxFO8mjOudHFoFpFafC
xu2f0RPrSx8FwzYKEojzSqbsCXHjRwOEvwbqQnqEWmw5gvb4n5HAj6HO/Nar1zpRY15HrlYPbYUc
DMfZdLHEbAUq0c0VortqkuFx8SPxIWKmy7VVXS+DUP6IjQCmQ73WSKcgtc6xtyXwmtgY7EOTN8Cz
A3uCmUixaIH0Vk4bPzREYCmFDbyhxA7erazM1x/KRl3YHl1e8G/P7kigbB04D1qD/iEYKRB3JAaw
OzpU+rTc2NIOH5tB/KRmDDF/sMK7sknYuUF/a6HuoIoAd6LCwliiKu5AfLeElQf8ndjkp1uTA7RC
N3GRlcXYVE/CneL3WMmmuw0ujBNXFj7i1j76Ndeo1oz6+yYh/VCBXF908kzqenfMpdkuiEB3zwxT
NWgqUfJN9d0bpQvbH7pVkSMsznaZ92ioCSwtk1QeNdsxjw4+C4J6tEPPNG5eE3SdPBJQg3Jk1CP6
NEFecsTx3Hx+FdlXcDaMhZFY/jJOCWIqGy9fNSLCFJgA+JPW4C2IsVHWRqlxV3G/k7wak2WTi01g
Jq8At5Rj6wXeab41Lyy/hcsjLPK4PDKvkPRMHLgwWRQUxqHl8Ao4+Pj2gWT2o/PTqrVg1Yrhopih
TqVQap+LFMgR1kMChIMWcbzF9GsgYTlcmSKLr/YYvIgiHDaKuJBmkN0aBRnsUt4o5Gh3mZvfiVgz
dwUVnIXSDvndvK4xe8wRJUlUVa4rDKUVdT1CYCGR0cdgVhc38z1X1dSDtNsQgycPejsz9Wok7HVK
VycJ1tImzoZDBgUYQt/bIQLtE8XoZnyqvouSasu+0AefPrXaX0RXnxrhFfcef4PLxh3qW4+wtyLB
68rulKVanGwnelTdzoKbSeCCQZqOIXJvg7xdvSMmTNz5Ul0aCOlvXIrym6yjUR5o5Giq6E60Zvr5
2OkaktuO6UZ2sjn/IrcyM7IwlataOeIwjEIcMDyOtAen+1aOQNSijb2yM7kA+DoelQEaMJHVw7Ki
iHYwFO9Ob+xySzSqfQTI2x1aBnZN149AG1lksd0gi/iv+/5A8o3t9SR/8jlzyRzkD/qX6C/UnbQK
tJCFeRvn1MVRGGZHxuXtYowARya5A3u3hGtJQ3HbV8VFc0dvowXmN4XmGcMwka4YN+z7FKo+rn8k
EF5y0pr4W5nJdxds1VGJy51wQsnWglObiYAv1rsVXXhxxuBSgkmStfbACG8Xqs2lD9hVImLYdoKG
B4vaqeYqYJsdyRpD/1rEpMMXWvisCIN2qtARAAQPMmXqVep7nTFa60oDkn5GCl7ifJij8WaBvO3s
9hGaH/EP40si5LiSaQCE9oEM6wAzd5htMdEwA7RBEHYEOatVtwuN+pbBybM/XWFio9uCta+ENuWS
7TQ13HsxVmX/JkolZmsiJwRmUigzoBTcLks5V3gncjz2nVWhQkbEUom3rLljnO+u3WKoaDYwqlFR
ke1D3QXS3/Y7qI7RNob/tIslv6mCcOZAZOVywgEZitVspBm99dGYI4G0n7VM1nvIyJDzar7fWO4p
tS2HlsQQakoHazpdzgsA7rL05U4NnR/VyPsMm2pb6HKv2rVYA3C7lZjs4K4TtJypoJZJ1QNOLTZd
CwkM8LVCP0LbhVK5U3TsY1kBiqzP4vfeaRjET+UdaLZFZD8JDaskardgUVQ9VrphRIo36V2zICoJ
VcNY2DIdyhL1p8tHnXfulK7OdVtRGQgQzPQGhz/Mk5tcJMXSQ9m1mSrIaT7W3zlxXDkNIUbTNedq
K565SDur2OlJ9rMze2PphrAL1d4xnzypXxyiIrOgdqiASvQAMapz4fj6o3Tyb2UTxIcgZwpsOG6y
9B3iDrSC+JEiJ3sE6RqK7fI1SLP8ma/krMTuU1m0ASCz4k02WIJJlhq3VWcGS9Ah4NP8SCwgvN4x
aY+OaO6nLAOdgpml+xcldlZoAstLTYjBpqrBsnP6SYHmH8OhtdegtfON7eblCnpFiYTP9Xd1TE7q
KO6c8dLkQbatiNcCgUnFENFm0hD2ZkjLYlIutW2rDos8A+hJsJHGZOlRqLU4oZbCWW/UmOfTgg9R
w31e1OUxJ1FjZcYEjKoKyjw0Xa8phaNFZ8PC1nof5IjK+csUV2Ty1o1PgTpVJMbtPfhb8ZbDqViO
nmUcw9gZdqFIXwvGUtuotW/FKM+jqwXLCFno1lZ9ZPatg4aiQ+QWP8DpsnZKELao/9zimhXBvWVE
K2V0kbH1DrxTk3qSKxxrbUeUlMMsWVnNKIke49e/R+ZZYGC16tV83fAUDRGfqe8ZKJwAmHSrqGLv
Y1jIxNy7jxlZklk+PMEc61a4bbsFNJOCQnWZYUMN05XaRbeqQsM17REoTYkbag4UQ+tgw1ZkUDYc
0wvdK67Amy+RkuRLHzZlEA2MaQPhukyLil1XQTkGoGcvqE10NWGcCuyzlZf3+oHwAq6biZVtXGt8
nJUwU+n6T7RDpQYgcSpXx0yaE1KMqr8XD1nqbJAZGBD/4W8ecqB2cKCYU+aWsYqLdwI73kOKEQe8
WaisW820D/N9XPaL3g/8/SzTmaU75dSz/pLuGOCZcU5N3ef/7mF36np+PbuznGozdD6YuHSrki9U
tPLFiopmWRmxJtcS+EIy/D/2zmy5cSXLsv/S7yjD4JjauvsBnElRI6WQ4gUW08U8O8av7+WItNLN
yOyqH+gXGEhKkEgCDvdz9l67zI5DU/jHVv2A0rYteFy5m8xBi1h8K2O3IWCLzZBC75l/Ql8/Wfpm
YrJ2F5ICd8pVLjRC/5puTZ8MT2VY32W4G85lYeWbvC6+zcT0BprVeZz2vXZezIeuIC2Sta63czPU
dQYqwn0Upctz2BRl4IYLNtkxenIPBJcVL4k7vLaAKg+faArQqSCfW/NCAOHWQg49ui99S1vFH7wv
+lQQFBrO1W1x66CMJrhlI5h/VDej5c1YapNmawM13mYVaEE/N/ho8jMeNP0YSQ0NYgczkY/mtIhQ
o6ItC+TAk1YQC2YGFFfFy8TAha3i7FfLT75slyFbs09iLD18NuRswNZ9N0fp34/xYh3I6atZKG4A
/HI3Jn6BFeAstkPlUdbNqaz05Ds+2Gl3VYw7IrXKg8+ZjFui9PkpFNnWFBsbvHimt2TvTlG0l7Ck
2IDCrtx29Mvusry8t8AovNW+N+5d5ginXEYDwn0fZbu9yB9TFh/cRR6GRYoX142rA5dAeQyJQnur
yvBSonD9hl2w3gjPGO6nIs4JXxMslHzFKk9iuLzUeFA3VdgSP4YofiLJCxwvkMmBuDWTMeYhDy3i
7pRZpMWa1IjO+V6UqL6FJErE1SmkY9EmxISGztBT5GVB7W6rqMtOpjZaW7cQC9mBPlmJJUPHbOUW
9xbZUZpbthWwmIPeTAdKHN25Kwluk+Ds7yOylakHVsZWc3rtzm21CH0fwl8W+39ZTXdkQemcgA2C
E3XLh8wYjBvFtnNEQYE5ij9fbFZws1XFLy103Z165Da04/pCuveSHm8wFYt2bEUvd2IubzFrhE3a
swqOWqJ6U1wBB6FL5M9zukWmrj1N0XVObfeK7pb7kOb8aL1uPtlfy0kSFJ4gCkC/ntiIvmoLVpTr
G+I0ppO2B0zjXse2uHppmdwR8JjTHpwudCfhNg3zdTDS/sksnG+ZYEoscqRsVHwfU50oATPmJmVM
igzRP/cdN+Mu0smZ9ZafXVMMRxFCRNUoriJ0iMu9o9PAbdt4n7ZRjN0r6a6Wh6tB6V4cbdHx08wY
A/r5I44lU/SxNe7XshSeuANtI+fZ0PHninpfVhW3MOm9OzVOLRhM1jlPFpsqBv4J0+QcA/4WkEr+
luAoOJrz+MK3NSvrJmugbFj2hFuIwPVmhN5ubx6yCNOawQnGEAFIPvU3S0Z1uKv4+dhqv/gSCPFA
G6mZiR4acgkkobHJX/hw++KhtLv2KV7Kngp0JK9a0QXQ8JlMjt10sOeP2R/v/dKHgZCheOfjPZMY
/Z4v3gjV3rmkZkqy4YwevNSqx74J79y45wocCfXUJ1o22ew8+OQbkf8BwE2Fb4FK4NSiYyNIodov
VQP5PemfFyejkm7/BIu5K20TP3akMdlOxbzrrFKt1CWVSc1jflzs+tFyDw5hpNtplD9Q5MeXRbOT
bTdM1RGzckuqa1FN/RVECbLFiEqatlzHxrMP1txaW70mH2utHHQFvutQIvn3o5K0trE8DdlAPrrX
GKgs+TiEEPdJ4bkf7evMoGyHEvPGAFtoyF6iyUzu07k2L5nEHNGIVW9mB1lcV9dQ2xjge8++CWxH
E8k+nll4xhT0xr7XD0vH8p9Scf2F0Z5ZuE6Ck5WWJJucZnLLeksk945Gr5lJUucEQB30hwQdPeFe
cnqMO4ZDq5XaXdpqHNSMHkebYgDalqsnQuPYd322N1iE7CK6EhsMaJIQW825gGXoL33lv46AWg6N
2aLdb0ssymLGLVLySzUJ2PgA/YGOSmpepjD9NVg5AqI81c5l/4zQvn8fZv29l9xh3XIpD7HBV4zX
wTjU7RKfyAOfNzH9+bmgNWaguj5UYK82YMUH8Bj0gGsmfqkUxKXW7smfqjdhpPGdTQwatibT32EG
sIiFwRZgz1r25HEI0lOmJTCtlCik+NAvaOwmaKus/y+dku7YPgrFijljKCkcZYMpD6xwm6uNj+48
QSArASxdk9h50wvRHxmr3mhVgOQrq6bbT2pqYbQ0fE2vo75kcvaZCI3gD4xg+CW6We4OGqqqKKNw
EmIw4dZ7Fom5nGuRDQeRzHcGEwpiFtgkpCKC8u8v4ciMsNY9TDS0pc6JQ7O5TowbDBR5wFaTbLXm
smZGRRYow24kLSVEUtv1YX2zhDc8aFl2sL0P3Z7tW6e1zm2h6C/H7CPRB3klQA9jWI/bZiSq1VjS
8MwnslCnS25yru37piGadvCACYUUzi4qe+8SR7m3KVuoibDTy8ukgUgvi+mqIS/fxDo2MZCl/YTx
Lfnl4HMgkdAWZ9Tu3smXb0VU0TkwUpxMbtYVgcONnXKryS6spuWcZGTjhpQsAqdjwFjhVb+JVn4H
03CI2mPuprPYAL8YUH4yexqbsD3W4Om34WBPQYWWAjki95fFDCHHCFmP97HtGfsUky0lVvlqAm0/
koyaIihTGQlr4glBiYvPkJx17kPbtN0DIufuYR12cq5gdCjZ0Z0eaAowV2+kV967qk0tJqO72vBI
Ijs+eikj/BqPMs9GRnAQ8h430X5lFYvuUo7OcUTMbJj+sB3anOfC8upUA2rrND9gIvMurTPZu3pR
4bhpwUohjumyuqxAfesVghG3SaFDwxRhyp07cq6jnNLjWOjXbJJnvyuLiz9m8anR8+HIuLfsLN9w
KMYW3SGvSCsmkYIVcuG/9EZyLWWrf4TWUm7j0SnhMxmPfcfCvyj6Gg1KNm26pCkPoq20c63nX0fD
jLfKBlqTk6y65u6bjxKP+f7Z1a3o1krjkozTfInsHjBu6sItsbwfM+q6A1jMcafF5oVsm/Zj0qMt
8BbiwZmS3ht1FF7JAomYDg8YmqhuD0z1DLcyvmdjs1+Sgu4Bk1Dik6iE9lpLb9OksnMYLBMeTNP5
t7T0D34sN6A4krspp54wFObZMMhzbPSKVPkW34tZf5sG/Zcd9T/sqqyOod/Nt5ryNKWFW1JbyXGU
FJfW82E9M0K9PgimHLtaYlQ1iyLE+YpfmpObM77LXkWL7N6jnHHoVE5Oycp0jnEx6hZm3oZSGX2o
r0MsjQ0xBXRNzbK9i1Ko/wVheTn0MCgbFVqrhb+R0+7c9En3PGSFODUVlYp0wjg4tNX0Vvr2L61b
eCon05F5pvm69Mxay8VcDusgTL6VxzjHnM6e5I8RWcq1aDv9MA8NOLOSzmabmhogO9e+YhJ9i6tK
3kqY9Vewj29Z8+TQ/39xMju5+a1BhRpH6CFOiTyelfVAjAh0KQuwuz62FIRt3SNuG2eCehjPAplV
gmWBGAxuCUnqn6yVQJkpy9C6Kcvxi9FmhEAiwVj1mr2LFSrQcx3E77qb0dZWUmSKzf9e6vxbQFpJ
CuBc8mmQKh8N0D9sNjRClV9j3S8Tct2j1sLRYWoYnZQ2nii3f2z8lZPlNBeDTLtThzUkUx6R30rY
TwHvumcoX4lGCni6OpuG1em07k5qN1G0RYz+NCOVU4W+Mop7xWpc1GZ9+LmxFbSxUc6XNSFkPcB6
wN+HUqjMda/FPrMoH02xWmpy5a6xsdmsL2brc+sBstWQs/4LfxwwUx4exIxvjbL6VKvBR0tjeK/r
Y7WJlBNoRJSxLQfIr14Og28VXH9Krz8fhrHGRDUiCVb5lD6fXz/+P577fPj5c3DPsX58HjmPCImk
P9gztecLjD+/xfWxtmJjE5LTOfl1GpeYrELRAt7HVGFtsIEhyPCzwzh6PqXDl/UHNPEdhEJ9mtyJ
jFxfQdLW45L5y9mx7q4a8/WVdY8EGtL1Uvnj86n1eUjieLXUpvO9DiZCdfo83Pr872NWE4U/oZxp
q3SYCp4k5wbf2rq3btYXeuVvA5QrNkn9AthrPknlgZuVGw6KYouDA4k+86LAVJ659WuO13Ps82vN
s/2gLqr1SpqSvjmvm0HtCQfjdbMk8U5Tjr5GOfpMyvMU9Xj4uVmfK+KFlSEWwHQ1A0rlC1zfSKSM
dOtmdltMf1k7IRfBVOhjLsSkiYBM+Q3RubSB0jURRWphSHQdUljmhHKfj1nRw7RoKfdi5t00Dzcj
7eZDqvyNIUbHAsMjxsxXoyyfrYwS7DjtZlr5hP1FkOAwS0K6OzBBMy9ko20T5aeclbOS1uFrnpgP
hZl6exPzpadcmDTCXwEQHKxCqs4iVgytrL54s3Uayk7Az8fNCUnsKjjd8Pki1CMKG8vN9GY29oNU
XtAIU2gMHXXHEHEXKr+oyz8YjIGLjZRaHL1yGqMBArAMoynE+EOnnKfdbw8q1f8ZV6pD5S5WPtVa
OVaJpryGAg+r1V8n1RvuZRF0mFx1zK5EVocbqnWDbOiRYiqyu/4L5oVHKmYHoAoGjtFtjH22tr9I
5aatpH/qsNcyWoOCGnk/Ed4T5cBNseIuWHI1UfB105j1lFs3qu1Xc3S/afpB74p0M7nyh6f8vbPv
amAw6ReEyv1bzHRwYpPFArfxRGDJUk7hRHmGtZDwK125iLETNwmw3REnVmCY06lCbJHSuRkK1pZh
+Jh49BOjmam8cim7yq/sb+H39Ru6ORRklKMZNulJKI8zepSFpRu+Z1gdLzmBvIbFJ9exEjuHmKS1
CH8dfYV4D2OY/jlW6so5mMpZbSmPdY3ZusN0ncj7Unmw8TNuhN/XZO95BYZk0BrLPu+8FJtWRCMQ
J7ewjEOovN2TcnkL5fc2MX77GMDn1QnuyH6DNuKZEtWV994F9YwxHTFVipuHT095ylMbd3ntlG9c
nX+R5ExMKv1TWCBqgn8SESeXYZjHcMGrTkDJYVHudQcbOwuIjkvWxNzOuZ1umR+ScECBa9qHsv4y
Kzd8jS0+qcc5QBO9RSEZ7gBtQHrARD+79k8gclt7PNfKY98qt32vfPehcuBD5Q4P7SSOApEXPOQw
3etaAycrltOrmZMsPBFVvmOWbB5KsE7btiFhKI2IBxWEwdwmkg6LUS8viw9FyysK+7aURvdEV32/
qGXD+lSU+UHbj1j6y1njLmST4dcsHybItmtB2tXJTUmPSlVm0QIK5hTZk3vTetgUVhjqe/qKCDrt
8DahLj75LBIDYmS4QOGaUjywDeQ+ggAF3kEH0/tJOOXyEgNOq9q0QukDZoIazrL30fiha0GvZNFG
ozLRDbdpImp1qIm266Lhtm7kdJ4mSKFpdZeEHCltrJ+NypQznHC8uaKl2k9KjJYuv/Ik6WF6jclj
YpFgOBZY70OTsSr3j66icYedlpAQ7Z5jYd1VNGY9uJCXZrHpEcheg6zwbElSRicj2c/5MjzqvfnS
lO2PWC98XoIfM8Hue3CEbFmoG+PJM8gmkWGL2KYypi0RqPWu8NtDJTrrHtPJYahKeUH4/Y0yc7ZP
KSNS95sI3irFeOemb0Wdesz+x5bAzImzYLwh9JCBOYxjYHgEjI8108JcvzbQjK62OYtraSJXhA2Z
7omcd7iSU3tDFTun7O9ukig27oQhnpqBPEuoidOOclUXVNoXC0Dn1ZLeHWSC4gikM9kWBQQxnBI1
3BbAhIjx4h368F9zbr6grIhfJOX5OJTFqzPCi+n8FzsmBdnOvhAvO96F/lxfU814XlU3TUtVMqn0
c7S0x8Hhz//XymJDWSl+ex9OP//3/0C47aG6IvEON4fhgDH9w2qxDGbqJ65VHzPDy47EvNQ7WYT4
zGP31UO0+DIVHbljC4QHJe6YHIIT/+t/wfwXtwf/AwOqTuaHTiPQ+iNxyQ9j2YOorY+Fhtwp7M0H
N2IE0MY42XIj+8hN5ucIAuo9FvH4XpB37JuFsdFIQdl0gPlQxkXxRYlN9cEoHgYvukmayyeWq/q9
UoGu1aj/5r9Wgus/PjjPVdFTDjp8ger9nwXZuBlyK60mPjjS5ne5bXinaAjvDWtB9l7lAhcgQMNp
ME6DM8cHlk3Zx2IdDZF9T8b5LsT8/W3a1YYXf3dM/a2imEPxx/6FQMWGlNcyBaYa8wjZHTRAkiy/
sWw/pv8Z/aoe/9Xdonw8//L/+yYuAs93eBur4PxvgvK5S/HMGE7FUFcydRfAdxLZ8SbslibbrJ9Q
ZZQbJE/4WnP3fY25NgSoXl/uKrMSO7T9d6P33SZA+gjn891XFZAmrT+48h7Tqa4PU12Nm66I7YNM
xT2hCf1m/RL+P1vu9t/krgnT4kL9f1vAHuKk+if71+9f+If9awXHCV+HX+TahiLH/af9yxP/4RkM
BZzQtgfe6O9MOeM/fBdwnG8Z7m/g3H/avyzvPyzf1Q1PWCb5acoq9X/+1z+dit0fj/9uvBJg8v7p
1HR9H0OSbSuXGWrkP80k4UjpKi6xcZSQpPGwzWQNTV0w2NTPi8j+bvWgf7zv3mA8kzGpb3Kf1u/Q
ee+Nj5bSFgKy1xiFu1YMJzzrAW1q2DxWuuDAHx5zAuo3xjiFZ6Bcy7FE3mn77VPNtRDUg1cSGVSY
G3rP2RbrI/7I2D8t6X0lzYwsVSKFbP0jy/R455aeF3RY+w8IqeNjYZhgsjpqKl1v/jeWH0UO/PMj
MXUgf3wqpuU46mv5u/3DR6ITGiNAe7KgfGByiUUKtnaf18l8qDTt4JQmBYmuDnfTYt0jKTqaS/ZV
MwiSQAGxbWfeqazRkvU+zURm9H6NupxpV6CIEHtvYH4b+c77zDrl9Lcz79+MNAZf3x//vYeTD2+X
YztISRxhKffQ38aaMDYBiYE7BaUSvhcN1efaKp4KEB9ArPzqQCjGA1WPEjoTCDgQNY3bMGVsvS/o
ZmHntBFANjQpm3HMG8xp5s4ZEYWDEHUIqwyoOWzNDjRe0XwfakyspHQ2QeVF0OJYfnV2frHyEjBg
SiXIXJ4So0HJoLW/ChsxZh0SZZ4nOdEh02UeImBzy5W2+QBwzns3h+jVraXYVAlKbfLokCOeDBK1
L473GMXYjLq67/cJ2q4FtSOQb20wT4UG+znxFmdDYC13oCiwSNjMqJ/ri/gOxxoFpjP8mMFwNJ7Y
FPweESHoUIx216m0EcMZ/MCRP1e7e64yI9JwRiWE4T8m5ysXzhdIE/xc1/RUdFMopm91I1VwlvYD
laIWxK60H+K8P7om/A4d62Igwxi4Ua/fNSNnyxgP1PV19zQL51aapA21E8IEyUE0wpNZ5IgnUZQ/
kAWngTkOBzctcyr2xrdsvk0DK6BsEt+8GOEPeImwkY+J7dEgrIEnItYN6O9cssLbo+39WBZnRxQz
Yp1WCASvKsGr6K6NWKy9HltFwNrh4JbltyWbvY1jF/qGudS2H9r3GmZRUI2Q5xrltWoqUgWEt5Vt
fCnIO9oUkmR7OyXNL6Ga+GCGPWoUc2uFxl1ERsFTpr14tBOPeWvuEAMQ8kHpjkL3uXAlqjLsCPGy
BHIh4Tkpv2lOMXFItHmhPpD0Vy1PkUfUxFzPHwXNfzLAN3lTvtWz+NrK7rubUxAT/bvr0e4cZPmz
S5MnM27rwEiShzaTOp/j8MVpuC3aG8rSSlo8swjQFsJr+y1srUu96CV6DfFOYRAllHlt9KXdVADs
khl5LboExE1GdHBrg9wZ+Lcwajz0nujB9JjiL9HamRwe5qE/xKa8wz15kFqKcHw8dVn7wzWfLH84
937xiuQv30X69E0z7B35DefMSndLy9fijWwAh0zKIhRVDXwo92sM6narxf3JhusfVFW8of37xcvc
W54lSAeXu7SOdSocaUExO9KPJXC2vpgfhqR6Tp3uW2V2H3FO+yZSHDrwKqjmvkrvaNGxCCp8AYRl
HDvD6NEywCEjWXLrsrRzS/owFVVKN//eed5fyHS/tvl8LoX1TeviemMSJrF1u3SDLuwxGez3lO+T
HtdDFiaXrEkPsm1eMbSdmyF6dG37R2jzBkrxTcxje3CJEEdm8+ylTLR9rULInlIfsJ9z0e6kQLtB
AwLWXUgdeymGQxEZv0quvMCLEbYNIn/ts5mutQnlx3FDrqEkC8wFD4GF64V0YPKL3OrZBb5HwjPH
IC2KUWMuAhB0D1XpQH2hjFMMT3idHpMpe0qd+d63tGMNw9uoPUSwdh/t3Jy4Yt8HUdXdz0lG9l5U
iY1VmacOwluqViB5+N20izvUiC/+jPQBRyScO8dEGG5jVxn1x99/N5MLweEkkBLLFC3ptzxzyZwU
T3NHJAtrmQvygRMw0J0F1cPAR0oO+Adl8TlY0JsDFwFDE4Ic1MiSl8TS1caTeiH13fdsBGo9+d9N
GT5HTr7txhYZUthtLM/76k3WXeRdyBJ2Oz/ah83wTgdWZ83XGCRZ1OGhyheg0j6Q4qYnwVPT0T7W
AOLMsAtcLKTI4WzkPE58C0fbOKZJfzIR1NMAdXCHGNHeEOOD7renUhpfLHsnUrRCiNux21VfIr+9
ZAhMZa6W7otots433SUMlGDDuyUp06D0qaD0EXKsGL1/STRk3UM566V7IwmuRscVbyhwp6cRnzoK
CNfDS4g1ubbeSJo/5rkBSbE0CUoV1kNet29hPD2CXHU3GJzeDIIM0qz7SUunUZTAnxZCzEoqOAM7
cBxwNBRDu740+81zLXx4g6RE1p4Mitj6aqJXWuq83CKN2Mb+QtiKgG6NrGggXSMLnGzRCDUa/pqs
Ht2lv5mi4rujT/oZpe14TBznzh/pI9ONafeVNdRUBe2HSGK/mVGlV3l/Q1c9QqyfGV+498woNu3M
+FE07RBYYbV1EeMFrB8/Msyx2zRk0a2FX9q4v1p0sQOcNyWiaf1g4eQlHeFauElF8cjW6MrMFPWw
yfk+C+waHtg4ey8pkCHNc98LynBBX/jx9mtaJyizFhygtvWNgGtE9ygHNZPwBTH1mzrBpJi17j1c
ySJYyOduaukA1OEN0lRzNn7NyDJi0Uxk+ygS1tI6pUQoM6CGa0s+xKZebmjp1VeEuvpFdtHPxdNv
zTQs0HN9dLOc8FqHW8g1gqHX4Z/bkGFGp/qV6PTTcqPCcGOBHZ7TA6wY7OANX4+0QjQVN6mU8QM8
sylHN1y4j4C1+bLF+HNJLIkgfj6YOLHitqNRSO2OwaXB7ejeRgpvWeSdTYnGSQ9EXBPQQwxZSA3L
Y9wKF/kNsTvdKk6J697O0+sY9l8WT+CRrgoHYuLdiIIqn2x4/Jn8UB8d2mEgVnwf2DzfSen4iSAW
1Hysv4/w+W2tHAO6kl8io3gpXOSvvTQAjxrvbmvWe1ckgRT5T+KK9G3NbFsmqMtRMlz8XHsc++Gr
4IaIaRsxdVi+OmTaUqOk7tw01RvxR/jj83vSzE+Iwp81c3xIESygq7kx/TxjQr6FMekUtqDeHS7+
yfCDjt+ioG2/ru+O2+OG9nGAOp3yPn/WcsTezPwXFAq/uhQl+Ty5b1CFngbeoSO63ZiJoxfeO3Pz
oPkt/zjO0xilUgi2X7Zesp98P3/sh+/LUKCMyZAqtx10G8faOTUdVLsbT7KY3RNxwBRGx+LJUkQo
hnqDCJamrOG0zB9kK8B3Ho3jpAmc/TmhUSbOn005Ji55zskZ3k5DgJmGG4Qso8An67l2BG6TJdmJ
Ghxs5Y+P1HVV6iLy2KY0wXWaqDpbOl1tgYa2H9AqivyGNWDYpyYrGPJfqUinBoEuE1V5atp0eV/J
fmSuoCXkoAnvlmZUjsql42vsJUHG+otBmE+ZIOmx00NfRVz+FNSYl/RHhEa/kqgFQLdQ2vNSPvhs
HJO72VxM5K4ttdoaBl4RtvfT3OvPZUnf0IiSp6bItEPma1pQl6JhwMKtW0OqJqJ4ijrqYQCGkNtY
W6Sl0KRMY9nhP+RLHPVT42qXXNCjQJW4IIAUKn2vuLpFQ/XShe22ABhTPfw+p/Pa0XcONBRiDGlO
tSHaNj8idqalAtEagZlCYMkRis2gNrqiZ30+XPcMVCrtCtRSL44IIul1gNtaX/z9C9ZjrpBcncp8
+jzEujcriJc7aI9ND8MK/wV4vobQGNM6xNHinLTehQKG37VBR1ulG01BwlBzVud1Y6q/uR5ofVjD
FyvTdNg3img2DYpjtu5iPmR9EdabyPM+JhuyWRlbITFCY71z6UCfatM4Fa1GPd91m0OCmf9EQiyY
ndrHVCJLpM5R0KdzeBM2JeD18Oow6976JyLD46+tx84VrQkOzLTtQgamSMswpcwORjBiVPi+mvGO
mrB7Gtxx15ArRogHyBO/1Ql39vsoyGNsv6mvVkyWXR8gI+BdhC6wuu9xQ8YPkxcbe212XcaBrkRd
hGJRYQLv45A0h2k0221N7ZCrcnlB/KDhMJUm2QVRTsMdJyszGGZzOc68aJztrXCqektwhv1km2CI
zCIzttjHSXBUKicXK8cuMWkpVZjpKijnzNsJZO+yVH/IYm3nDBVROERKi8hP7pK4fZPK3Z0M5Q5z
4n42iuaqS7zgWsHkwSvKHYYehNKEoO8zg7/f2VN0RyH0g/rCj6VdslNRMEvt2hBmIo2TvD5h8QUz
SmDwc2ykZ3/uSSEnQ/zO6RgfShJLqaHWzAJjO/+6cEPyUpSnOXjtCyKNGnLXYO2aqH0q6H9d6Hu4
O2L0XgSto+u4sJhClNvtZV+SOEGpI3ba6MGYEA2YpX1ijS9O9HfSJypxThBxyTDVKL8PaA9xmZ0r
wQ2s04ryUhrMxOBCdK8Rjccg1nxml7hywPIP+bvrRk9VaLkUANJpr+CHt3Epkakyfo9dvQEXJU/+
GFqI8caPJiumgzu6y5VTxNt6pixZjEfRkYhs5piudxnhP10QQtLVfJ5lTfEkL9+pwrDcq/35QTjD
Y5al/iHro++Ehs+nuhLf88mNgU4M2W5y0CfVCCLuZSiTe81CGBZGEP570znPSzPfNEcztllJO9TO
zWdAJN4t0roSNWpPbKiJXabpnMcJCeLGy2ocRUPKjLVMPfOOfoB5N+jicUbHh0PDIMxLCUSwFz5m
OIyP5K9fOxKgH32yc8bUyI+eJbtLNI2vQIHJq/XpKi7uo7ctyx7LIMkKd0nuHGPcKDFLk2dwACJI
W9s4j7V4T5wWUWGRDfvRtrwTkZUyGJ3IpFnHXVVv3kNmI1tuYtaJlDD/lA/VTtDmuK8bO8eqF4mT
k0+bxLYeMVfqgIjxrWR+Lo95h9RzvBmUhZmjO4ij4ugBXhABYjhvD+i/zokoy31chD8xO9XPxqTT
UBvcAyIjsOOGzQdmLB9DO2XHRB60Sa9OfZldrEGvLjZnLnpI/HbWa5EM5zjGE+GO+E/duMRcSY6Z
W/ZbI4QTN+KSbfQi2dYuJ8SwWBrTuegSUZVxAz5h2ChlON7bNEhOnjM9QQzz95UNYbURmX3UF9bx
hl3bW9mB2ze1WLuACpQDSLK+BdkR9f2vNJfxQz95H2FhvQ0+M5lpaQ+0AVvQB24QN1FxNmgVLP1i
nQzMRDXJhvRsofUxlyC6sU2+Wkk1PJO6uNNkdsZJGT2hKb0PrWLYJXD4WYDg2VnyrVVql5qE+62B
q3MnlrdFz/09nsbykKTIuj2guLF0JwoKQUQm00WMWX/Bi1S2T3ZSPCZMaYxN6Inp4GC433i9VR/i
qdQvsTY/MJ9O91VbeqeQxJ2s9x90vR64VxMVFLnzPbQgKIfIBzltTP+A1ci5t52RUaYt4SPrIYwb
pyRMcHyXg6Ff2y9NqyW3fiKakirHIz2UwJyYMBa6/axHFo6wiECvUhi7xsTvDs2QCRFcpd4Zs21h
deZuskNgkpP3M1IEw2XsmwuY7K1rE9OhVKrUSvd15FFac8QrxnV5pLHH8ogKHCQO/1jrJCi0srxr
s1cCB64AepBDyDFE9LTxZH0pKvQzS95dzKrTn6hZBoSLC3q580hH129IjXDVZt1Lkru64ZasNZrL
0kjtTu0dS2CiIaHxnqMBGd9Mjy3Fnr0LdWpJWos9a5NryGNmq6dso2HLzuPmr1IzEDYrbmRKvTgw
lFU/Wb02q43m926ibDVMaPJz0Zy8ctRDAH5K5e/NkvkH1xrerP2IQe4sfBbwOHUL2jzufI47sY1d
mvCsMLzN+tS6Qer/NvWUOjJZjShelHp1cM3hH7sZJqWTPqDdLmysmmqz7uGjRFI3yPEfj+WcJ1s9
RVG/ojxFi35q3StXyCelD7w1U2Sx3il/R2tC7ycmYMIXucJKV/gm2nF/q6Nb+v1cuE5dPl92uPcT
YZp9ZZh3gCn5ABzUpGf93c/NH899PtR1lbk7IpjbtBFr0M9faVzms1GpkyH+zwc0PJ1fWX/w965R
U7K146jYfv72335ofdLTnAGAMuKKP9/B+vIff8L3jJolMPib9YW4CZ1AmpNLegoys3/3G//uuc+D
GhNXbiL1fa1miwyEUSAQfO/CKrEIu3dAJHZVnO7WlxsVD26OPm8ybZ+TiJBgB1Mlizo2bkgbneIp
ItT1MX5ciewhpHQX5tUOdg6LN+w0w9YZemUn0F7y0ruRJVFtTHUGcF398Cn57GzSAPUdp3gFm5pT
QUYq2JhuebX3zPzFl8u5CCc4PfSd50sOJgyLsm9TAsCsRWDM16lcTu0w/oyLatyT2OCgLe3NGpcU
dHkmFtwgZxtzgQvimbMoAFSxbe3hVWTYq9qsfkkS96+4qh98u9lGlv9YGdE3GvEViOGMeCvnr7ZH
AJc8NlOvB1OfuNvaSU4su9+HBLgkrQIS/KzvTofYhYKPDPQWv4/B+0fNt0mX+qg104+sKODu1xPJ
iRqSMDfCB9rK+Uroyl/YciPuMS/lKF6JXbnFzVzvetN7XDsIyNyo8ObjD2u0t1HFysgx6y+t+AUw
jpQJVN+wYY5mcRp0KkB6S74axpJfotTArEz4kzNSRKODaURfMeYnFL1IMbI2puFdyPcImSDG/5e9
81huXMuy6K9U9BwZwMWFG/SEAEGKlHeZ0gQhKVPw3uPrewH5qvTqdUd197wGyQS9EXnNOXuvzbON
Xsf6L+knH/AASR1h8aCkxRnhv9sRRJTWCDcMeSOM/hlAlB5RTM/q52E2yHxrkWFKeehi5WdLR9xz
2vhG1NODrS1PBBBNdIkLOD9Oedk17bFSkL6xdkvTID1VXRAesQrdV+Dmr4fg0ypnlkU1sRXRyAY5
aPFJbakAhNTEZse6M9OxtOCHaOSCZAszr+1kT5NuoyYeFx9JNYstt0ptx8MOxbi86K7FmAR2heV/
qNT3Xf00p/P4Kdia0kgDvf46K6NfT8GF1gfXtTEencG56vB+rvkALM+vVTt5lJqD+7x0HqzJSxCr
GmjNuuEKo8jRjGfP6V6HsZWUNxXEuBjHBi09lKF8rpLnSiTfJ0IOKcL2+sGukrOCj2hP+ELC6jW+
J2GE3Aezei+JTNs5MGAGBhKignQMcL0e+2NtGj7fnnE3CtKfQ1QVHvHTOJHw8PQVTYgcmxWqRGM6
6hq/QiQKaGxYyBPoYO3Msgy8Ov/ZKOPkLmKABX5Er4XCTSloOcDcAlbNB1iNqGycmb0gO/WTPTju
fO8oseoC5fhp9dmNtGTniilIXQyFfBmDOzwhCIqKFFoGK1hbN+e9ZQRPgAwPhdo+sym7YC+BxR0f
006qTgk7y0B8wxuuJhSDQbOcAcz/KmOf8OSHMnM+7VGt90NZQfogg4ooFcYDR7y2SC12sp28Ja0S
V1JRdQVJc4tl1rtElZNnUb8X38usoSiZWxSCspiORGuSlwqsaceQkh5T0NI7+k+T7G2SaOFuQN3A
z5P+QNp80U+xS6Go2i18BFWhGN5UvGZMcr5Yf2uVmbNpOVWGdr3+w08QuxlLVwqc+j7tmF8VoyHU
bmKkIcbec5oOqiX8o6akZFdnVBmahckRbBcLIewjkwoBCHqIW0ZLSIkBzcJIvGu3mIiFRHid0ypg
NgNyGajhJXkvs+mQnTKTxp6FzNwZFqSie2kp95xbeBAgu/WZd9tMXpmCiVpIYW7s9EdDeWSv5wRg
6k39EGQWsjKZ3aTtQrlJ+ZFPFg2qkd+VaVGwM18FmZu8Xj5IGCn0v1DesluhqwUzVM6vreF8kHtF
ka/VXu1D2EyI03KCs5bpV0cfsknT+9gp9zikbAK3wqe1IU23C6cKMrWDbWYH9GkwKVbatZVCBcJu
NZHvw5JeSxfYeAYaxhlykm4jminynBSYbn37nRV7ds1KvQHbMjnWIasDdsyS/eCEp9xif+K2hnrb
Kcq4B7v6IeqoPSRiDver5ptGGjYMvoLg3B4n+TnY7IZr42wMys20Fuy79RdZ9CBSy9ATfWyuctJd
5CgfIoKUl5Uf0Kkk0itIOhWlwvOVjXzHGBxA4boSH8DtOxMg+UDMHzW/oIays6Jpz0NM6aab45dg
+pyUuSKATffasrkesWnqCqXvlC+dSulUNT9TSgZ+VdE6oCLjEhYPNGwpjuycGjdnM4NI3i5nd4kI
WpfUYMnWMV5ija5xkn7omcj2RrZQEQRY7jrheLc09kfKGFopxpOVEgm98GsQmrhR8mHa95p861q8
k/y+GyLEeE0Z4OZC0WPc2+YNQr/eNYvW2dlT5/Fr59MHYuCygkjq7U8hH2msVW7gEMI71jNfiEBt
/NxR7m1+lru8wg3REU2KGdY5TLqTep1yzJRfTbaq+xDo7HoDJaBG7hfYm/o5zW6y0gHluIxrIJir
65W46vsaRVtl7dP+WlXh8VT9vC8Q26I/ZuBLWCTVC4sDkYXHreH/b1XO/67Kcf5l4uNNmr1FZf72
F2XOeqc/lDmO/IbWlm8eXl4H0YSDquwPMLOm6t9U1SRCzBIqAp1VFfMHmFm31mssZDk20htpmSjo
/p72qH8DFmsYtimkWO/7/1LmCLZG/yzl4ALdcgQCHV6Gpq9Kn3+ScjRDahcgb+qTElvnrKQUPs4s
jS2CmqnXPo/knVTTorCemITXKw8pKZRu2VN+jAit2IhDTBwME4rM3GmGG17TrFETKS+cQAGrJfv2
JCWZG/hSWNNdRGMRn1kEVKqBKXMIpDs23ftUq3TGWlpXeUxGk714ctaODsQMX5oOSAM9d050FwYv
iVjUQDexTpVpPFfUGt2mxelApIB5GtrJWsMFzD+dKNLFeYoXd6UxWg526/V6QUWTfel6WI8AO9M8
hF2ipM8O7YBTNZNAsJ2EbSVOYDfYvSG73G1nWcrCH0AaRKLE32+8XbGdxOs9tqOvByB9rt05RrHX
JqIr8+Yzakc2HHaOwkjN8vN2omp9fm6WwDyS2LM3ZyEwuLHp/X3UlV6ewnyiTUgStGZ1F+Sdsbpe
sjO9MHrUjqPc4Xy3/DK4lPaioaAidMvWw+L8dZJo5ECSm0FPMg0SaDR0270BHxkdEFGd8Q9d0hhe
9u11bhIlXrciORRpGbMFym/FaH/gxM52A+2LPQ5HvM1sDqMYRsUKXnJm6y4Yk8YDqmuD97YLJuWC
XWy4cuiVl97G/qEPmT+QA4Pfd1qOpZlfEsINYoTIKU9OtSCWSmhX0winEhkEXWMnNFWs5MlRjeb0
QgGOZgHTIQ+q16JLZf7ECVpcDQ67Gl7N1dgWgOfkuUn0/jKY+33SifdwJJUxnuCOFYjormqFsxqW
fE83SqaFxljgTY02W6PhYaZaPaXOTLB57+wbo6U8pBjRFTZmvp3dAkkrc+BnS/3YArS8lpFDBgrM
44M+hqwVtHRAg9KAhZQ1sCyJDscGX7oT+XgJZVVieQV9SQ0Odl9pXBLwbh4se3neroMYyadHilmO
M4D5hhuYCdE4glxnjbd+NWPzuNLWV9210fOgiNlv4gjAGddBvdCvzDjHcm1YXqQuT2aYoB2RcF7m
tFgum5G3NZoxn4eRHRyURdbShf4yM1OPuGGxD/dXZr9mHLXrVjRh+e2TOPNPl43NSxOl1+BeCVBJ
o/ysCEc9Qr/zBcCtE5scAqx4cmI31sPtwq8TZMh7JacoygDYQbuiw6JJnjnp5vN2Tky0glJU95QG
Ldszaclg1Aj2dXO3GOETgan0hmcpzggdELY0J+xwdPZAnGZYSABnz7B7MsVPw+FaT53p1BsQkZyu
kZ6oYyQeJjW0C3u6TdHWnNZC8n6w89ctLGsUM354hx1AJ1gibylivw9XwkqDJ45M8Spb3I/MJqBB
9tC1xHoyZm/S4C9nO3SIt+CufPNDDTjH0mw6bhc5DdspDXwVpExkYQwJpJit0W0xVU660+xa1BJC
blOnXca2DXthKgiDyMzkI52GYY9rkRSR9WRe7U/b0XbZZA+HJM2MQ6speG4CanyLZh7zzoyP1eAs
e1m1NVtG501vnMz/ihdb8vBNixsN2t/6SfbU6MmMV1zcbgSowAKK9WkEcmnVngA0zpoJRY1TsGid
+GKzQI6Eq3bgmfWwFK6lDGvu0+oA3EKsOpV4HZOkwLVw1qqFeuoSsinwIvuqER7joj5kvRP5uWLO
/pB0T/oyMxrb9uSLsng0Az70eFhb88rYuip6SZwRarEGa/Jn7HTHGynM78Ss04tqF+ICARAPJGYa
7MMLfXAuYoShfWEclVW+sLbVzC0eZDuEPIjRbT3ZjliA40WJFUxXCo55J5/+iJGbt07ciIkSxvh9
p/aVvyWoxat5zzRQcrtb0lnQr5NXhsTCCRKErRZ+0DjpxpPSpONJFrLf6aS1eGGnz8TNiA9hWeoe
M7r09aW92yqj9djqgDFg5r0Y7a9Q09sTLbw52y1sl0+WKwx+qYVjpVByIgiPtvkJVZGcwvWWWYkV
nWTb8vetUzNjixyULSl5/d7Kk+pojyI+GnrnN/NFXcw2fa+RGhHDISaqWYG2JL+L7H5ESXGxffm/
3vt2dthyf3CIX81tZP/+GNpkcIWKTHL7ULaTLTXMmMzLTMzvY0ELe4FIcJIDaAqDSgDCNFh2Io8t
ulng9VS+Hen6BU0NSv/zQulSUOENakIXIsKYTsv1ZOkloSaa39L6Ptl4ikejhIZGm2HXQ5Pe906i
eYGGTDQ2ZY8TEb0IaKEESMFJpd5HajBlbFYB6hA9qBC0/D4nLdBJRhqkk9UfVWPwcP/zga8nyxZ7
QpIPlRYjw++xskKqi2igYb1aQVGeIgSKA1BszAUV/poNm/SFSNqOtsvapb9Tw6bzt+FtO9HXYe/r
7JaUlscKtYrQaryoDJlbe4wI668/BNhFEtR6uJ1AgnRo6lur7qK7JEOeXbyqwa4G9EYZmZNOQxUh
2uC0jUH5wpAedWDSCifetQJEQmUuyOLU1+15t/F2ey1/ObsEqnIA5uojLGdB6LhaAOYwSCtCt4Z6
ZlNsZ99bg/r/VureTlolk16b84mUKjBfDdjNQXTGZ876az9FSnQWUiHOppqIVH1UAjNVgVbyzYyA
65Zi4Le0/TadLdVHrnIxu4s7F1defhqDmla6sUsG2tOQhV+yGj4mdwQ/MvqtJRiYaz0F19Gmhy0I
T6zpRvmWY7QdyvX8ds3X1Vp+bPsexOw/rttuut2ArKvqwhpe9dWpbY2JcRwDxrr13Ebs2rIhv87+
PiKC7UIfGdprE2PndhkEspIRa/0cKzBmwzmp4foUFoAV3nEh8K3CQ1AvE5iZ4Cmci6FS2ERa+byP
m+IX5FntpCm6dqqrEnyN46Dzo4ScrSbs7WgLCSzitXD8lRf4dZv/6TKrnUa3VEI08OtjfZ3kBQkh
Wk3swT8u/8v9tyvMNeFoO+qnWnEVheLJ9tOrqjweb7bDujGhdNiTWBfsmylTej117Zp2z3HSS4bF
f0yhX2e3o2EhXHu3Xb2d36bZr7O5Xnv5ADsfkjA8eE2d9tuUsyUoIupF9bqdH9ffEaYpb8hbgsCi
NRhsO7FV/HJ8uXobSNnojnrVX24nk2UBD2BGXgP8UPVo1bQjFQENp8MQfZpnSJgBYtb2CIE4OKyJ
bX19lNAeTmYFRhPBE4cQ65gKSUcrT3+96k+3ivtkBIKDGPf3rYo9YrXqYrEYffabb79dJ60vB3+f
q+0f11SpuTTn7Sp2LUhAtsNl/aFoWwLfdjjrEz/Xr0cR1LrBxU1Ddg5LCnRlzV6AOv+qZfn94H++
5OshN5LA9ojbZVMr7IueQOp/AAa267az0RzZ8+9rfh9uz/77hWx33s7HNVAmdzv/+xm/HkpNitoV
jtkVZ8uaGSDWuffr8b9exe+X/XX116P/Hy4r83Ni1Woz+GyELpZgnlv2oyTeu8L0IL9X+nJUR4pk
BRKQJR6FN2n1tUzUBfERfvBhKZ6T2B680qme00ofWMwu5HE3qjxogXVLwk31g63wJ0v0t87CGLpE
gJrgy4AeFNxcK2VIzoSBIraNniYDp2qfpMHJBKsmox6RX2BQImupJ2ex0/kd8Aq9jJlp7LanG4zS
3RyGx2UEG93X6nezlMjeNbJ+BusMyfusRHGzS0ThuNTNBl/iuJnHvvUzhYnPtPyO3PJ9zfrUnbqk
4bfQtV7SFhDZmyo7VEX3C8F0vMrOAzdShxfRTVQszR920ll4npMUguXgyqbx50l71ZUMLZk/AJJi
oU15bDEVtAa9SfdqKUm1SE/U2sGitfIMh4PAojh+ichov46in+P8njnBIdGLAJWHMvhhEX3vaOeg
VI0uZM2GtCinU6jrB72rbsCnwJwO4Y21Yf/TDIgWVh3jIAIqEsSb+mHDzq1vuu+KZf40AO+bawEj
n5lbuSuZdvN9OgW+nvpGgzyxrSCayczEzK6/0767cyhNPA/5Ow3xfc+S62bus7e8Ya1bw43QY/W2
nq0ZqQCeZo4alzI0Ow4JRCY0XxcHS7MsnPaiTJGQqpkMgbhOLez67rDGU+xyU6F3gHUYgQAQF7t7
U5c28qYmfEYAn5xTGk8uhZPOq9g+7gttOCgSmNUEWX2ibu3HVQSKX7ffEr7pp4SZ2sUktWC9iB+X
SXsKrLW7IJQrkDPjKQcJURimdpi64ITzGdQZvfLjGGoP9tjIg56VF1Fey/tY2g92lV2PpAgwkaRE
9mnhTd+iv68n4ORC2TsUNlCeB9khNp2DMtbVPsz7yyJOgp8KXB/+1S7l7xw4EzBNpFzqfk0opljL
MBmztiIR3UtKnDuGRIWxqDdO3KgXadg1J9VKcHzO840DxgrPTYZ+BpxUy/dV04LSlQjJh7omSyJr
93Kk+WAjFPEnYXUI68dbAbhQIi07tV33LtZFlq1aE+7g74q0GVZp+2Q6wJpEovpGlMOaqDOu7AX0
WjZE9U44aXKWYtAPMGzvC1dPZtVXMi2AhpX+qHXj3WiNe2mr6o+qLb9XDFHgGaG72nWvuiCVm4NY
xuFKVa9iPDGuNbGLlAJGL0IHpgNaC/R1r0loII8Cck+q3Zll397Oxae6xA/l3NLFEDb9i4ix79G6
rFUnvW9Whn04EdGhKj8XaulFHPhZFB2dCleDmdjE1YRmd0gzSBpk3cZuMbQ/0VoaXiAxI1t1e6zP
fdLKg5Ql4l4T7R8CKSxQSrbKhwN+bkQAUNVimWfvR2VVew4BkTRktCFR/sUil/izCVYqAEVaSwN6
uAyYe0/XJCcyJcdIgRQoua4Dot7NMH0tU5U5AItUC9JgtThgBKlZhJJZBCIBbnsaBd/zYCCO1UxS
18iO0ag+VJYSnLIu9aGAOPuuludUteo7ZUKgnIBk9SFo/YR92R4Cxijy6XN0IB17XDmxi+7a6yIZ
b8NBN/EXHODpP449TirHLDoEburP2BRnY9YFSaHx2wLKVdqR6gYChBWelcAvnOEqEM2z3hh0WtSZ
8JOBD1o8D0P2WcUoLMFvWEek+kSv8fWt3ihT8J4GGhVSS1+cYMI4Wz5qEYoXulE/+5L+d7lE2SGR
E4I9qaPSNm2f2FwPB3WPhPgSO7l5aMvsnhi6Al2kKUnz6LJ9B9nXd2ZUuEkFZkNbqn08vfXh+DrZ
NeyG8akDTkn9Cn9Pi0wgHp6QbKa7XKC9a6PzrEzkqJnvmJ46JG9ubCFsHNBJ1/TxSmsE36h+jlGl
eqM2fJKKd0yjgUQZxxp8IHVnK64svC8VeRfrB1TYUepnYY6HzoEnncpgr2g5rde0KmA7FMJzWB95
qAPeq3FvZyU2qn44IKkCAgdXjI5TfLSZqjKYpf1Vpqv2XndAkFWxrF210H7O5NICyv0hZY3/q5TK
rmyH976ld6I6Fb8LoOMx6JOVxeOJ18Fa4bpVah2pQ23GcbOX12Ebr51CLEAz/EF6h2ZH/8TJISwu
SvQiAUHlwfVU2ZSvxxIcU9C/SD09leyG/WY0zj328GutiK4aFUx36MjBR6tzTb3Z9onrmtii0YDs
KQ/v4rm6o6V5ZBau904n/cSK9T0xC9+RkIBNT7CRDyZhVBGLxt1IP3cXjymujtVjSI0d+NWbFKgF
Ev4ibZs9YyOEFqKIX6K8DQ3KULKcR9J5ZobCZzMV5/atipInuShvnRNDwgl64rAWEOhsV6+xliGQ
C6MbfdCuZKQVB6O6yQvt1l6aziucpPYHZdovzoou6UINmyCDcUT3kGyKJ6CO5a6PmJcpINxLBcRh
wACZxpV6V4VFf2iKRKfMo9zLEkF4jlVkGFD19R2c0qjEXDkl0w5QKKzGrr0ForMTFqr2qV8uYzW/
hYNBsZo/WU46xBzOjA4QEPeaZZ2VIowuyrIyjrLJ/CBxMRamN6z8Oje0rKeK8N6+iG6tGAZ3Ocj3
VUqhVQ3C2Dh24w5dP9BF+MaJDX0kJxtWUwukkMGHFk2P/cLnqNCnQ32OsYF5bNVhwCx0alawg7jX
DFK3w+R6Ia5AKHpHIJxFEEybhB4GNE8OxXtWjqVv1M2Iqwj2vNPipDHstyAZYoqoLAF1p71R5yan
PYfpANpmYqN9NsrwF3sOqvgy7J3vjVLcO1U47DTgh5SEq1s1Jku8PIyFlZ1EErN8Usk8JFXPr/rx
nl0uEzW/ukbDSCYNWB0z6euTDFWkK/Mjm70H/Hjp5Rhr+xGdQK6QX0eY31W0bkOW/J4oB6xTKgEX
drpczXp1RySTdlboydPaP7dY/0HMV72rElixw59Z3TlDQ63ZJmAhREMCb5I2fF2eKYmjvUpZ3Vrs
+ZQf0OaRFrH3wtWAb6JMbZ9qU3EbxuRmzbg0utJ5ZTgC6MJi3qf/CaSyn7TroUnPjaqecHG0+1gL
J2baghZsFtOBGffWjD61FIhhVvaspaugF7DQetTAY0BxFV1wKpNHaSaJr/VHEVL6KvLyPLfpJzpH
+ObMSZ7aFx9lIn/GCmutzELkje6YqjGZbDfjNO7T8bFgSXgQZQWrOusvqlGN3LLQFigrlc2A6Kh3
cAYvo7QWN4ttXOD98OwMdh3LJIVud0qvNWDuM4B/SwCTBQ+7KwcKlI6FTpwMzPgwANZIYtlcjFqT
HHSzyehkV3TICWVHweOSoGH6JZ0b5o733gTzvmWexgILhtEGlwmyDBZa0Sf43KTQ/Jz5lWVkcDTy
6l43H0D7ao9Bo8F+HVvfsWEQ6aln1PVLO1A47zvxLAWLe8fS7zDZf0fF7lHAu9NsE+tFXXT7SVtg
wrZOgK5wuS8FtI4pR/ar8onPEbpyLQjxu1Wglafz0JPOBdOWYvJ0j+hUxSgxwmCfTlYfoUbJxW1H
o9Pt1OnDKOzZG+wRcUjPRUqgwAdslmeCWdkXBGKPXhQBCMIf9GLtax/SmYNK3XlWRbobFgwbwVdO
yKFbzMw2Y5c9zoRlAdrLf+qFpYFksUz2YzaR87GigtYRlO1+iSjv/NoIJq9L+xMZR7Bt8cs3Ft3B
FIHbUQvQHSbQ8vcZaHd2OUi8CQWkt3iVmTxzVhqAnFrkY6N+o6KGYNWV7lE1Jli9NUCXcf/aM/a7
eh8vhyglkb5LegY8GwUhLi6t6d/MqXtEDnwna6rq9UKNAVOQGyzosDW0PPP0Nhc5704434cc75Bq
qajiapPkM6xpCaE9fLMBR2bybK0+bFpMlPQpAOUw37AOr+9S7EIjuQmqgzVgDGvz4VSehzh+N9C/
Y9NDSW2I5zEZPxtc0Bj0DN8Mh1+SdLg8Xf+AIAH4m7Ftk4Wb5c3sj075ZONi2s258z1dANNaw68+
h6cUhRdIuA4s69+CNMKx7rBYLhzzXm2Lq0iZHtMk2Jnk1p46oz8UpTFD4vGNVMUCjltqV06SoBh9
ImNpPJVBgNbYehMLQKpqDEk0rdD5xzjSnxEtt9jnSo3cFQGM06yncyevaQ2RAEny5S5a8ic1hQS1
kJHGn0z35mwmh6CkEmQouAD3HaOwQ7lG7frnBSPjNbsUgRlh1y58ZNWMf7BopD9HkO+y+TPq8RS0
C4XHEOk6cM8nRomfcDZB0Ob6QRvCmh8GWcCdw6gdGLbH/Iw1UBmYREPbS+is78KO1oIDxNNR6mcz
VAd/jTm07/n1jEaVsktBqDfbNPSy+Ke6RGTi5MYL4pV2XpDPwV71nPjdagyKfnwnWwsN5US7GrA8
Lv9igXirUUxsm/ITyMCa1TmjE57ftaITsOWTiyBYX4A6FEctasixQUJcKz/6cEKNj2uWNcJ3cE0P
DbYOFPF3NmmKTsJfKU9CSqk5okr4mXXH/MRGvu51XApx9BRa2LeJCvP1MLWhXIK5M5WIHXIU3jqi
BJOZR6z7AI65PZE/e2gEBStw/IYto9qsCXdC+aSTAoE9ktV7PxV8IAFTJGxRbyyNDlkvvZuIyNKd
Opf9LsbSdJlSYYgNkImZNb4BWH+xe4UELBPOfoXDPBuTZ3AFkdBewhwBUtdi2wGojQ8axuCgtdca
3taMNFkxmVcCEOQZ1ukqdQt2yClQMKtnqk+4/2snw3qh1tcDtgzZ90/xbARXzXjKbMR0gxDvZQ/K
Lu2H3lfYxnM03s+V5ZOeoe6HNP10GvrTSq2eAqsIffhn4T6yMtaa+ogAbcYSnHcalcTZ8jKlLP3e
uJ9K5akfP52IqrepPY0GgQkZpupVlWSZzHL6QDZeaR2DjN0ifSIUSYwAVsjzN1kC056g6Kiyro1K
JWejDLXLYh64ESvVOpGsHBCNTmUVuyTU7BHiWm5ut7eRQlOwTiXDQ3LrwBiDGPGuhQGIWl4C1j9G
Pl5zpNvlvqZnrrEcbRz1at2j4usMdlqg1fwgeUuTOn3ve6iOpgpdWBECmazB8hsE/q7C+t6R4KOM
mdc7YbXXFucJU9lnt0awsN418vhmKEptx04l4G/c1vFzhGbSE7HtpnHG6lz5gQkbGzHGwCsr/pBZ
fgue2bhA2ITAk3UntpR5J2r9Ciz9E+ZmusQmuIghgOb8nAeEHbIVYDCG8Kt10YdCzJVfp8eJ3T0q
3uqRSfNKr5Y7K+Trme/19e8E/MOBoqvzHsEguEMtsMuHa8xLpO4UKxb7kBSkQQVuNmovJdEm5JRO
Hgk5VWImSIyth4gC9A70WGogMciCAj5qdEs9DofumAIsoH2KzKJux0dzTh7jYbmfpvgujOcL8j2u
uzYnWOXaSMVLyVsIhpCUgI8K0kk4Krct/o1WVy6nVWtdLJa/bkyXvoRAAgWRhfyNnoZvItCfcOBo
qEX7Q5/Un0lkkanDLmHIO9s3lCebRJbKUK+GHrZfE69ytIC3a9QmLuDhTvDX0gO5x6CtRvLBXpbH
WoJa1l5oKqCpS/lCYsRNhtzvcr4xjSxK1zYasIDOPlab18WyXtEzUkLQrlQt/+xb51Xv+/eieB/b
APE0DY5cBfUYdHe1Uru5WXwKXmy2VJ8hwtfMKB9Bsi4uFUvirgoLrGm6JoX3LwUL7N0SMyQl9QxP
tSvfsqS5aBoQqCQ12TKjUDBdyJnoS1E9GEZyhgP83dLah9HK/QjJnVfawR1IdCrLQ/OZ2umdEz6P
sr8RrXIZkf3Vq9lHpdJValaLq9L7SEbWSMRI+g0xJjiLcXgJrf6uxLfVEr+kXfsrD6/1tkHKVFVI
kjv7ioycXdlHNwGc0FrRsdAYn4aWt24o12KV0K+HgXxTemhUkVhpoztH0HkKuu+6bDGf/WimULnI
u/lOCdgKWjggs/h+iQ//FvQV9AHn/0XQ5wCl2z6p3ygr7617+9uv7Y7Xb/mv//wPL25xd390fys/
/+bCSsjf43/S9v2+/x/SPsv85hAK79jSNnUB1wog2x/SPsv6hubPhqCl6yYJGyr6vb9L++xvjiPx
MkLd+qu0z/5mo8ZDi2ebiPEEqr+/QLb+FXTrv/HgwIEZwOc1Q0hDN/X1nf+Z0UQ1KdUIBsVs6LD4
QaIefhrLuQ8JqIM9r+VkHknYnCC0A+2XwezaDg+9ild1+SmIL2nVgIITfgEiEcfxdqyOagwh/oeG
ZbyLb//0Mf8PSClh/5Vet75aHQ6WrvPxCEf7iwyxBMtX2TbIGQyMNLBsTA85O+Q1bSuQSNMrlB3p
PkQ7bpATlav3FqVVilOzPRxrhWovq8dBiuOSq7iOWXeRTx+Xtj8yTM+4A8aRYCZ2VFQSds6Npf9q
kfGmE/Ws4IaHqQmbTcl1Covqdn242czR/nIZt0ib0Zd1+bHeBrUkru3EW5+uNJzjiExcxS61PlWH
c7fSL20CMdaL1pusD1lX2mF9BXY1+utDsSxEyEjqY/UhefS/v6hakrfDa1pf4PaC6WmXqkGjhgYR
Lxy80i5kPxuAXQ6oubWlgikA9Uss3PW45rilUxN0qLPRRQPPpTGuQlpb1Wmk8xqHOlrTO6DDgs4K
K+6y3jTkMkxfxKd4dncj0+lCYL+tWYnUDRoM7i1j56jmwSuGXtTKPEZMAbuGbhGgvK65by1xI80H
+MvemDtX68OJ5NwP7VHquOU5m8YjY34IKmUmoY+nHTv1U9jYQdLe1eWN0Z4l+XncIy14AJ5je108
ea2hQPvjra7Pt3qMmGEOnQp1YSC4RdlJPdr+n46G+t4mMHjrfr+9AR5H4iYI0KWvH8/63tcnX9+D
VJK1Euqvx+tHGKzHXNeW+c6hQZE+qrw0OKbPkqldrGwekbHFE4AqchKxewxLIaO9yfFQ3ibiMWBb
rUKSUbtTjBreNCglcXa9casxLbT2cVabnYovrMaiKgEJ9KQN931xXi8PloaKWuAly2vMc6yP2+I3
jumkwFLaHgLzEso0ZlKSktZXZQow0X/cFQO3yxpwl47JPo6xWnO8XsfKaUfIkuSd8Whk+3SEUXQP
pCX4OXdfX8F6tzHzTedF05V9agZ0xNFjOasBeijfcoBsDjANabKcBOXWVZciJFNBj7y3Ycpx5qX3
kxI8OiF5H7RXXkm52GdkMFC8vg3y7HmszMTD+kwN2TiErXVuZ+uqbjTKSz02m9S1ItTtYL29wmYB
M9eHsUPyImz7MS1+iBavJgLA2k0TIFmzOn4UMvTYfrAlCfnBQCy4zWAIUBbme9bv9bG7Q6HBopTO
PHIJQEs3DGKh++859P8yh+qa1P7lJPqAAS/6m/vWlBl8tT9L4/+469/nT/ubwUMhbmezYJh/mj5t
/ZuOsB2uIO0me51av6ZP45tQCQhkqQQrBhkr8wRyvy76z//QxTeV1psB/guFvNCl/H9Nn8y7/6yM
J6XBWGdQiwc1dVYOf5lA+1ikRZPE5bEpu5Ce/mBdxnX/mEth09n73hC8cU+3k3Yn4kzwLZpxmczn
gQYDdg7TPtxYuVPChgjya5pYAb0tz1nYbJeKRnhEOHkyCgCwz9dzU8ECVp2PJMkIvl3SxDNBwjAw
Joz7Mcq40ZxKL7y28yx5cFJ1rzZkEM1BZnv5pCu+RuCfB8l3b8ypztCIg96AReJmjR36kv4hwwct
dNXKwx0s++QocJn51eT47F0JIcYdajKtp0IjQIkXii8zKvdOUxUXZRCf7AnTZqOS7ag3oXMoqnif
ztIB5h2iuRzN65YuSdtW2YOlZcSV0IA71ulyjJX/Yu9MlhtH1iz9LrVuXMPkDmBRG84zKVLzBqYI
KeCY5/Hp+0PmvVY9WFl37WsTFpYZkigScLif/5zvdDlkLqM46gOSedm7+5Rz9tZUw4unXIZK7OJP
mthCBAiP4FUkRfJ9/aFZA5BH9tVBFAHySEL74jezV53r5SD77LuKoVBlPEyosDON+YggWAYGAqtS
mGua598J8JxA1KjXOTxECyy287C0tiTT9yZXFR4xx6BVwfpVIQcs3brM9kawd0JDPGO8JcMI2zIz
EYuyVKWnANW1ZU6IVZlFxl/TljV+TUy7U4tkl/COlpYb68jv7xbmld2U2Mxl6f9h/78IOhJbnkzv
UDDEMtZq+4p9Od2DT0NVUMQf/MDRj6LVjrEcE9qpoGVEnTes0bJeOqx7G6sdyxU1B+KUFCATlEJL
Zzzr1xV1PohayIT9pprbWKDMv1GHWp70ynkdcsbilojbFThx597HzSrpoOP5ZQvFPpeI1W0Xrcce
D6ZkKMQBS7z6nPlhLVtMAYI7hxZrUyagB0sqwChQvOko0lCc6NdDo4pRieV0HOfKWdrInyrHYlpd
I1l5cjf1nHYLjZo5iosb9Eykr6SL5GoqMNrHMSRhLQ4svBrfBr8u0yLp3GyO4ovc+ihSo/gamb+f
Er/LnrROzcJRDZ7A7OQb0KldH41ilxVUDOcOlUNMH9YYbgKue4lvvhzPqXI4O3fPaHLFUQ3p3c3M
ddg2D9vDjTxWVJopINOFAVKJos1DqPViVzoWCYYC/6KZBnvqenetXVancEDetxrb2quJQt6E/UXj
ulRVcpzAH9rWx0abnsDMx7vJi8vj9B3R9HlwQr3mAkofaMIXMwnHpzzwv1O6Q1emgynVail1xMEC
3aPkER+lMB2McEa89IyabROwWpH1O81gaGP6R0P7dEbvuaRnFi4iAl4ptnxQqidfOUbuSfNQfXKD
vILL2fsQg3Ggu2upQVY5jUl21eeSFtdqr4M5JNdsG1xQnY45xNUj4WENQw3Slh2ZhxamOnpm3dEv
xKZV5PnBH4p2G3eRWteDWV37aWAnUm48K1PPlfnKOAWpiaFqphvhBRersYw8NEBDc25+Lp9Zgpxb
37fEXqxi4WQkV8OcAg6ZjvI0G1JSCuuBqrOxURCut1GJjunGOSYXWV6GIHROFEL428QFljeG7AgA
ZGln223vaVH2hyiUauX2IwyboLXWzPtQhwsv5P0xPw3HtmF8xt5WV+13LWMIpoG51YIk3kUzwK+x
qx+nHWe0EWiiRtfUuo/c9AbkKoaDU2kvCZy8TWjFzRIMENFAiZRPbH9a0N9xm1Q0rqdBzQZ99w+d
wa+VpSjFMDK4iZq0t/nbqLUhRxXifVHp0/zkDlfeWtwxY3ovsx/azdqXir0PajnmFA+aClnt9bxP
N9jzDW4Ptzvq9pVhpmsNkPGiF/qwwpZA4J6HADYquMrjD+cCBJPSGRaVoaZNU5dvkTBwtXWVXGF6
XnlZ9l7F8FddanbYtw8vmQNdCIqBA1XXPzFeN+mdy35PbnloqaxYAZj7nRpBujTjZt9WUceMjnFP
niRrsNLY3BNja+gAX1oMYMuQiCIWkABZatyYY8hNqXTYqpifcopPFuHcHB6QYNjw0neDR28X9NET
Gc7h5hpKW/TTHn6FTi0SRx7AZs0aM0ZFPKFPWeaxrEw2pthae7PD4GWskYtF4Vn70QNhNva/xADt
VVouTZ6yTvfWVH6YwfTLVYn/VFV7OdjdvWYYP8biydXtkIGlYRBc72gulJFYjThiiL6ET3DcWOJG
bs2KDfyqnbR1FtsgEqln7TLHAwQaFEtyHEuNkAmtbRwdOPbX6ylJm5Wun91OTNcGwu4yKDJ952bR
r4n8CrNF5PrJXmusdNtcd2lcKUfSYiK7AI+aRcp0IscAmiSVTI6h8yQ8siOxHhHhD3Iq16Qixp0X
2zgarAptX4KGbkJ6SmZMXNRnX8w3cPR50X6aYrFo5ATxRQxcJVxgSWmywDq1t8+Lm5QRgZpUo29p
dicG066e7G/i8uo8RcpiM09ywmj+jKlrPGf1Ts/Td8Ppi3sKVDkvp9+ZBSGGcT9T/ZFsXS7qKwzQ
BN8fTVd/pf+MtvpwZVzuyoQSZtJN3QqSXURcw5Fbz5nSh2E2+9jXcCSxfs/TO3Nm37DTcI0nT8p1
lGnhO7mvCLjGDkxAvDYdQ9/YGbxvQQvnW9yhVobDU50Z6r3jTJMJZgpF1NLk4WsvLEuMflSDGhh8
K7urlzKO64sTtiRZ2MHghcj1XVzKfBU3bfKwwz5n1otlAmRNu9WpI1hGqvbfBzl+miMtq0aY2Ssv
OsF/sr86nUkQKEb/2Ejj4pbwKBVWJpANjfMllPvuF/4Xaah+r9up/Zy1+A/zAN+PYjb33DnVW2eT
fMRn121ctwzuQnr9olKK8gng5GuQEvZs2I3JMQ13O+26s9VVtC1OWrGTM/zVVz/IqSjNsooeuBfb
bYe3iHCgJa5Rz/shbIDgXmWqnVWqfQEJ+08eRCyNyYnA049ydXpInWKPNWLmRxsbjADBtlfxyHkK
71uFlHSAMcWd3zYnmd3jFLjgLAB49KA9e3PLjvCs7veQU0Uty3voYq1mPl7vmbmtkzx/8Fbp+MxD
5o6NRVE9NcwnwjDB0S2jL8gqEmuI2/KhCApQDPjtQ6ieZXSb91ldCr8o8eUWZJXAylO+8OzdgFCD
QVtyaGwBJLVFTThx7+cViFqfeVPN8OExObW1VswCziHbVdZqongJUzc79JmiBtCPm5zy+syiD3m+
cOLKjdZxTiWT5qQOt531J6pBjtAaQ5gq02+uYpdUv9m9qL6t1vvwzSJ815XvLjtmQ7c+slfxJGDH
qhEKS/46uFFNvXiBcZTC1TW9RBRIiEl9+LfMCs8+AJqfoMiPylbTx1hbD5rqftVelt9JLyFbtWfW
I1YQ18I1ZZcn2bvh1eCyhMLSN1vZv4ueiVcq2JXmYFPX+WRUP37D5+jUoby6nX0kJK9hovgD3VUd
S6rHVpE+V8xIjBAD2T4sODEzUc3uF4nZN4wc/fAm7VUahNqr29oH9nGk09xCv+a+Bhy8j78LN47h
AhvjLveHtzKv12WhjXAzJu8j7qqzX/LyI8fRd3Mj/RDar77rNtB2zT/97KFi38Osv6Vp1ArjbMMx
gbE+UCtptses7pgIzmM7Gote/0qDcPRgGJN36UrMX/PXF/Z21dJQg4qZp/xbduiPAi/Basop7uGM
FSXTsdbVa6bnztLuhm8ypmRBsXywBoLZ613/VRK0XLDxgKUdMJ3+6w/W573SiyetMfUVLOPooMI9
vgV3Azrnkhtdt2UDdh5MeM60TWL8mxMMf/3Rz/GiELaeQU0vqpmBT0AXHveGDcSkwgtG4CEOwBwn
nZmifjAeykYoq7rTlEz45ip00rPZikZQCyZu9GaQ9d20TXnRaifcGmLIlirGoR6atMNTJX4MHNid
QtHfhE1Z/p1+NF3I2j17S3gXiJ6I079wPWlYtiKHvDIz+c5vnktKhFa1G3Kmm4JNYCZQWrFzr5pR
PZXCkbTDtO6e7clUOve8I0BGrUncxafmW3VewPkhuqaiFcsm7L2lb2DNooMSGJqwTwMxCcC827iR
3j4obHU2NF9tsjjaTcKNrtSwZDgdIpzDkbOgz8Y7d1Pymisw5QMS1T3uk61Rwr5vafaqVRzdDfrV
ClH+eMzkHlrk40uNtHidZCBvyTGTtJu6D63XmNNMmU74033PTBxVedPbW2BJbc8tWUe1OkToq01v
NY8pAmHJqP4jogZ5rDq107PkvU2cDzuS26YwTk6vfinhMVFP7TetOitYDkzKOYiWBqG3iIcWnP9r
C1G2ib3NpIMC7BMKkxj9rALpH9x5ZVP6OM/n9xxMjnEWHezkkkDN9bEtwa9c2UIft2Ayt5Xqul02
eP2u1cxtPbo+o2UsYMw/2e5yBoTVFMldWxbLRMnZ06QDYSTu7otTl/b2wWrLry6aWoxS4q7V/dxM
V5Aw9NP4GKrXuHcxp1g37t1b1sZvvlXIg9cQFxn0C+Ietv3q+tc3yrGQ78oi3tEze7DrggdHYRn4
KivE9+nNDFLz6Ofcx6pyORZ2jb/s8wIX7xy+beO05xSEfKC8BOKoZ+79CovOzKQbU2sH8oJwPmWd
2zjWrh04HnqUYQWMVHM4Mw4FVdU5YGGaFkZidquQKkKAL+2DhecpbIkQRimbSPLR+EoAXBP86ZlR
9+k1tHEKzuT38VrQIrGH8aQdWkiBx0oE/l5rvjV8S8vKc0AKtq3GIbC6uAPGzzDGlDWmWHT/+v1T
zWg59cz2YVccbKsUB2L24uApsAWC71cUGMjtgC5H3dBSTDO8F17bP+wp/Uhkc4WbgiG978dVrrGP
Yi/zbJQ5ER3PIfoaUC5NRd9vdkPgRgI8sLYSW90UlEz71srrtHvmLyOjvRs0Z4HV6QncOemavN1F
n8gDBBP4Hx6vrzpFRAtNqjNZgu/UpazOhZgMIGULI4UgS5zgO51R6Y4dE6puh63dFYAsmcI6fahW
rTH+9NlHXQ7pwzR/5OS9pkMYgGjGbNiVUJRai3Hr6JrbRF3TEZcATAosqRqMyaRewUY3SNE0vwz6
vzPFlmkynW0DtysKjM/WWNVZK/Z2q380aICH3CUYP8c7m7aNdqRlJ7+Ggh5Z7coyvjwUiYUom21T
j4IaRs421VgOy8D8KbTSO1/a0fM+TZQyDO9lmzKhRRkL3OAo6zmdVWOFKM0GH/qo4ysBTRw09EjH
Vn9tBgVliHrujfDd7RCm0clkq78ExhWs9QSvWFfDB7bXWBQW5LVwDgvjux8SQmDVfAZAGeG6lEcm
EJiiZ3dnbhnlFYD9dyTyF71oqF2QeH5TMYFgBIjUx92wTHBT08SEJ9epcSC5FqjGrjXbFYP3cBHn
ubXUwhHCASfgkst6VyU0SE3JLc5KCNb5T8lZF2crWWmnc5daMlyLF3pAtv3A/BwSrqdhUklUcqtn
P2UdfpqKALMuEnzgE0XYqfMC4vLDzpFCJvPCfb0Blnkg2/xTNFwOplUebb8cl/AKcHPRFp36Mcjn
cTWRoYOmlX3p+KfLUj5KCIZLBd059i3ifPP8AfA3ZrZh18E9ofe4vpg8S2CTawtHCvCc09nBgZMP
OXsWi9wA54/Q/nYj9Y1uSPneA7h9u44tiw+oeo9l/NHLecK6B5FYLowSsK7TboUvnnC0IrN2yRdV
1OduaAjZMzpL/H4FIXjvNP4u0LNvtyr3Qz5ALG7EgendUo9UBvlTY/ipgx3sGn1vN35x4lB11CPt
VuT+ArXnGlSzKaN4uKoA5t14m4j9DZujO/dIExRPWdj9SJMeidqQb0FHgkPy5iBRVFFxR2A6hKb2
K/RnOldiwxaMDroLKs9mmcdpvaNXsjbKlPkW0iq9AreqkaSBBlbczlbsWt8mr/o99fZPNNUvKSz/
iUa6yO1fa1ggXjb8Dv2Y1Es1nrXQ+qUN5WPq02UXhd+dbtydqV/pXrfHJPfRJQYRKNpVgP5jUye2
NGgFQLV++DaanCBjw+3D58BB5WKbyKYcE/ZeSFOSCIwXS4r9WMT7IIQmMheUF81HXornnlNAn0eb
hMU8gSFWdzZWcGh+SttixQSeCe4WUY4OEA0OmIWvMy4MeNq69e0qb4U6SjSNQDayTfJKApbX6NcQ
o6OtDkpk0bhaiXOjXo1u8QsZ+Kb2dvqdYyrSqupsVT0PVh0e4dQDqE/s8Zw35a/GtI++GAmq01EY
DdnrgN+ZgxRWkZh9WaOje+bJz2jvM83nCgckiiURVLa9xTn6Xfn9h90JArMG+8c8wzxeZNdyKo6a
dcOZ3uDny/jd87i5eVxTEDlTygCpxWGm1vPBxvBoBXCD2SlEdQDLbYeLsCYCIImQYjqDaErwoZ6x
mf1CCe2RKU5BDOZeY+slxlbnCfSPnC+f0KAbCJCIocOfgqQXtB3vpdJwmKXuREoOgrqgtnxPm8cy
wiDOB6r+1Jl1aQQuwRJVu2WibFK7t7JURg9i/gM1by0zQiOWsrZZ62o72d7LiZ5trJkQT3H+pPG4
tjHXvor2XnsDSBuX3oPGU2c/rhWn8mSTTH621mi+IQ/ExhQxJyvDYhNqLL0GHXSkbPtt1cE9NlRX
4e0dfgWx+sxm2lyoQC/O9hwfUQW/wdIdqwMpwfaYMJpQO7sou22nU0pX+tS6pnimtQpZyi6467SW
IbIeEXQEgLl2a86YdFTkhC5apCo/H09zXauZlDSAw3uNEkMsa6ew97YxF42mLRtPJuZaFn1JFfT7
Qcc8mXoh3uKSm2PAguc6YGfMUMjTEG+twV2Qb9MQzFMEfueQhi57IKhgbSdeAoN3ub9IYXxlyW8A
OdaLq5gQVCQxTV+PGGkSvJwc0e+jPMgIyug0eyQVVl7aQMBXssdgRElGeq0ydlpZF1mb2sTaE7UU
I3p2sw9KxM8y7DipB9pa+ZByKlHsqq5qL+I6tb/1AtN4P+UuT7mRbaMiBK+N+aonBDrSoLrQtPtU
4GKrQWtypvDUWuGRZKA+D3b6Bew2rLZgnLY8F+2dObTaym7ieuWJ2TruZ69Ehm5VEDwXXiIWKgrf
4qZCferta8ei5RkUqhL6u+mlTcQJH5YJm+4sKxyyYZBQT92JO7mJaj+TqTdt3P2qFMWNWNjB5AWs
OwG6am5Wa72uH24CDbFtPGeFP7LMwFiO+4YIEJYy7quo4AlRINRvqom70/U8DCk25H7LUt7NzuqN
MNitjTh0G66DU+VNBC4acxc3gGOYHP/JIi9dZqxVcjKydVeC9qb9Zh1Gb7SYFDc7oIW34jJssmBO
H9RrPSVlRUCQ6hq8yCbdIYUTH0w0EXYgye8218xFbr4EsVPuY49DmPBSTOLBBAwwlVzX+I07BfUt
KV/AM9Qb2l+TpRhJ2GXUk2qp/1W0YKl7A9Z9R4ETqhT2ZOI+i7jjvF12r6j97aqHkl2Ph8FKSbp1
q9rMiWZo8oOG2OsE9RqYPpkJi3xmN71ndRwupJc9BocXpT+5Dvm+AVW/EkTw7U/T6R+gkMXKM8hh
FgJBIcDzB/Oy3HCqKInspsWAG6IFHFoFmBerUS8WeriJ7CzZGUO9M5yWG5+yCLsZGc77y7p6+Eg6
Ieb2hRNxgNPh6KS9j2XNedSWf2VbgPSPKxAZM4YEZq0c7nGvNnvOmhHDsBhBgTnEffyrxs9BS691
QGv849gO/qTjtxirs6P7JqEAxn5WWNzNcG148IkCe0tpy6VIq8+qb7hiE1pScEsMA80AcAjxIxQa
pgAhHfjYFoj6+WxgYRwdk3OTvsmBySHGffZcevkzJfi2IRhB5etZJWO9fTKH/o3p4jqlHKcynYPm
tX8m3pJOzLjZBDhTwXfpgx0VStBxviy/XuPL+E5pXgi8p3wEXGngX3e8/mTqkumr36zTTj5VgNGn
OoZHGK8dGZzLsP6snXhd5fUruzx7E7bupR2cs4ZbIiCV65HDSJ67tnkvhH+Yv1cl4nOW20d2rNvG
ohyxWjKx4LBFVxbP1tDut36YHYP0WjrZu2eOt16Xd6+tV42/pVTo3TSdE5+kh0PXpLz6b/atwz6F
1ccCSGRsTZZI/OctwE6xTlikKupw0BBwkeQTR50CXm/BUhmmZIfHifbh7H1A6GisaDU43SmVxdHq
85fEfuZdW3GX7kMdSDnzEODeV9G31/nzaon3Rml05UdedADauXzym/qzL1C1pghrKlk+hCN4OnOo
XfN3ft/v6Ayhty6hiq1KeTLaaOuFVREoGMsnUjxvpVvxdtc8Acy7Kd2FRulyJKebBJBTWfmGcfZH
BBF/kUflU+09ZYa8lKPaV+64kWQ0M7bFi74UryEd0hKat99m+FRarM2xBgeAwL3XP0URShWdjQxr
FLmeJIleB234ZqpIlKJulkUT3CwsMboL+KxIut3QUJxMpw/WJTDjMf0JRWdfSzPY0JXxjQuRYGhZ
uMhkr2jPipUQZKZjYu+XunmVF9/+RNg6JmNnrrIB0Rpwuu4F26w3dzmn5JSaHpZHu70Fclg3XCPQ
0s+hbYC5V/s2Us9mxMZbszZTM27jutj5vkZCowJMytSlyA5+MTBVAp/jgq9ORPvwEYEbjFYsu9vB
Ju/Kongy83CdhtljvvCpo/vKE1QPnml5d+nJgOGfXpE8eQcJdqw075LEYl037guD9vc+xlElhiMn
bJarUn8zeldgkv+TzdBiComfRm75hSEDPpyu15ZAjY9sPU5lZ+9NvdqmtUGQ2n82UR8K9i95al6G
MCTvW3wxvv6oB3dnRA2zcTPdOrNDKCPx6J2otAPYma00VlS30X5NRv3dptDvTfcFRhmnrkR+Z418
HmMqczVzL5vylTnmJ32OkJk+deE/kZL8E5fqJcMhFov4iZnzvk+nZTwyaMVf4WVU3BPQz8tnqaD3
D9zKXvLL1JkDS+uRBXOkof2NDLMj4TS28Vel6fcqqT9S7notK05kcd7Nov/oG5ILARCnjlQraezb
xAgWqjHypkk2I+YBBD0c2N9BOdGKZww9DMGLaRk36h1X1LN9z4nOsldLVdOuTVyGSRo8OEx0KQW+
z8yXfvzRvZSBeamT+DOh/DJwol2iglM4DReXkJ2lZefJAp9nFT8hbPsq7o5Ca98tbioJ4lzSt7IK
mZnG+lNShx9kmQ40MaLnccBtBaq5Vb8JTZwAY60ItS8Kh2rMsLgoak6tjmGK3vRXayquvVkdGrpN
tdRAfuZ56QaH2o9PrdE/Iy49Kp4pi4mJSA5JPBhBFuVc2qyewqC9y+X2JHLWFpyf7jTtaAvSosC9
lrJtjoTqOX1V1To56JNzFaNJpoPAPwftUdEx6O58M735wY3ii40iDIwLs4hZZzSkkpqgnp8hWhEN
oKZixD1R0PQACji42l2y85rsGZrnurMI+OfCWjRknRu9uCYNTRfOw4r6PSlzzAko/IH5LsbM2qYD
EpAzPqjo4kf0LUpadZ066pdH80Z06Jc1qF1QUTCRTiefKWo9zWGt+jNtw3uePntK+Qvag95G9xP0
9X4Qw+9cK5ikGCb5gfjuL91peOmN8qtvN11Vn/q6flf2+OGQzklj71W53HJY+hK7bn6PZni2UcEZ
i8DhzJlimmynrCrfD425CrVgB3I5ZTTGZANfDGmGY++hxaUMo+P8HKlp68fskVgx1tLiY+rJJjiD
dBZ4bkyIutkG4n2xzOyHoY3BqnOMF6ZbZ4+IGe6AA2ecXWgnr3bHbd9PAd99OurID4QUd9TccPkh
PAn7xp73Z+T/+4a7pnZuMxhXWabPIK63gfU0TOEbmImHFIJIBlt1vUUuJ8pZEJSNio2mKQRqUALS
sP/MPzce5ZNueUdVqjMYIAFoDKvO/ANT23iQzApX5E9OQ9DePQVXHc8mIcUXMzVpWsxfnWVlTGdh
QHP0B5tziOq2CR2pmmL+PP+jIS3fWifguBf+mLVqCHvJ59wsnmhFAt0JQCHJs4eLpcRup1Wc0rJY
+4RkLTo+poknubeiLihbQDZHGQbYUsvpdU50RIIuFK3e1kRlpI0oAm4xZipfNKSWEZjrWDuDyckX
8cjjAGZf5XRXz5fIhPbe7+vrqDnnMbD2AQySiHIV+71rEbHH546I2RCOZPPbqx1+BLOU2ec/Ue/+
Qm3dS6Lfcw5GBs6vkjyPNHeBn/z4totNl6z2KCnb0OsvqKV3n56VvlWUb6DgtNaSH2AutDqBY8wS
WaTxFglv2VL+mTFNW0FFvyZ08Rhxz1sZt/Z64qm1dDJHWzmMVZdRg/W5wzbABCpbEtNnb5uaH/OS
GdTDO2GTbMn0Z+7kvUq3sZZepJcHII0euAkf18RZjGrXsJ84ZNriv+2f/z/2T9edy8X/86Ly1U/y
1X9VP/+r7/Pvr/mX7VNg0wSFbEi2UBZkYMyd/4pNiH84LtKg+3dmYnaE/is14f0DcL4JndeyyRjz
sPkP26f7D9s2DKHz/UzXMnXrv2L7tB3n/3R96kIaFJ9Tfk5Igyfk/x6biKHLRQyPy11Hj/bK7YrD
ZHTlxpXuoRfKP1AVVq/nOM/CWtgzYkbr5LoPS/KXDDNWaek0QIIhfZL7ofyCGdEY4Y/PDQ76I4fH
o4Aat9jojmqgDDTBscvUWnfZZBUxOzwOyM2xTkEKxerUYm/faMEnxQjs4QVFzrWU7THESMSDutFX
Rqm+yKi4W+wUl16M6T5k2BxKW2AmXGUKfKGYXAh5Y/4T5+m0tamnohwcB0/c0bGQ1e/2IC40DbCh
t1Cqkk9bo/3JZ4mBVs92ZZTu0lPO62jpAWYe/+JalbbOu4yTi6mD5a/wMYEKjGGibP1UiAej1yO8
Q4r6WlKena+mo6SMNJvsLU2P5bkyhL8eXWjq6bBHJp12jo6VzK7jG77yT9BCHC1CpJ7YPUEormaA
HwiQ8bll2MzOG1mtUViYLHfuaGTKvBzKKiKxp3/MEzg3y8H+m+LR92axJr8dPzBYfiBaVQlSItHn
HnLuurKNnylz+jkOfmHQZDC9plhl5LBkpgwQsDF+tvk6DGgaiLDSsfUyBqxnDXybfp16TbFJ05R1
sdlwDf2J+zxfWoVgZhE1jyJggCsNPvsNh+PX1KQZbxrmXD+PMiUZbLrBNzFXHj1+CsxCmU9VZz5h
1UQW9mLG7a1i003b2eaqYvMCQBSJN4j/jCR2EucwIbhRg5Sn55YjEYLxs+8z1nRqifpTAdIlsr4B
+PFt5EIwUyGDGktZLEWU3hQ/SFqDvqCb/czWBeeWaT5lRCtGyzn5XXs2fI4TFF09Otg6y9DXXVqh
sBT1YIES+tqQXep97AZPppue8jE9Cf1XVaS3oowPAzxVyjl8wIwQm3kaBZ+e9BGV5aXQiKzG+8Sy
nuIx/iwFwGjkigcDw7XjZslr3PnLgRrlZuBcpxRDEr1apY62a3UKEkLKkQr/GrTldaCo1Xdosol9
fvOOAlnCFqRgAKdiHIWUQMaOaC6u1FYnYjAmO7glxTod6DZq84I5AEJxyj3OSWxgDtXbG1k6u7aA
nu9REEKPTLwKUuqxjcHKtlYG29/BkbgodAKbUfAsDbaMWcOQQunpn8i9e4061r1brnPPuPq2dsAZ
TX1a5UiAzY+2qvurrFLij7hYpuIhtbG5a8irHo3t7D7Uq1XM7sPwD/0MPriufYIZ1Xcnd+GKprzW
0ttF42McqXNLBhBLduw+t+rsJJI9buwvcyiIW+gSZLq8gm4TBlzSj511YAGnilK6NyBxeitZzzEQ
lpq46sJ98atKhH8TFytRzcGztIvDorMBvRESuJjg7/iwyn3jbexhNhJtv0Ns1Vb4CxhHosu0nKIW
zQEZemk4VTX3URfkanpaXGX5VI7JcLKmuQmEXkOmKjRQKCujnRmMxzZFJV2Q3hVTl9zd0rN3KSUr
ekxNos/EjkxzM21sBRysmzCae5zLW5zLoXrkqpzWicoeNGlQewJgD3MmeaAJ2XVUxm/ilFo6wbN+
+HW060ZrobPrNYB4e8bNKQ1MkGN/6cYn04qODejwWVNEcE/pn/H131HYhSuofK+TmT3CAP23M7Fv
cBiURwmy80hrrbHPgPJ1Ln2TAFLaRTLk7bEwJ8ofeAFWyYEfCYEiyB5GHs7g7y4GN+SPG+gPrxHh
BtYGxK5OuFsraJrd2IZPzlBjWjRyeIK+y3PDqeQRp3qwL9pg5aSv1bzwm8bQHnVjwOiTEEZLdb3Z
TXl4tMME95JPjJmrJT6JBL09QNlAz9/mcY/B3mXO3rmsozBwp5WXZxW9HhDGU6v+YzKcXBT+BBFm
LLVjmNTEdDrzpmVCHLMupKtDm6uUkjI9qqTVCeLw4zTJyTHrp0tDvehOq/KzNYz60TVS7IZTCpUE
0g6+5vjkZNabB7Vha9mOdxy7sthZnjznkY4+k43RWlU2oTJMVn+/imp+KX+9nnL6w0mX48L8X9Km
H1Ajq79fZabi4QhcCr/rbJGAuN+NpUj/+dcypKOweRUeLuxAWs+5bpkrrVW70ZDmprLNJ/TVjADA
olOxdZAYxQ5//S2jI+Fga8xkm0hgAKKJOxVlsMnHEjxc9N4l/Fef+hbGGBNudBuxdLRvQQYnZPSm
M2dA2P+gR/cGLIC2dYZtr03nkp6b/96A/h3F/X9keOcQEaGf/3wH+nf+aPUV583/lT7iC/+5DfUk
20aXPAhBXCFsOfde/HMbauj2P3Rpu2w1cWaZUvxHetcW//BsW8eR5JrQMxyLzo5/xo9s8x+2K7A/
SMszcDPwVf+F9K5hOfNGM0/GIM/23//+b0L3+B6mrhuGNLw58zRvVH9/3cMsqP/934z/4QFYaeCl
aMeI9BuoDb9YZxzSlvSn1v+TvfNachzH0vATcYKe1K0oQ7n0tm4YmVVZdKL3fPr9AFW3amt6Nnbv
t7uDDYAmKRoQOOc3MA/SXRMSE8Dm/I2UycQAKdiDkX2bM+XuPAUOiEok+IS8tdkj9qn3eIVpPoqf
09kkiBQOd2HHWILeAJFjDC5cUm1qwCAgBw1pns8bjEiRnUvASywsaKkLpGiK7AEzqTfkyrchkFbG
i6h3jvm2qtw7TUzP0BGydkaNbSa22QL+8K7C0V+gLgOA5mYwx+/EG4kxmszTs+lg5oTlEM1bpPkR
k/oO7IBzwnrB8FQ9fSja+NNIZhwyiKUoNuakzUMKAAn9h9hZl12EhpJVkIM/r8/6aB01htANUSc3
QzClV/Kf0fm8xX/ngJBeXiLa0nR33QjDSsfpuh9dvlgIU2BHgu1DXMICMFHnMBl7pS+KQ3Yb1YGI
tKsDp7KBWcOYIUXTmQC+/n3WzPXUDlCmKv2hOqd7GN2PGD6OS6NkVJB0i5VbK99aq38qq/wDS+y+
xZtzSnZaUteebgTkOop5rYz1s6baIMZxn5uJYFgdkoh2PHhdaJ8Uh7mENr6oSX/qiwor7SE7WRk/
N+UqNKSLAH33dwCuC6/UybGUceSnuBSCSmjBZbgzTDWtS48zwVfPRbsaP6X4g5g3nkwTXo2zmxKA
vktD6xa436PZhRubY2zSrgQ5E8f1agAFqRsM/MI+TJeJomBsCiMhtsbPOkuPCpKuxFDP8WYxP6BU
UNrfVZRXhvKMDDkXYSqL8WEaoWBNsLcXn24aH5Syxk6tC56wpLuLuNd6ECOCFvc7S0Vx1B0rZ6eZ
KV+YFI0mjbFrdI6eO2Nw/ahuT2mJTQnyRE+Fa2Lgeu58bbbSTe8QWraaZtNwM5d9g1DQlGiv2Xk0
0FWRQKH0aBcVumG1h17kfROR4IL2fmP0WklojVhJ1OdvmVu+YcM2YRTyYjrpa4lfGnMl9O2Anb+k
ef596k/qIj8JjrWbMhaqzFkndO3AKhg3ZVs8FoP9MGfursCVazmVw74O1VVjYyJlhMGdjWaYnt84
SojmVWw9zE4xelXhWzMqVZYB51olpmMU6aEdB81Duyc9XReNHZurIhdqb264YDCX5rzQw/QGSq5Z
Qt8L3PYLzBNgWjfXlvMZptZUZc9lyS2CO7UGb4ZkoPleiQxkG0F8yMFVr8ozhLreuD+3vQmWRmH2
AXaj6utkhcQMPm6EWa0WJJSKi4Mh/BwG3L8vpWubUpEVAZcjpNTlohMuIrIk/UREZ8yUzH37tRII
J09PBhGuM69lZcZEOOvQCrqs++1wODADSkJBqNQR+R+HVvN5MC+1tOYyrbUYMKihF/jZjHynQWTh
/pdb7cIzidbt3S7+7qjkScpOrWq/CcGWT2ARMmSPnThY+FEiws1g0fAGEfYl4YzDpywNRnk3TSkg
jb+bZHtS6zfxiO3OdXuC6b/2nPiWrHCPy5bSQl46ypfGvM1mR9/WsZ4InjNBhKvLvNwuDwNrFwLj
K/7diz52GH8RsCaBp5raZc/LkVp5PHmoPk4eQsT8Nm7N0231xWPTAVZJ89h8GjLlME24LqfJB3kn
B+AN3Y1rvJO3C2bAQYsqdrdV4VR3mohODu1oHiAebLuqTQ7oWD4NEwnaTo9039byG6kED0o5XJJh
i3dJg/6sjhRkOH9AinqAJkginzw1idmNkZFYGSvkFjOccMapf8L3oFjnfWEvA2dmdjGf3X3t6JWv
h8VzI/heyAAelbKEc5fgfnaOk3UbtYduJvHIRNWdcDoI5jcixuQflPfZcBFUU+qZAEbS3hQpc1Vd
Lfbl3HxUjYZ4RE6MOZuKT3PEELW1qsiPmt59hrSPJo2T+lAu7HWpuBleQ+F7NXVfedQ1D7YaFHc6
mjAG8D9HabunGSL+fi7yuy4YkURC9JD8crrOpughS6JgozRMz8rIFrJe6lvfEjVPw8rdpws+uI3W
raIfXYlypx7d1zxdG8QTQMlNVbPXGBavpryrVkHYpity2bzGzO76EFqiOVbR1oYQKC0LEotXLKph
sPqy7vZeIqxPxgF7Xl/i5+UCdudt34M/ZTSR7Ufp5NG2uFCtXVOkOHsr4BVpeCMdhxnOOcFMYiHS
XC42JzNGgJAyFqDUdcz35CIoeTYTFJN/Ncr6VKr6tuymbTQCbEKGqy73ckFQTMTSeELrvc08Y49G
LZJiSr4rwQHtAQ1V+/rvkmy7VpkzvyBuCY/B4RhS2H/K+bovp3xAe0hPfe3sBOQ40R2Ta80S+8pY
R8wsa4Wzr601yzKf4t0Zt+u9XFjIZ0MHEXXp5eAa1qtt9+56Et46FqMCHe3PnVbhaUQWClEH4bFy
rWoREDwiSz3ER7sHpSkcWi5FMgs1kRDqyoDbT5Ki9BHODQ4Q5JcSridPpPD1CZBE8s4oifvD7Hqt
wP8j+OouF0lvefK+zpnoHCNxi60SneDKXmzkXY6SecUVLpngzvn+epf/MLWRK85T+gUmFkT23542
0s1FPgiydF3McIO9tkR5Ud536eQiF9LtRraVmcPoJajtcJPZFU7hPBCmNgNUlUWNcQP5OqV5A4Fp
rSGBlDs1/pSeQ4EawJAJc5B88rKKSySdbVqYw+tOOE3KqlzI6x0mjba1xtYPFLVGcOSvhaJyia9V
WZJts/1eFUnL7G8AuySvqXzcZAnikggawYyXz9t1cX0Grw+icwYqx4u17RXhcx2e3ds0R0/CFcYX
ciH9NyxpeiTrQyyUJePqaxDOGZd7d3lHkREEMCo+i1jU07WlMNf/vnFOqKBl80/3EI4RI3jMaeQN
QrwTfefLm3spW0n53UnwsZc35nqL5B37o81B3RrDppyUrrhj8m21hYW0Le+drMs1WOogXgXSTxM+
J5eXt264ArLeJA7vHeKE2Y5h3zLOwfMv5SsjX6UIbufl/bq2aaG2dRod2GWIqxRca8bRuWc5BDwa
bYBhUCt0B2LdZQPRVoSYCPYWYq7gdJo9lFzsj/4u/dGm1FXI7H5A2cZ18R2LmTlsnHMMtCDCI4OI
x1aXHUfPTEeW8kWExO2i/iZvoSaJ0eK2ympmBvRp8o6WcW77TaJcXkH5ShZNFCExFGr0lFbqrsG5
hX6tudyaSz97sxiq5PJKGrZjkN5MAE0JnynCb8zBGuyE5Gtqk67+tRP0ins4n/VG3ui8sjHlkG+r
XAQu3/xlLczP0w5wqLSbWlgme8s7/Vu9cW1QfWf02QBm88xd7rC4zdKLSJWNOBErkHOSzR+OP7Jq
iZyGXMhbL9sCFKuDvFr41+7yHMxwkGTPeSly/Pd8EYrMQmNuFuIjkwnjDnsi8UB2UfyEUbqRXNah
3YuMtNhi1Bgf+bIoVzEO+7WvrIakGSZMOZTPviyj6DNo02wbip/UI/mwl6Xr4p/ackWhF71uE2bi
0vzTIUbmKutsjn7Kw5zlfmjgHizLiLe/7fZP+/7RlkYzWgeNweMozlWuVc/OhzNYw1rWihEj84aY
KU6EP7RBfI5yjdfHJMZ9WfQNX6dr24DyAONFVdmoQNO243DG17zLtoYt7oXcLZwwvyOkzGHkzrLx
j8PI6m/74Nq4thIDLUl+fFQbr+QjgDeIv3053GXbvhzRmkei66AZfbqV6+XCFud7WdvP5lJFJMhX
zJJuohn4/KMvifQ3wdph19glcVPkKmsfb3DAJIrT7OPIZViQ51v8GTADFItRftxLI6HXaQst3c+P
hRgbKAmjhEqOErC44RYG2VutmhaCj32+h+QbbNxyADWEQ1eAhANAsTjIj5MSYJYu3kBA3b8WsurK
nlc2AhfV6C6AJ8bia3tZyG5bFsvW4BFyp/YetZgWVbHuR2aW9ZrzZvAuFo7oP2TVlF+EJH92HQNy
EBM8VMTpeaAK51y2AKIJv0U2yR8kF2Gi2VtMIrbtwhpLvxGDAfxi6n0sPo3uAqjOQnz9QjG2UPgw
CD4WRVgZqYe66oQZXEzfF4lRCnIDDTZHlJo2i/YdD6LoQK2z+m4NkM+7yqIjFgtZ0rA+QzSl81vR
9Y5iU1mqbRPAA9ZuneicY9G1p4POI6iJHlvWBxMB/AlYu9laauHHYjjlCJ8rQugmvWTw1vazcDoV
g0VU6kmXyhL+f9jBwNoyZoRTxO90K/wOZQnmMAyMuTsllQWYRBcoGl4g8cPlwu6AWeWBRbYHKtUe
KAG/WxUDioK5PMzjSJmRwMCxNYGFvR8iZRMRAdwirx1ChxNv46SEd5VVjBv54Cw0YsHwBulPZTFo
hfujCfxsEc476TekEs/CcNrCXamTlkyALrY5LCZDfNQH8S2XJe4R34VrI25zyqqrSQen4kdcF5mb
ONu5cUBx/NWOuXhB4ggMdNsgLl6aVr0ZFeVeHq0XQwpZui5C8aS2WvPaZaG7lgc6y2+XLNpjxoU3
0dcy6t7yW5PJ2AFt0c6PgOpZYgwuF5V81KxoZSRoMqipwg2WK5QC3KzbVh+BuDXyaXMXGclrWYe0
RzGCzs3NNT70Xj/k0qpQPnxyERMjRCQ9D38S7KvWOmFODo0AwQyJYIdc3LjHnXvcq6qJcc+1DsJw
wKeeNDSJT0xIsbApyFkjhlHBJ2DoSWscx5yclX/P8wpDrsXU78OAhaz+Wxv2RgrKQh4WrL2eF7eo
ww03XYCobKOvGdcQKOrjJaIKwWbOkC1vbeWxdyH/xmrgbCKdlK1L0mTr5JADyjmrNhPYtnWtuvOd
lj2gy+v4Jvqg57J6LJvZJUtUPM1mEPhNDDulNex3XZuio5DaqYtZves6rThi1F0G7onhdnLqJtU4
jBqsisThhRBQeW1qkchHusQFfE8098WF4bhLeyH+1zsPCQBsojCtsexVZz+kBCrHpA980if3aTDF
ftU47aEc+mNvoOk2VGK0MFgbZF7GFeZMp85h+jE1SeXbDthpZYDXtRgbsEHN+SbHS3GNoky+NfHi
AbRpdztoez6WHeDCKsu6CfGqQxBdIRQ8vQ7GwvAGZ0Cy2hkM0m1kDHW0BHatPtwS2aoO+PECiBSl
Lq2+GiPrN1bVlEcjkoPczCDLNEarkDinN5eCb9HVvdBywPAydCxE5KHYWGczvjmf0ZrWmI1vsJRD
awmgtGEWfgKM0c+hdKLbCpIJ9SFU2t3NpCO2pznCwCZXh214hikKSMqL9FqEQcJmZYEa8mpn3ExG
2B11N1e9vuxwdTD1BGeRGIKG655IXeYb8odCMRJOYwLa1y3vrVJ5OmP6unUdEOotgdTMAOsZFwdj
oQ9rQq3b7gwoE7gXPpxtlK2McbE2g/4HOsh5QULOBTu3qgLjyQJ/fArKOPFNa3oeVR1qbZK3UP0h
oZbR7GKo0n0rzBG3+FzDO4rI+pSon3ZDEDfvf0CZQLJ7VkUiyifviou23Z3yxgS2bAxkvQyVSPA5
eahsrd4iBdFuAqHGk1ujet+YfCyHHJiCipVLNjUgXvhSoCU+LkmX44+0sBBfLkLAFnCVLVARpgKR
0bEwbSnUydikWTEfwynsljZDf1Kd2bArZ33yMkRE5wGq2tlve0CGqQhIK8mXqmEr0zHsg0SbCyxd
uWycjDSioSSEmvjDpYUZwXnSohtIbBNjWYfUolG4q7YjmYHr41drifGmAdAuZYKJqk2x6pCcZiYa
8jVvcRDRx2wbGyRZQ9DtAVJIK6OAdR3gmYG++GIF3nHw8sa9DdTssFDs9Fi5ra+ey2yXptVnCfzZ
KzSjXf0/fOx/Ax8zTFsnnfafs3fP7Uf0O3bs1w6/snaauvgXmnwu4lp/afz9nbXTRNZO1RfAf80F
4j3ky36hx0jNqRp9tGuDhdIWJBD/ztoZzr9U/kGHQXMQExQivv+HrJ1uucYfWTtXYNvob5AMRMbW
Nvixv2ftiqqIowKT7hPwHwTrMTQ4oxDGgOi3IrkCsMW9iDNdin9uYJ63jBwdwXBO58wD5X+H+htS
CESkt/DHiFMOi5e+QGqkK0zeuire5pNyFzkayM/OPda1gigFIE1Mmuaf6M7Hd/k0YxY0TSTMxzQB
0KyAmzR5j+wxJKZZ69M2ccKbbB46hkzJO4OoN9J/jmDZCoctPgLpAGM466pN5ixMb2FqDWlwOyVW
D8qkiQeU4OUvAaHON1YWMcB050dZNDPoNgfM1gbk2nEkjxgJ/tpBDhsvl+K3w8i9frtK18GlCuIt
brCpgN3Qq2s59NaQ8OnfZDHokDM1zehJjqhkk1zIYdF1sP5HG0xIpv2y8TKKksXLYF7uKety92tV
tl3/TC6HX7L+b8X/+a/LA12PywQRKm5cjzviWL/SA7LUi6osXVc0KYGaa1WWQktMwGTxuotMDcg2
uYusEkaNPDVmKPBPG5Pmnpm8iT/62xEvrXJ3C+kBRt8ihwEFqZ+r6JKR+OOcrn9PHuuPPyWrkXgo
FIKuq+u+dL94H8g6Kju6RxoXXuA0EYDM5TIWI+9BJo9kUeaKAAYTyamLrWy6bJjL4JvYWm5yOYYs
Xjb6O2Ulq7+thgnLX5OJrEtR7vTH4WT1P6+Wx/ztLMMWok20iJFAWJxz8sViWsqghPCgWFRyWrrA
h29Vt2S1L/VCzDvkRnJzWWVal+yHB9kqG65HwvmRSYysn8XhZem6Zy6DT9d9XLQx+Bpjzl1Hyq2B
4gIzi1zQP6/FLshBY4rYglw/5lm6Ki0MjAaFrCJCczBXOjzbB0XpV6l5DxrUQkQxa/YBioT7PG6O
DqKcG6dVJn+OgfnJOZcr4j2XoiZnYlxNeINiSm/JomxFx+BgJmG0lTW5kDvK7a7V3w4pG+VqueF1
P9mGil7vFajBbKoQZQ2UP4pPIETRag7qA/YKBtN6/IFQao+Xwbn9dkkSiJ7cQODhvPzN01nLMCMs
irrFSQQxIKkDZJJQ9hGwW6VTdTOb1VNhYceu98JoVwb1bOtYZ820ixJ+PaipfC9L14Vsy22jXJFJ
IWEvrsdcA8+Ah47VmUKgxkzIkC4dDXJrjbppGDGZCsSM6mxr1Saetac4G9EAcsMGukyPRrNt3Tcx
HhMliM59G9coFA6w2mU1A1RrtvwKve8A9o/pzHx8IA4buxqeBT3K2jKcKCOJTl0ttuGi27QxgR2t
e7GM/sNAWmCTNWF1iBE6OyyaGr7jggRWphoB3I35Eclazyb36kuXdRnHtUQQSJYatzZ9RydPLgOy
MRqdlo3ronSZlqHZpnRJLsjitTHu1VtjQO9QenbLhcyYXKuyBO9XI/9o3lwj7akI7zu5tsO6cGJg
b6vqXglvK5X4qA1UGP1NkUWYoJ+h59U0CBr0q7zu7vRFP1weREPcuevjJ0uyrTqjzur05hmQjXrA
Aea8Bb3T7EtAnHurhoMJe+yvuixVeFzzxxY1ZAzjvFKcftynpSPusAE7Kc9RTIplPXJZNVY4ohKP
YZJkOq25bgLShcxE5yVoP4VR9WyO+0uRlAMsUB310nkTDLW5D2sX6ZRStWHjALmIcuRCC43MpFhU
3c4ciA7YXeLu27px940xm6vYzSGByjjYOOMl5oQbJV1F45osWwnumYlC7GvTfYOx1CMCT0a0ax7H
by4zoGDpwtzPvfnl7Cs/iwjuzgpLDVVHfsJLf4BhTu/ifluGb0jPl0JrGEzk2/q7Ud5UJPwbX49W
arTuAfCunT5ek/GwkG+bHB8Xl3i+CdU7bVpX5o8uQC5OHJoJv4FjPVIgmIG9wDcGtK5GH5lxBNGZ
n/fueOhc/xxuwD4kAGOLN7ytsvlLB+2N+WcZ7WOET8NdbyPdRi5sOaTgJ/vNYD7bJhO0nWEcEEF0
vsCTT9YzFKOiA6zi18mpsF/gElfnY4DELEZfwJzSozSU3JUIQdarpgU/75nRdgaBIzx+jW3D5dRx
M6bDMTmt+IThDjbwChZKxM5+jmUDIxSSfPdWjyuU+DhiUN4SEcnQjsVgrTtO7kN+3g7dawbqvAvv
yvaH3W8Jqx2cdIUaA0hQK94nwpN2lZ93kWJ5rusDokAAKkwfHAHBgCx0E/Z72/UbUpuub3wM4cws
dYvoGqogenrMAE5VXqHeRAsPF0TUVc7GU2y8EIDL7gD5Tzpj1K2KDMdPHXGkt/rFVfZYUCCkB9+e
8dqtdsqalXL2A5wNonUcLIsFDjBe/4II7WI93ApUzHN7iqEzQugH1LopyBe1u8nejRitRDtUWKz6
q3WY+R/C4uSmnhYjQ7ex56OrfyYzQ2q6yQ4C3VGFj62sCnvr1ttoBlVwl3aHJN73M++FsRyRkU1S
tBBfzOYU8hwdyoW43glic+E24bfZS+UncDWmnfRhCo/pGO3xvAxR1uAG9lvEQqyfvLOm9SOa19G4
qvSV2+61n0V9n6dMfxGAExeM66QQAgzaPU+n7vhYTyYIsmWe8ByC7Nx77TcgxIC0Ynx0wTG3ngJO
YuHlyQnVOhy8B9Nz3ANwX4yH1GP5YClrzXxanPez6pvRqsEzxg9qNGs2TgFzdj3UDB0QMAMmVq+Q
fDoTgjjOwJrW47fxOcJozheWjNZ9q+8IkC77/mi1mynZjLCGl6EdLrHk7drdAHmDYMtX8s1WOFXk
ZpstkLBBfxiyIypx6pNOvkl5V9FYdG7jNwgQoFvsfq9BfTe97H1h7BtehXCbaXcljAAVzYsxQwEV
oS/1rk7IDWOaHa00c2N2SxI9Z6DDw0GHM0jOCaMiNBhw4pywYgBOu2yVY1J/thlACtwJtKfOvUXW
tk78jKgioos/4CEuntEatNbGDdpwZJQRtygWBA33pDVLczO8p3geY9EprDYwetsyLSreBNmZjhMg
GEK51YqjNMo2idDLW3HNEW/2nNPixjhk29xH7lBpsSImxrxE6HbZcMEMb3Swd1zFCPwU6759ZuIE
RaM8dG8WTP3Od3D09bsH/UeAQE7tc2pA+ErI4JjLQvvknIJm62ZHHeII8i5e+Fy+NhZSlVvoihBq
sOJQ8Y1/RBmsVb0FXbFGLHM42uom+kRceF6g9rNTPs7crgpzjEmBK3jTL9H9RKXBi5/z1+xESuHW
fFLW7fwQxZsZJGT1DfWlKFh1OLDZJGW1tZqs+gpL8JM2HhXzVAeHUIhEPE/FpnLBvRwW5/s+QqfP
y+4Jxmqmj4ginHxYFgjlvIJ0WnyHKXk4m/7om+sa1Zslsizh/XxIzSXR/vEVsqQ7bZHuHlJQ9MuM
d1lZJW8qQOx5HUMR7Rd+c+ZbB+DfW0Roai4BpKENGB0Jt1mK181PJhre0/3ApLT5gJze1nwYsGfF
mJWb7LE5PKcQ3+15aRaPT130NM17wYCFyBIn++6MBgPx+8cw+TlM772ZYnU8L+PoNQNG17cnPbzt
o9GDT9Sj0917KohvF47m8lz5aXC0Eb2iZ4n32CfHUG7LowZ6Pt1yhVI+hUi0VMsYioiLONcS8CEE
CLgc6LP1P1yELpa30VtsHjh6emBCEyERByfDXqJ56uF+8VAA5dNXc7vG4wIJt5x59sqo1oTEkFpz
lsU2qrfIuj+pMF88e697yjLZOFB/Vt8tQpav5bSy7yBo7cx7PO7nDSC+w3QHGMn4FsCH9NAnc9Y8
aQ5WqJ76o6Q7eAmfMJhTH50bDEQ4c6xBymX0Oi5WBLGRVAqfzTv3R+mHp/D0Vb92ytK6SUCnAvoK
PHS3FZ5YKsSMPUTeHprV6AU+IpfLeAmNZhltrIfvy69y3X1vNvYKic2lfmfc5L5+N9EpMAB4RiSJ
NyZ/TV7ByhNmrV+tBxhBeCxm5grKQ/CEwBr/j84nNsXzr+mh66+Q7ilWwV3grHv9GSCqm2xbNDED
5I1QK0QY1ItWC4ZQxartN+GwhhQBzNiPWq/41mzL2xjHM9SlMCZ5YLpUwMiavbDeIBWzN1e9R7JL
tzyMAPr8BrwjFija6nOxxH7PTyA66xvtFYG71fAtgJJ3nNahj/ZTc6N8Bz9RMCJaNh8hr0G2L+4t
P7tXn8N9elrgGpcvM9i5yQ0h0eK52Cac1Ta+d98hYrGOhES6rlCb/cSOG+IdpwYnq9hh3RyS6WPY
5tEWLzFWuW8AIsA05rK/wvfjOaNBfdae9NDrH/WX5gYthE1/Zx0hZPR36cH2jBUP+4a4u8lF86yj
cWxu+rt6F2y/IR83H+djdWNsXJRvfMSqjygJnXi9EaZOsWFD3nNZP7UB34zlBhFTkAaPbAHjaslM
52htovd2Z0Ha/ZjW7j7Yf2s+xmN2M66sYgmYfJUf9X1+RDQIWzuuY+opazg5S/hEy+QEBG/JJqvi
BDlqo3vJXbuDgVg+pTflk/IWP4yr7iN5WiyTJ4RnflYvw7rcWctyBWCifQ9f7XmJ2M2TgTcMUgT4
aPD0tMt6pW34arzSk/HocIVN3iuSHbBklkSn6cOHu/mhPrqRV+7SG8W3Vs7ReirRJgq8fLu4yz0A
JeiLoimyipA88uZ3bIZgq6Ga7y1UjxyPjW2FD7Cej8s7lj3eNtwyKNmdDzwOL8lTexx+pjfutj9W
H2dGPUS+3tSfb9lN/DCtg5/Re/4j81WuBH2MdbAO3WkBXy5f0n8+EsXXvU33TX2O7+3Cw6CSx4qX
Kl4+qV/5ig1VqInP2rIZl0+Lz+4bZDjcIA/VPcCLD/O5fsdjBLEexiwf9XvyHRmpG+ytx8f0kB70
Z+iId9W9+ZyuVY+LutVPLD1YAPyBT2Q96X02YDpXxAqto+PbHnjDN/HQ+crriC6TEFkUPVz1zaR4
whqQRpQE79GEvOWTuK++eFbRhMmXu/mQbJrn+RDSx7SvRbouTnyd0i/53LevyS2yV/w38hat0Avh
fiUr1P5ae28EWAZ4aNkJLSHmpF/tvGpfWcfLhAq0rR1c5ihcGowi+WBxmSCw8c34nD+TRwU9zdQL
hqXWb1CPMKetpaI6x2uifKon+mXbszbjDpti3pY7ex/6427khkw344/6vWIGujQ2PO/508CQ/Dvi
UZNXvCi38wY4sI+SZJdoPnkH9WUw3tKtukMzYTeiv7aEOjyvjb1yMiBbxmvnIfuaGNo1q2jxA4Ft
QLMZOIXFeJe+ug5STpvofnpQt87tfOym+/QElYyudsTPa6m+o/G87v3g7iu+H7jUoBvTpQbfn6Hy
PrmN7+fXUXaAspfAE51OpSLF+Vx8wbkQObOl9Qlbkv/anAAGvIe18zmcUCQ2X9pdvhp3GlO1j/a2
2i8+4RkghzY8LPBH+aBUv0dvKM3eInDEWZPrSbzmoUfntPa47/2j86o+17cpbDHgzfdifPBN+6y+
cYpJCahiVX3103F+5YPYf87cRlyd4Dm6omNjiDCcGrqlaY1vGn65+2n92fuM8MBVPhg37gqzLfqK
yAvX9S19KZ/Jb3N2GqZt83zGoXt5vh1OXNfUJ/2/VnC5W2q3+j7iDWUI5Gnf1B3GNDh9rN0dLz6s
rYVXrqtV7qMytEKJ/lbdqjeF37Yr6yl8rTflaiJetYQo0byE/me0KtfWFlRk4I/39hHrTD54yS3n
jXK+RieJF8iG2dhrxRfn0/kxv7eDZ/3Q3q1bl293slnc5K/lwd61hwiK74OOUIKz7pI1nzT9juEg
cRge2ufRN+iesQz36pVygAe9rbaMUDny9g728ANjiuHLFb8+3PeHYgs046unn/AzH01UT/OTTfIY
36f3EPc2w8Om1j3tVRekT/CpK/255828550N0BpbcQPNLwM3i3itvkwf00d5Vz+lD9lNewSheuN8
X9xGT86jdosgyrwL9vY2u3Hv1TWmge+fyUp5wBSc19nwxb82asDDMq49+0X/ON8p1jop0Z71K5h0
vae8qZBwUYVkCIXk6fLNjU5CqBSBy6PbbhgX7+09fnWYBizLHfOFe3gayKmJp1Z/RmvpvKGfLpDx
ewr3iAXPqzzZAFKanS9VGGuG93jncBeFhfhT+0SWL9zjLoy4SP5UPCxeOYnPcMsAPxGuazLa2jOw
snUHzc4z8yMZdvsDEHtpa9BdcXWbWAE4jSvsU2IGZdslGuUiGVwMyT2zECK4Eup5AeoKjMa1Kkuh
APnqA3J+MhQlz8dVz/suAkIwONpjir/KDtXCZRUM5c4oB09rG1gxA2PBPj40yreeYI4291jG9wgw
67EPvjfcu7zVAlEXKwNMSYQwVDW81YnJb+tzyARYLJi6oHtuo/gFIkcCPmWpaYzanxEokai/C8pT
Aj4JAP2F/Uyx9+UrMNBdnptil0c28okuEUz3OXRrBIpD7P6GPH8o5gphTdwhgE4n5JMmo7qrTWKD
KBN0e000jQNsjCjS0DWY0k+ttYm+6HCVI0bU5RiSoBpHMSgXgjPnE/xxhkHijIlqkRFQExVObhrj
RkfGfDvOBdqzBh1updwSqPXrsD7TcXJOyJSitVO8jj1CAV06IRAuAI6tI9IjstiNsOaL2CzpTUW2
TgZ64Q3ilSMWjkzWDVV1yIIw2yYCBSUXEuAKiOBXVbaV+Lz4qB5uQlgzhFQEnqoVOKtegq1EVbap
JYGrfmAGJuOgclEqSqWvZdEOgvu2AyEh47KXWK0+62D/qpjlENmKD84P7qkDOH+U4Le/SxZorUub
XPFHdRLbyd1SpSSxkeXTN80tCHQ3X6nafKmj65FbpQNIIbgqmH4hqVoctFbX94v65tyWAutOkHI/
LYCjVZoxbpMCraJgN3TQxfXOoCcyuXClyEqNAkUoS6m7OMywdjE4HO8K1c4BsFVEGbOqc3oghd1t
hyfgplfsaj/rAOQqourcDfvF0d1ud6nJFQvBqYlDYva/Ncr9LnVZ7Mf1IncQo5uJsVp0+HoNgKoN
a+LHjWVF5MZkWTbLBfqrAIDF4lq9rq3A7Y1Vj0rc31vIlZejGF1dg978exUmZfdu5yBGjaOU16ux
hkOEap3iBVnQpd5MKVEGPOVHOM+tQLFiklTsFbPX11hLvxdnC/2uhbm7rpOlUGDncGbmN8gdDLtq
1LVcJReVrnDTgO8Uy6JETERuJHcieo35hSbSdHLL0Tmz5eVQ19ZLXe4gd5WbJpJvJIvX4122lI3X
3a/7XA7/5+YI9MIgq/vHP3aRf3BAQsAbamLa18Nct/vzzH6r/+OZXf90ZaXIbC4SMs/iuslD/nb2
v/26S1HuGVyv8W9/6VKUG1x+4AJOFabhRG2v5/wfr4n8yw4E1V8377e/fP2df/wYedh/O4Prn5i/
za35TJruHVv7fJ+Lzl+CFOXij7Y/qv+0CeF/4lp/HEaTSavr5rJ03UYetpCQ9es219X/1Pbnn5GH
+OOwl20cY35oybdtJOrSlbnYMJmKbdUkFzRvJ763cq3E8V6rjsxwXmG/F7CvXP8b7rcg1qS7Vrf9
p0P8ARe+Vn87m/+43/VMrvtdz+ZysuKmye2um8jjXdtGkQX7f+zR/wp7ZBk2fP3/jD16ieswzv+7
5bdx2ekqXqWbNk2gl/9yJv2lGoBpqe04piNsQy0XvyMEBa7qVSYaA+DcVcO2dUBMV/yR/S+OBiUR
d0NX/z97fsu/8rtqgAn+yEEHkGNyGqrq8oN/xx+5mMwUxRRqfjujiopm89JM82RNOKONGQWHiKYu
OoCsVUXaxTkwTUnNXtvamWWSwxEjtkkMzwCfGjvduSlg12po4pJ3AAJSlHWKLhYfKYh4+6xUnps6
XpPSf54x+oK83q0WcObPxnn0OvW/iDqP5cZ1LYp+EauYw1SikiVZznZ7wrI7MCeAAMPXv0XfwZu4
7i13u2UG4OCcvfea48oH92VNTwF58qlismjKZ99+XUJmRxK1MF05Dt/+Cpe5L/8ti3jvkukjCTp6
rpHFLDSdPkf5kL8JTzIKGM9Lrg0mYd1nIdPvaRVQ1Uyi2D+ectu/YIG24tB3dto4zf9y2qFu4Cf7
VDaUjLga5yPM9m1eEus7wkgl15nhTtL4t7YJ7DvZus4xJJy79FbjsJtNBt3t8LS4bNLECZOV2S0z
6TF0RprmX1CbHtpm/9aLiJMEActke/ZfxUR3R0OsEeZbFf2BjPDi5Ppa5NHrZDm0uQhavKtWXTq3
7ylPsOiuPLz/1PS1t6mNgsQacox3ou5SpooIKt2BQWCbLZyNzWY24XoQsG+sXropuvPdgOkm9M+P
whjTPQHLZOEglS1zPj9FMeRvHvvXJOs/Wi9WbkUrOJD/pijoLl3un6ueX/sHh2KT6OC1QPFsJQUd
1KY9a6I/iafS6R5rz9GZU4LgzeEPomKFwxMPYoZn+m12Z+tthozZzVZs9zDk7bHGFjAm4LSWtI5J
tLeOYUEzOmAgGo1MEjJCxWeRnJjnc/AXatiX0cO8HgqU4dBlXCfOXfPazVypKIUf6GfkQ1gueWn5
ZFvbfqWkTaF1EpPB36MwayOAujBAePg/VUJ+2I9OvJb2m5ej8vBX91g+CZyxPjgNbn9YmXCkQ6aW
RfXXG6MX0nsOY9r+WULjO0OMvx/tctyZRKZuhLsrgK/eyY5mt0egfthcxFrO21bT7lcLS8jpJV8k
znV+LRiB5FdYFrLYVDNFrOsROBOV9egSsTln51K4jBYEOTqtXz/DkZL71pq/pwnR8I8JAjTrBWJQ
eQjWV82b3DFubBru/1f/i5qY5sUIAZOvcgkjne047dem82qtGdYvLm36eiy844+tYap+5SL65Zr1
JREeganRxq2H32UYkghfokISzRBLl+K6FkRPNsJcdrZX/avzQv33yOYyvbC85Fzo9k8V1O+iNpN9
Uu1wAMnd1BMpXrSBeRrBpfx4e36+EP9/Qtc0Hn5cBT/OFqTo5Fxupzpp48Dwcbtm5FKXOiQLpAti
Z70wRt1fscS9lsVwLAR0ArMkea/Q/gLbo1jjX9N2N64SpTZPwU+Z8lEovyQ/2ifJtvD3Q+nd972H
lIMpntEVpD+R4yY9OjAjYREkIaDVcWBy2W4OMqRaTkMb7YfUXKfN6pYVUU+shss4Cj/sZh5r2rMj
UdLSaI+BMmh1SICNegWRFTokKhsdSt+DXcr9lBhL0ob++5y5R5AUhF7dUnI3JpNPp9UHQl6J+R+z
rzCTao9N4NlarU+kamAHBsu1/DFLgr3t9UuyOJsQmdfI9GpU63gETlu/SOYR4X2XBlxahndlW9Sn
iSB+OWEptlZFW2+Qd1UnklmnAtc3ivQQEDgfGM0X1pt6r2brIR0JP1EsBVvRyO85sPM9tNY5lsqG
dWn1j57FSmOQ2wieoAzu8CO1W9su5qcqDC8+UuzYq43lMJza1BcPLiGN91jPSYEIlrNFi4uHdx9O
grF8l76INS+mwrG4IdI7YEUI42KcLVxd7sHPJDfDK//Y80jQvZ82sUe09HmQVR7366QTDuTPRjQJ
9ypT+opz2owXOgXPTZkkh0SWjyVRvfeTZbZPIkKhZAnxNouWdauXv37+L81QqAQOwTfO8D4S+HS1
LeneLx7Nq74y0gOGM+uooMERkZVy1RPYsmlk0j8rLfdi9fbfQWd3tWDIT0Th6ILS0OGwfNlZe5+J
EthMvTopRgEgqY+cdy4to+J5OM9mN12amig9uxyuKgOu3Cy22oio68DSOXT3yPNFbO+OBbMXuljh
bHeHsNAuwOSBp24ClNEQsbY3K0LRMVH4ZOoheODBl/tIMkeTaPQf0uzbTRbQO71b7aGLW2gT1INY
lpAlv8957Gai13inru2UfndJAc1qKvHcWOHJ89rgzkYJf+dn+UUgtT4EYmzjZirf5eCaFw836N7w
Gwckb6E3GBvKOAxdqM+t4e4SSI0bmQ6k4sviDaA1bBYEc/HoJeqOPb2P64yEh6jP3n2vbi6pMoZN
lxOSX3ajf4TGZd8NLa35SUfDszfHblLJW9KgdolaqFOEd2BdRfSEv5KYIYsDbV39aRx2kQGjb9yv
xN7cVSerjl7y0TKPIxUZ64Rqz0toecfKIFYRsnN1NflZ8c83uITNLoD2yaJEAntePmS5/YAFTT83
TuMfWpk+KSMZQD8N8z28heZKUwZjp1k8EYiW7zFHvaSk6xqG84Y/NfmUHrYCsms74i63Whfls3YW
zI2uRnq0qNgixe8Oz8jwJeZDZY7GXbZIulWySg6FS0zOtibkf5r7ZG8Kcuq0S9dUd/70NDryFIC2
LsY2enRHdCyD7glFO0cODV2liUObAhIuWpDQ20UJyjgrOo7hQGCOqne6ZnAcztWXoaInx/AxwzDO
Up7uL2kYzJc1jjyyaEeD4YDCO12DQftxJiJ336bubQnkCC7tpiYnPYXQ0HdC84cWn7qsg6ijSBt9
sIbm0Nh9tPPIj26AcjcAU565RXdL5pMYmRJ+OHfLHon8hyZTOibHo36tU/daFcUhLQtxScYSp9Qk
SYUWz5i4iZ+zx+reTTITUBsNKVu6z56JTiWvhXGDsUdD2WdpDT+BiKQPFBHk1JVkSymEVkWB2qOj
u0cGSaBetYuHSYmC6GGZq1cVlrBjptHeLgtMC4yZxIu3UDysj0VZ4piO3B46ZAC3gutPoqYRztwO
O3CnuHJg8hXe8jzkuXUZyrw8DGZrv+f2IXSUf4ZeA8Q6IJ6qG8g+imw2XzXUl6JYrkmjjbtOQovQ
WbTs1VIKXgw+gmNk3aFzc+cy6owgyCm6mJPpxo43OK89zxeqSm/eZX76JTiM3HKwv7tIdN6xSEm+
kc7YwGvK21Pl1uHjpMUtKuZHkhTFy5LZ046mlLqWRBDdZftCGNW5K5D+2F0RvArH/mTp2zhdPrzm
E/D5FGXkD0ydKowe78QQtc7y6hL09e+iYPblGKTIALLxPkqwAumnTUboLaNE3M0QOLe1cIcYxHt4
A0n0RMqqt2PBh4vWygL5cAZqMu+GA3WzOMC5ZNi2pCgUJ8JjDXcQRwuJYryUDjwgKDvPbcePKxuZ
PE4t8z+ZMUZIg+7VtCc+GDytP57uePW68FUsgb+pGTBPgXhtCoKf6mliVScZ9JcsSM9qLCM9116F
sDzwaZfp9juoBU7CGT2G3zbevpH9K5EJYWdl32Sp3byW9PuZhd5tbT9O5q4ixEmhuAv9gN2jW3Ad
cdApfPWW1URxJYSHEnTdtcdyAVPCascyhSQHet+CtOuvrH08eMyCyHRhOx9KCmLt83RwXUkvj8DH
UyQn4n1OLELD05SjnDL02iZ1Tl49o74ZkBUXGciXaFlTS5uKA14QfmR1QpQjet951gjNQnEpW8m0
LcJjTAwxDLOo+OKnJGfiBsItyCrvS5NtdnMyLXd5NKYHzn07iE7Wx8DZsF/Sp3QiFm3RDRqoOsPP
ZpryZFlc9yJ1d90QzA9V0zAkb2S6jQDPxiZw1X2FLeXgVcO/CZbBc7lSvJ1gfG+EHuPaoTg0oR66
vP4Aq50rGPBhX/cujzFUOYxjyYOG3q0yz+PNQY+HLfzkGyfVtae0UNEOFTpBTgPJHDxo5MQOBjjq
dHSP4dzhr5TGFUzSpWD7lCz2t6BIOgaj2Rw3wHXPGEr7WHJFcxNLJNXXjQQQTkY2YiURyhObBL5z
1eYn0jC/s3Gx9rJAVUDOKv39VAYHiK8QdRTOtanyH3M1vIwR7ExUzeFu0l3EKTi9dH2Hbc22W34y
Am6RonBa+MlB7/wjYk4depuw28iFJcFyQ73RWfJJFBO6qiwjYqYYIgA4uAGHpEjuGidAm5DWDNao
MGI/Se+nGn5y8osWBKQnhNfHmiYGY3gkQk3tOrCVgsdcGsNxmjDbpRqEQ+ATyevqsrrY1XXxesAv
i7J3UrXZKcmCj9nJDrUIqtcmMW/0pnkWs/qSLb3i/pQHF8haBgjpVHQFv5s3EV06Nv3OKxkrBMJE
5dG3ZyPVvOpA6u9G8uKixc3wfy5cZOyqRlGqRyPgwSwsdF+mvSM97++i3P6sbWgXsvG/wDzXqB91
HwfNgDqbZK3NGI7RySIoLy0SFBJEEj7CDv9FbAHywS5PqfpggFktNiqjQPKjZ+CuNUyroiyc45x4
Thx2JP9iNAP3N9eYq8j96doWNQ858ngRwt/DHLVnDxvzVjXQTj0LolxfjpcgGW9uMzC+XaLHqCoU
yXzli1E/eY7Knv0wza+9az2YBqO2TrdPBKOSdB2l0ieBwL1Otb7UBYVe5gaXNvMZsXowTxuwX9Dl
DjMhhGcj+GO2w3y2yxRZT0FMGUypO7N9HhUxpaXmW4kNtcqHt1sbFXhim7EdQJmzTA1/D0c6eXHR
JmYBFNZp6T6HGudzYT00Ish+Ec1FF6ffTxkQEE2ittWK5t5uzQKxqqj3EWSYOFx33CCxfFbMejoO
TBe3Vaoep0Dy9I6FeUxDjGQuSZSZHxCoJxQpa6591jA+kdg6sYVp8tKG8mXGmo2SF2mFX0WQXPVq
6TehYTdl3e0HpzrKADnP4BWfbNX2rib7Cuk5eddZqk6A6uKCU+DJcv3XNANGUALuZHDb1KjEDcbG
r5WxnSZ4cA05hPspgoxVkoa+JUb7zRcVZU3F+2RzvfdsAZvueyzT6XEik227aP3HmvRL1ir3UJTe
0YH+Q/6T+7c3o79eNdmoVuvfnl8KpPPDPuoK/8phGIWl3/BF+Pab4zKIjaJXO2q+yhHR9BIhR5is
Lt2H6s5e/P46NIwg3Vo2Z7gYkKSk6r4YfD5zJT5ciU2WBF9KweyxWdCWsv3QSqg+suG+t5v5PUmJ
1OSdQxzRu/VT7YSnqE3nkxEUF63Vm0XvAy1wxHaQtTePV/xsGKO9EQL1+zKEIRpoNIiQG1MP8gdf
4gVRT9l3wXO2srkqvTfgK5DUJHjiNS55UPEI7sr0lucSDIWe831K28mHP1G6XNF5pG2Y+OKXHyD3
zIB2kezsriiZ5akx8udJU3rOwkgO6gN/ueb4jpWRIDpU+LSEaLThpGi6PUEmFVmX+7REGpYOYHGH
AVe/weA6s1GW1DRXiMNG19ssYxhzm5gG+zT8tPUFybDdPdjB9K5HlCzB1LIVKlsc1WJuueXzvRpD
94Gl33uoal+TXsRG6avuMZFtePZNXJS2AbqDuI24F13+y870iQNV9VmTVO0GhkUCJpiQOnJyKnXI
XXLqySLtUWsKQSdGTkoCNqX/QtRnEvtZ8odZP1IJ4ddbV8x0Uo26OOlieGzCxXmQhuNs+9CoY/LL
29iMCNxYCn5pPzdMsPCzpKyxMrKE6t99i5YocDekwv2tU079FoAfy5U67mmwPpDqMh7GSgzs/oRl
m1HuXXG+drsAOuJuCFFgLBGBQem1aqrpMLOhM6lCsIyeFI4pw3I0rFj+2nMRNgfpqBqrpOb99/O9
Uu5zPuLX6Af7LFCf6wgIZr8kMUk9Jde/z570+iXzm09gB/WjV/OAcurz025fjYTahDpib5TWLQLk
oe5kgdMKt8q8STNcFHN6BXqCLwLN8+CjSZKtg36U1Hvbj8CEiS7YtgZPWNvl34ZGRxP175Zy74km
+5py+1Ok6iAST24m0dzECD24W1ixIqR5lXZeucqaSaK6eXb3a0rcYznR665RR7EPUucg62lC5+ot
2HOc8huNKHvnq/Cihy5EgGsTX7BJ1u5z6st/bu7nm7bFyQG2GSusaWI8tG+Tb29L2zuoUZ1pW4tN
yJNIZCjykzx7Tcf5Si7Wa1a5KSJh47WpNFr+XmW0brHKLFnGK6d+ObOzytyvQU7R1OZjTg/A9/Y6
ypHrFPU7AAOUnl377tEbMag3vLE+9LO+qAYJqDXxt7p2+WXnD1lGpdBVHzyTn25NDK1unHTf+fLX
QAjpwbaStygpfpdT6R5Kwzx3sxoh2wTbkQ3Adi1ihCHe4tZ3N3ZhPXnzSIBLyaPpTyB2icwN1ofX
zWivGE+BhZ/EG53gTPPtLZ2Bx5LH3tEhQAgrapvEiC4i7q94dVt5siu8BzS0OWS20LiIz2GiYEw7
RSTWtqVn2Qpun9kUvxT9QQiAPjghDU1y5Jcd6uVfZYSXMl0QprBPWtMu7C5+uLNK4J0E6aCsl0i7
6F9+q3D6DtA1dQ3tg7JjqZ1n8yhqwzsTjCqt1I+DQUbbnm6ymPq/fp58Lr6EEDaV3KfqXhUhkfmE
XVIz2CgcAiggFigN2yVowl1AU6U2sseZgIjaCh7aki6NFi7zhmE8htBB4qWVn0kZPgYWQaXmwukd
HO2ZJHyOgCUJIXf9SA4uo016ZbSNoqIFW5CfRdf9TgMKuSXP96LXzdUKztG4fJtVbcR0U6I9KNSz
N+bfqTuu8IVxS//uoTBni4RChIN9XgBxZI0KA+fi8y3Ht1L43BCmy07+TXp4kAv2i9pKf494bD+o
VNBdB83Vy4PDmIxvATX31jUIHjETKrvW4dKKDmzd2Kn+s0zQpSojKG/DTMuhN5ZwH66o3Qjx7ODR
8Z4j3gBunI7tTpxQ5EDHLRAGjmlInLNr30POxAfFvIP0oreQWA9fn4Je1Z8mgQ9xbfwzClvdqYUn
jtDe9OQR6DkaBDKZAx6qIpzIZiGDYzMHFup+rV6zaJoOfScfoiCgaWNXl8Exwju7QqjZ4lYkjJ0H
gfFG/+JR0k6Wwc7RcJpt+TuuhnpVSq22ecbps3H7d45kqGNxJ+7mSRs4lBYn9gxcf1OCeaem5bXy
ItTRKEm5iurhGjreJWq6R6o75PIPxpJEsW2M/cEK6MJIE7RHH4UEV4CKlSSsNBMi8qabn4gKZTJg
99uZs2dMRMejPyJvg/MFaJHTdhTm7GGIVrIxNHY2pAi04MaD095bkoXX7lr6ue1tGaunxRy6XTGW
5ba4rwXKV892wAz6IUCKIrulfeqfpF4+E9v8VjZKMjFxSOIc881yYw1JCyqeGHxHfqejVe11ds21
Wjd1Pe+DlHhtKUdCDWWf7ggpEfvIz4IDNN5tUaXVpTGr5kSuJrWOJJlyfM9mmNwVVHVN4P/JGRHn
DY3gcQcbYovkX5Iv/+bSdR/JhlFId6fHUnGSzEs2hbVr5fpzuwly1gBzadzYE8ZL0H9OHRsD7JSP
zEvpumMD6KdHaw77nbTtL1+k3pkY2YemlCs1vbgj0GeIXZhPVtI795HdffNE1GSA6qTrrkABscSa
FjDNiIqCwRK2g2V4HTXSjFktw8WpVkpMFI+AqQnV7pe4bsVbEQ1Pfo/2NOwZytUYY5kEUaH7FVBg
WC505t/mFgX6tPRWrPLZBsQ2+5egG/ByBK+yNy3SJ1sIMmYrjyK3z45ZHNjrYIwY0XfU1uNHZX62
mdZ78lnkce4btYLUrOOy6IylSSbH/qT8kWPOuLfL4N0BhhbQc94lkZzex7FYwaswW3JEo/bn2CYe
JuvsFYJRhl3KKI8iAE2b53b6Cf52R0ZUfQtqaKb2tOFGhPEssmOTf2jKymuBtHo26MEufnWmB7+a
AsVlqc1TRy78NiKTpU4ctesdpoRjmPAv2E8GayTnQ+ulSBL2I/CSaeKTzdZjvo0mlLX45XqXf4mU
WLAbU/u3ARi7b/0/MOTonXfY2drSaGmRUvr3NbIwrhhoRye1md9hjauZJR1Vi73Bm9TW1Ata86Qz
mN6op8E2P2c+3D7RWBrdYPxT+xmBabU5P/pD8Kgl61Y/gRsSHpuYr9ZhyIiuzQrwJJ3NzFaPs93S
qiLxioSlvShPPqPXo9uEJ1rqS+yP9iFl9rYd03o+ebLbd4Wu79BmvkeiCDcujgup580wBS8E5rza
g3r2yXTKO3lMS/8IpLA+pRBmHjptlA8FZeEdMIDntNPQM1z6cpmv7z2W1dbxjRuzL7+71ojXLnpg
kzWD/BRkBl0ym6M0eoTmoyGDvSMnyi1l+DDV/QOldh8DtD2FRmrdG6VZHvKOvarO30rPsS81XRPh
JeYD7zAF8Op5Z6PZSheyMMj0jeNP64F+TpgRDCznNf4Wk165190DE76NMME3bKxzN538qn/UBAtt
J7f/UL/z2tS43v1PL/KIJDFruASqep5tj+uWI7zmnL4ztA5jRRsybGlRWLCPpwUjElqBfo44/SzE
O9WAzhO4jY/CgkXc5Gkc6ZIpRa0PocHtkUc/iV5Kd8InwYihFsrcj0lC36FCt1ka1k457AlFlN3J
gLF/AV++YzzSZ+5rCgWcTY01o3TORUDpZSJMN5iI9gXOKyq5mCEkSXwWS13mrYeOqBTXeV+zrD+S
mczanpPlbE79dYlszCUzJpqFKQDjA2p4Hsxs+C46y4qDrEHIOhJIbbFCt5Yc78eIHMuUQeYyv/gt
D0rqjAQ7c6h0S/tvNVPGlgvjyczw37zinyqcv+MiLl3gu7sJTsEuJCGOX4amXpgLDrHFBPLTCh6D
NDjNKSKOhQ5tBLxe8FgOzvAWdJa+mzzvlnMqZdYCtppg550zJn/KwB7IxfKMU28ETjyN5Zeqy3bX
e0+WxToqx+Q1XMKnKcHMPqemfenC6WT7IwQfS9P7FO3vRRUcHZYSwjcBO9vGHogWd7gblLsywrad
q+lLW35s6a6Ou+BrChT99uorsubjBPsHPSshN0FLLJlWOGJVvnSE31jO1nHwDbQGJqkaK6YtF6YN
t9BMHrmCoC9hF2V2f9DlcNQqicW4DJsktZotz28ZV/PwYKTr5MoD8KujDkd1aTMOI64A7Og8t8Eh
CNVfo3zvMfU2QQgizHful3LKd2pp8Q7lzFycR3q/H/ixZQIiikDPXTjlRhxVPv+q99CEQ/YxLWLE
EtzhT60Qy5uc6g/EiKXb2psISOjui2n5YxA2ASxm/MMvBPzWUQY2vqfWbJ6ix2VJx1cGXnvPD7ur
P3j3HiPEufT0NnQ50HpJ8lTWQUizsyU9bFnx7D1Nn7LHSo+Boxc3prWkhQ/Zk5Wn17DHBW45E1x3
L7gDl0Z/tSh2NmDak8rlOxHIO+Yc4yFX3KCFmoRJa3QYNA3srCHmMcOb3iYYOXxs/mGFiWIOUg7+
k78palbXtpI7y8fuSA9oUwTQlodejEcDw/EMbfWm2+yDkZ+/y/PPtowMZDbBrUq8x96yL4bpPKm+
pMh0q6uXImOwbHpBqk5fouk3kdf5tpttdBkA1K2KE6Bv6iGGGQSnwOJ9a9iOjHmrBmdlNczYpdA2
Ubsie1Vy1LjrV3PJLPaKJ+IgTFPhnlRdnAWjdZggz1OR+UkcBOOKQCB4Hu47rFBaDJz2cNZn84cM
h2vbjNW5r9GqpwOhE3iQ0hyHhcWxy50mJCgVumh/kHuVQ7uzLPde1UAVfOZP26mIWjx+8lNlHJ4y
DEuiYriS4GJP0CURCrIXIX7mcSK9rmu+1u/m43R1RXDrjejMwWtHa2+TWm8Fnxxg26bz6UiMq60a
cU42Pk6DfDMZbS6ZAS8XK3DV2S/mURKlqDJxtRxGFbKMGhDQcksS5lNEGMhLUuEcz0oQ4zYWir7P
9mlYa/yELa7nFCSbr1M6s4NlYLHgAwZzd11INSGLDu1S8DPLy2OO5vNN+xlDsfSLDBK4wbMiSiqP
K+WF+2HSz5NFkZRGrrlzTTDzUE6w0EqPDKqyiPDoImmSZYpHo5brbTPdnTXmBmZMuQAkUddgpCkK
8CuPbfvZQ/axoyfeQ8dqAI/KjHmRbZ1yyq7awkyBVKPRCKQgTd9IySbXjeP9mFbLxU6mc8k92Xrh
uA9TOthOM36NM2Nnz6UZI8OpPemwPdH7jktSBxwn6vYuWvytA9hKViXvmTgS0Y3oPFq6XforKad3
lVTlzilcg5oIuIRPnHtGzqo/ntMmvGZzNHG6ypLD+tZuyedAEjSZDVS85DY03pcpuQ0e1q5lPTTM
Pc1s4e1bjZd8NrV/Elg+hbr3rUsmTKiOofiaLFK2OK9Xu9ItgYth7VAFnd0QHKsLYXXvmtOfrOO9
5qjmFJpchZQzstNp9YhfoEMkdWztOdkVVnUsGMLoVqjt0OJtDKqE9EVnxBRtojqa4R8TMGm63iGn
4oozKIP86U7HZmjl28UbbogZ8xPgForvcI4HcWsc+mK8+c+2s7ZusuboDEAanPAgK4YKesp4T+zu
B15S7IqWT0biRYmKZ3kuEtkf/P5VLc0cm3OAJD4raPTKqynn16j2XgubduFcDAcEBStM2NxUZPWQ
F/gVtXZ21N/D7H/MTB+w/yHfGXPrqaoLf+fN9EWi3P/OwsqK87xvd6rtiWzYTsY6vG2gw1REXG16
TiMBxGw5sckWV6xFfWgxqyM456ii5VTl/q5hvEyl1SzeV1lMWNXYJO4KJl67DEIG7a/mCkZkhZMj
bnGq5qPEDNc1xZ+G1FgxpsHZ8Zk6RRSBE9uVpA+640x8aikX3+b+CrlRf3qZhyW7NJFZnqjFIv5b
L9vJa6898Y2kCnEWiJ6bqH10lC0vNqaGRPALuGlL1k7qcPgkw5NDchAeW8XjRNklNs7ctWDH8Zi1
wt55rF4nI48OilyOsMCI/rvhfBqbyvBOXodw06/tbJsjQWARQMtV2ss+zTxxyQgRXSzrXz4lK71G
vRDDSfvADz4UxNC89q0Hy1DWA905vO4pjWGHsTCjvQVUAkUD/XWxI7caCYz2Psxc7xl+YFLiyJ01
bFKj96u28vFW2Y9TdJ8Pjf3OPsHvXeAvy7GHz96i6KmE9i4NUFOVRGjt3KHHzQvavuW+diW9WEsq
TksRCxm6Mzz7hfM26M+EkeF5MUV1mCf1yFNUH/SQxwEetMoQFKfB2qxl0CQ70mgWfxeKgdgBzneb
UuTv5EhYxlC/iqm+DfSJ982Y7Bu2mV3GOG+b+qS1zsWVW9A/o4x6mJO5Jz8CVnRdPc1+eNV982sI
wmrrR2JbelBXhnJq8CxREtskCoBvpZfSVdCcHScmkB99aUJ6SyB+y6JiOj1vKcPvPOwrLAwZndTF
eNQToR5pFzHsxlsztc7eG+px6/pVvrXb9WSAHeTQlBEFVj0REtQH7Klx1TPloRTCBpksV1AF1tF0
V7Kq1fNgm6x7s3ecg3o51VlCsWp7NJcVa6pGcLgdArKy2PDvlhDrpRHlGOto77p2816yLtLbTm6o
UdrNaGbzka6BFDWUeRAlP6yY0qef4UchhT1ArBbtSzTcTMk74YBU2cDxY7SW1HuUV991RhpFaZMC
IGrNuszldgTtJpuD+nYJDAkZjSCZICuCe6KmoDPgRy7RU8Vz2NFgyXgF58i9NkV3aoPIi1PtsxJ4
xlX29d9k9QNykp7MXyJbmM4thA+JJ0/N+iwCMZwM4q1Fu5rk68Xfsrbtcoe4mjQK3WOFMGZlmxe6
jVtPW7FHNpf2C+8+GzQiRvpobKkc4BpkeTx2m2risayHascIiNPYQOWyMDebp+KpazDZOTJ5teXX
/9O1q2ruNksug1jmTEAzl2Jl7jw8kkGPdmLV/DV5foKkDjWqAGg7kxqQOqtUeU0Vm+lT9bM/noxu
8E61yO7Rt/l7BNz4aoUpSK61qz2WJ7ioJs/Lz0BNIyBMp6S8M/spBskKaBflyr6q+uzkRQPeLrxZ
KKNwwPY056bszc2fA8tamMgnTw4B4PsfiWfTd9sqkfbRC6ee4yG0+B+xJTvBzV2QkEVheec7tj7Q
7yboSuRXWs80V4buRa4B7nqG7pSZEvnEeAsguByShAb4RsJZuxMg6ZYsSU8/HydZOQs9/xuXxfMo
8J0xw3HjOphXFvOq/v6JHs/18ESzu9//ZJAbNqklpk5M4GxrRDmpK0xTmWQQ9eOpR5V0uMQpAuYC
ZUcftlszWl/Nmrvqz1m+9S0ij93VTJg2trcPjf4GQA0dr5n/7sL2OI68HL7h5dsqy7Gpk6kLwv6P
lljCZ41knNi2schpTEpijOFO72VdPyn2Ybxpq6i0XXW3RtB8tWZtA/bK8FRqF0J8qIsdYde/ViUG
Y5rgZTFViOoQNefWEql7CLz2qLL/cXYey5UjW5b9lbKeoxqAO4S3ddfgak0VkhMYI8iAhkOrr+8F
xnv1MiK7Mst6QgtBAd4LuPs5Z++183zbzMazRQeC8Urx0FqBsxm6wtvy2F7RoePWi+znYlbmiXkR
H6pBH+OKAXGkm40MOcOQ3GStAply8HL8jWs/YuoDRCwBSzE4/PmhSqEileW4B6M3nYY0/uIWSF4t
8+a26XmY6Gt34XhKYms3OgWzOjQnIf+0RfB4V/vRx9l7EX4IzWMhwWVK7oUDLqqUzjG17B+h0Su2
2QnJnwqstcxAF6BZBsBcVnJbIXHimJlykAzSllxpon+lg2wbgv0nYVuQuFjklEeUT0Lf/RQQ/3LC
xLGxiZlf+cKy1vSkFi1tNLnfMtteJIwFVvOJW6INMbvbbflCifvZH5cA6Ny7sgHGK2l200kvhlpf
J3JXtdUj0mnSiHLvUVEOOFQk+dDuIbMThFjQ1ZwmWBAlYGWHNiOiq7X1hLHp0xxBGB608cVtwJt1
cYDeOHt5Vw57nD5+ap0nmqh7mSiSkysOT9OLky7mgHZO91p2d4ZSISSoXdGFN9TaBaLMtoJ4oO/C
cCZ4KyhGMoEHCR19HSjeN2SnO5C41a5ji2a8ZW0MRSuzdEDO1yJ7en+qrIBuyGBHzbY0o7Mhg3vB
996+35bvquf3D3OtmewTzDxig2iNB6/CZ0JH3MQtUuWYtKdP5EAC+x7pT3oSEEGVhrtpiVI3cFRb
QWfuhya3Tl2A7m4yLyzbCJOXq6016hXA4yEjCTM5ywlOlJnQGx/dYdkdpq/vGQdGRVLa4GB5eacD
vpNUh6C6c2bKlUoHXwphXAM3iQ+CNcnt88cMf8LOeo9kyiKD368P31RBcHFSJ0sONgPowc13PfkH
MrGNQ1std3cif/L73xGwbRTKA9Fxa9Nl+EMMAg2zMNhXs0R5KfKj4jxFYw6EUNDNKxW0G3WIFy94
3Y2vNMjZ9x2Sshfi4PsDiHWafEd7YJJp0KyOQ7kO+2WRs9Onzuq2Cwm7SW+d5XTrZhoRhsXhY09S
4Vr1WYj8Y+ch9lmpEqY1Oki0V15KjfoHO9T9z/DRfyu6/F4TQ7SkjNq/0o2lMgXIY/SfdOUsfC94
nP7oLgrVQOhzONYo1JO32ZHBJnFgdRYuw6SJkIUVAHqi33xHnhCe2LRQmJpN7ouijbf/62vhi/50
MVJYvmNLslOlYzvLxf4hIDWL+sl1zGZxuSOf9hxZ76A4IjlKzSsG4icqElKXa+BRqK9oBUE9s1oB
PN/yZ3TLcN9IH095tC5eTADpooSm1fxYRml6c+mUFX2zSeQU0X0ag+0Q+cXGs4GjSo6TmDdpi8ex
OLVZ3m4wFjSXQHqIKFsmnVbc1uvWTyYc+RychhS0jyXTx7a14SbPtzII4h9M7r+ZvekfLLuEbUiS
y5otp+OBZx5r5gvoy+jkx8nZYQkI12iCzQejjFndh945ZilTA0dztpcO558QY/aHUEKeGhILSmFm
fIW46IjqqJcuylAZN3tkWJhHIwGppRl/nhVHSzcrtkhHcKhE4TFx/f7YyfYYmKULQb/8YtdQ3sLI
0OdYUNhMQfFIeqd/og2BraDurVvhc5+XNSxX2xmbbS+WHXP2xZ25zBeLMbioxAg/0UTJQmbmVN1w
hZzkNnjwityGqQSSW7HPsgBBm078o+louGgUPnubpXRL46fdI36wdtowv2TOnD8ajv8oq2y+aprR
m7aUmObjsueeToB5IhzmsFF/S4MiPI+offFIFGDK7My40Dl8ZauwoOhymWlCE3Gwcv8sA7GPvWFc
kqqhMU3teEUpaKxz6dxhgNffxigNV/4Du0TxgtCAoNEoOjC1dF4UoseNb5ef4mAkDpUpJao2yX0f
pJdIzmz0tBZ1btsfbAOfUzYnX7GdHKAP+FtUbS0KQTl/zpWu1xj6f4jStvdmzs2EH2VCP53Wn5TX
PluZNdD7pBU2TJl5lYTJH2WQ33fL3xK3H2h2LH8suKGuwm6znV9qGCt+lVXcL95MR5BpvzkSa0Bm
nQ1Fafn0969hKViy3Ivo5yeanuFt3H6aDoFLVwL5WXqSbckRHy/baoYTztwk7pjqOOIYOWp8bMa6
PkgLmdvY0PLxP8kE/UDBIDryPbnWoTejmc2e9KSrq1auuTHTxOSppJc6c5JCBZKS48hp5qkZzmiH
8nsz98jGcEH+Jf50UWpQq8xFPBa17tG1qnpnG/VbZUQ2O3vTnKCrFus6XTL7dC0fOW+iqg7usopb
vyPmY51HttyFOsAOxQt71y5RuGpI/atZFwkncQksimbhI/pzTbKqSo6BBJHVBbj2euBLVpmUd6nz
owr74aOPksYh62HbpHTpUGY65zgxd1mA8SX124WOgcLXcxN6gZP3zSc85+DbvYSC2D01Rlhex95l
jmmNu7gUw64ta2yLHWi8WdfZhtes3gVyZpRLI8dAU4GVaN4GowssmnNxVIhb4prDSWhNEjDcyETU
7z2mlhoxB9Wml2TkcRjOHoiGDcPpeodgNN577vyNFi+8QzMhGXnSBz/z4w0RDvJnvMH38X+Fb/r/
tVEs4dR/CK9mo/AcV0pA/Y40scX+tlGktWUHbkMiEIqCNUdfGEFWkZxMO08uzmAHFCjpG7HvNY6Z
DMmAT0Yzo3+iQh0zvti9cWdVFEpFgYmEWcsPuol/c4n24oT90yUqV9o+Lk5h/76X+bVLkw8N1GG0
ErFtwtpaDz4DPLRe9tnM4A53eZ68BSzlMs0r6I42p1MiKe77ZNhY5kNW0HqPaB+u+9lv9309elcX
sVqsfYhxg7BodDOvomdIsgUHelqd2v6bXdDCOvzbb+GbwlfK9aWphHJ+yxsoDaT05jRqZGNFdZWh
c48Bb+VSfGwcyymuDWht3V9C1kB6WNU+HgvJRBNBHqvPgL69/ChrQrPV+MI4CdWcrmD4DTmesL/e
r+VvyQjcEoQy2KavSE4X6k+vNzZEI9BBjRI+cRFCkde0aUrTxX0/bIqwwiHTDN/HsH6oWr/+0rrf
oTaDMHWbet+SGOn7QX52IUNvxqA39jpXn4vKO8MvGS8+Iu5tnbLVO3WlOGDb9moMcgqWonROvcRD
5jAAXRFdKfb9UNsQAfO9TU3xOXDHt36+MyZ/fCjLEA004MowVi5uWaT+JmDJKPUQRtDZj+kmHWpC
qn8eq/7nL49L854r8V2XU43br/3tr//xAXGHzv/38jX/+Tm/fsV/XOPvtW70j/YvP2v/pm8v+Vvz
+yf98p356f+4us1L+/LLX7bvVvqH7q2eHt+aLmv/mYexfOZ/9z//7e2/ZcgnkoOn8r825H+Om++6
AILwSyLIz6/6hyPfd/+dLBCbe9l2fM9XJg/APxz5yv5337dcWykpfJzey7Pxz0QQYj945qVv8T+2
5wkuo9FdG/2f/0FYCCcez+RRer9bucJ/vgL/WPh+vnX/xUL4610veTIdj1kdh1S+nfWnPBDbMqO0
w+RyVss24AXteCfbRwe0/sGpxmnn6z66OegyS4aSxyIsx3VhAp/0hLnv5HD9w8v3j8v75QBv/rJc
/LwczyYHRVqo211rWRT/cGYmE9QuGeg7Zw5qiD3KqNwl9vd+8so7s3hRZVAyJ8lbeKvl3QCj/PTX
P//X1eofP166vLoKdAE65l9/vErcuVH4ps71GHzVft89OWNwYIZWnAcTldPgtvmmL9tL4/R/VzBY
y1L4rwX//Ydzq3CvOA7yXlP+9rvXWPvCDgvnOc0H50UHU8o4QSBE7fCgosb5gFngjDQoJW+FqMHk
1c0ziOhJfk4IUdqLJq5RsC6OpqGZD3/9wli/FjM/L86CKqWItrGU937xf3hjhgrBlWnU8kzPrN4m
TfXVyaqSAV2wEPUZFHV06Fd01GlOFT4w6nyfdWFGh85+yrQxHQtgmsPo7/76ut436t9eNJ4GS9mO
a/kuPs5f3zGSDprcG4HVRn0g92EVjPDLYXQVgfrBSggWFgmT4HQN1wmPepP1Dn2k3DkRhxDvU8JT
pX0QTb9DKTKRt9V6O8gFHVlhYXJnWielyB4cu/pJaBpPkyfZvBizngd3fEW54z50+iuUI+9AONsh
nie6oHGon91WfUQvKB+NtLznIYOpilbcbBPrwTWTHUy28tSp6aELgx9NIeuHQMObixufM2sCydO1
P5t2oS5//WpZBAn9dotRsPuuyxzMcz2OFr++WokVBV0WBvIca23uwgD3gstRcYMuvIHuHsQ0Iit4
lRrjIjj97xosw/r/90Isi5XH4knngfrtQQsTYWbRNMmz47fDiSH/Fae+eGSSuy/t9mmiceSUU0Pp
A2SqzY8I3cYPf/1iLL/rr3eOa3Kyko7jmY5v/l6exxxrDRdnBYTj6IdhH5AqMcjqpqNU6l7G4Jnt
8u+Wtz+vtvxM/Lych0yLLeG3u9XsE0atdiYR1jmHsQZ4YTT2kw79ex3kxi5R5ozfL7nZLfrudPau
DD3QyVviU8349a9//yXX6k8vgLA9kqeE5I3wf7sZ/EBYjKQtcdZpe9HpIC5CIRplfMDxWz2a/vTd
8Yx4kxcePeJ4gOa3KH9HPR+buYCAH5XWlT0LoO/kOKcB1+5WudmjMAuHsj7pcKCkEDSQhuV1M+1S
zeJtLWY/ZK1/c3qz/7xyu6ZkHzOXxVPav9/Zgc2BPnBTeR6W01Qxl8FdXeMGdMYo34+Uc1WgcJcb
jbGG/SePjPpBlk/us6AN+NgwhRtKrGlllxbMaICiiaFO0RFguugGshQc27gtutHAjGhgYbvZmtD6
tsYUervMY/JHkYhnvWzifbLY2/76vfq1XFlWX34pKZRUy+3qmb89LmmmUEKmJfdN6lQH0uYIp1ic
dO/u8Kr/Qv9a/6Qw/XLm+2Ur/rWX9vNnuq7wSR7jGPKn9tVY+rWu8f+d46WIzsNwui/j+t4qmbEq
p1Y7lZOdEWXCP79/8IH6uq9pVeR/syn/tvew0UtqB5PMLk4o3p+f1DJqdVZVpXFqg9TY0bh/kpnK
KBfDdE2/iNAvHF+70vdx04aGwL7RsBM2Nbgcu+n2VKWbMKzDpwJS2N/UN86vK+pybZ7PaQxu0vIW
iT/VN2itbZf4xlOFBNg1Mm9rORDM0x5WjhsqctQRQay5Nuz8dgOnEDdIHvh3y74SDhles4p6KOyF
cR4c4ibcMT44fSgYIlfnNHDUvtbcxkXheIcRkK7iVLaKw0ZtR5svTCaamogmiObsAGhXWQi8u7Ju
PrXUYWp9hCYyeDBDnyxaHy9q45CYQl+pSXwTXix2kffyP43yeJ+n466qdb7leJRupjm2sbbprcV8
4yDD0rwfDrGl9fmvb23ewl/vNIejr8cezoNL+xbXp/vb3V34YyLHXGCqDsmNbBz3ozkTl6Nj19i5
RX4nxmBg0+7MTWK0sHe4drA0Lpz499TVf6WwVibz6th3opWpq+mUC3gciQFBtZ3Q5rYDXA1TPucy
P84JZPmI8MRVVI4CppQrTspzH9BCxvssTRmgEGiExpeIj4XHVPhNgo5guFVhgmwuZOL6Pg2KZDit
a7wr6/kd/PlO/0go+sAcLqO3nzSQJINorjzkde/5SKXnI1Ej10HMBIYY+AG2QyloYkYgaKly1WkY
D4TETbdiIBAn6/KzPYTFurXddsfxgFtoSM9tNYr1PBGSIhTcbbwF+0okihybz1mZ9sc5AnTqO4+s
a5BeOBbRyHie4nE7ZVHzhDARq1+Ep1VVBgE5rhvQQMKPbubyvmUNvRuMVm/6ao6Qg5dkZVrzvkqi
howVP2cSEwLnFwwcvalRFyiTxGwqjMaAJcaTLLpgXRF9uvYQWG/M3CB+GA9CUtlfPDNbbuAuW4t+
fGnYhJ+y7JlJ+xcB/GK2iCntCKogRme8NHIAMT+Yn8F8hUdmCy9dSzRC2STQ2Q1mVpoZ0L7xMopu
z4QYlPfiREBJJVaSTjSU91vcCffaqGQ/QxvFENSss1Z5TwTHqJUGvkWaZksLZJGAz9NHlLzgWjDh
2o4ZHc3cfStGUnWaSFXbzEMIJjQOGGl1CdLZNrzve0T7JkxV4BHRc1pMd9IvDnkQ94+ezXs+CA7y
bffopj26vawgzwhuFVo1LEupjj4wuPQeIosOoI9lUuZ5vUfC2KKnqgCTF9mPxgXtYfQYE0ybHr+T
QsiIaD6Pbcth1qHLXISf0hIzkGatiTFe3dogn1Y2I9QvQ1lDNymuVTJ45yBa5NMNtkKszQOhwr3Y
hNNUf+gAIcBm2AMQwYbfTI9+HtG5j8ab4YDiz2NnO5cmGj9u66PFJBN5Bfplv7zZ1VxsTZreB+41
gVGq4zxj8d4IZueryC5gS6fZsMGOwJBhucPrAhxoHnCnKv5kVcEPFdewkWb9SpQ1cyg163vMfTdW
MhvlxAwhR0BGdxpzOqkOZUTTfDN4ND4G4mtSLPDv2L7MAycLQSW9LyOZnBHmXY0u2w3gW58agd1a
DsF9SxZDMjUo2hIiEpT7FiON3Tp5jfrDiCz8uL0+5uGMkQDJtUwSkFxzEj5MSfUixYgfolHloQmZ
fS4iuMRVt17K6p5fEH1gUnvHwA5epAqmc5vrH/jRh2vYWSaQUwFYi3d1RY8t/hA63GFFfGqsePok
g6faBr8Tdp332l4wOUaP2m7MFVa/ClmeqO+QB+BvyHNMI4VYu9UPNVjGNXOalyZrGel7/Srv5m+h
WdDT7iaSp1Kh92lcf4mBimeV97nR9XNsIejSTnTnaoQcYYD6YPJVSnQ5LfvBQ+Lf8ANH7eXrtmIJ
nCsaAGmH5wyn6N40eLfMXKHbNolzYjKdXOjDfaoph/fO4BFPDN+GhUB/zzlSYHAG3GtZ5T0mXRKZ
fIKZdBxc7YgUBHsunswxIntAiWNvzM+RM4ltUiGrswwvO1a9BEvUP9cYQrq82aui8dbURjVm82RY
85K6FwLfDlMTYAAZmwfBrJHsxZ3bYpaSTp3w2BGBUzctZai2rQ9kX4etF35AsY0xK0MhJROyY6w0
+FRJ+Ubc9ER3f0opo7mSvujEQ1bibHwPMUWTrW9gB4GkIyjYFJEJdEoYBYg2icEzmxcPz2cY0GoF
/K0m3bQjTaJXH6Il9LRq+r0YLXlnRO52BHayqUaiB0ThTB/Cy2j2nK4lMSteaN5irdLnPqzWg5WE
O0tSU+ejc2yayjj2rXVfBRVfLrtL0DT+1ZivdY9i9L04K6iMd3bb8pLVdVQuEFm9r1FSrAd7zjgv
Ps0NuoMRE8RRsTqRv71CWDlumS455ymd7wsw2tvaRtKa53GNWKf5QJvLO4e5j9o+Vc9B7urHfFbF
OmkTxOQDpoDCHsXnXpJZUCboEg0WJ3T27BB2g9SnYcA8iP5YBIQcGVRDq8GpCIvS+4GaYRNFctpq
Nx25SeyH0GhIR3KoJZQdRDy6qYPYk9S4ssg+eMaYXURzmfraOCgCuDerpgynczdDobHL8b7B21NL
JllREwCysY2PDHSB3ho9KQ5hCBm/QxyKKpU9v/bI8+hYU1CGorI0cA2bnrizh7RbpXiPbPQYX6pm
+tJncX0Yc3SDqHe/GhXH7HBahIJW7m5NsA+bojIDuCmIuculuPCxPr5OCfaK1ovNcwplfNWNizdO
Fj/yBu+FbzjiwqDroXUxDvmNZeBPLMdd3vl45dv6gXP4zI9T4VYFzi4r6+icNbLaAAYDv+zsSm8s
Tga+3aNg+mbOYof5x1hQ5shXfWEyBU7d4zCNVJdkQktl9HtiFs3diNTTGIkVYf47XvoasX2bJDXv
I16HaERI0Uj6N1aFgQoP+Ak1RHmOe3Kl6rkfTqzDZkFJrLzJox4HjOLqdoNuwr2rdYXLVCdkvcho
IdNZ5tnus5vq6tfKFtNzTBpF1tr7OpqM69hIwuGS7tYEiLEDK8Xp06tbUgkafXOp9+My4vRh1Gxs
eqls/naCXBvtJXLb5Zyc+odgEQr2OcpKv0FtbygQeInIg12O/oMgGBoOYMsh/L//xKSKun3pYpVI
na9ZaA2XJFDmmk6exFCcOABDSMFh57UvMjsJZm04AifnGEWFvw06N73C8en2wm0Uz7tPllRm7NgZ
YXbN6s1r/R+R7odj48vnviDfq0wod1GVF0ECVkiZ3xB8Ih1r8ojc0f6+z1ukZfXI/W+rXVmLeosE
4GKK/lagJNmEsv1qG+rYjlgIuL9zq3yTjvXMxIKny3YJHRuTvTXG7B2STv0QIajOv3Q6jZDkxizT
GvuP5T7CxRh3ge+4m6qInl33vDTDxghmiqcRB1sEwxUzMEY7/+Z73WenSY+e6e7cmEilUufEGIAX
Am9DgNLcPI08stsGbzrOpOfGL9N9PpLzNy3S/Gpsj5kKg10ti0094UcKIusqK4KX+qS5GjbURLNA
/GMhf/zQD1a0qkfxCZDOarJ424Z2eiZBxAVTOR59h/COzMFPF/b6BYPWS2clB5Rj38l3typChszs
qYe/tylRBq9lKQ95/QmsPVCdVGEtdBqBVP3VzpwCAX+dISeHWNVlWNZ5M0A7cMRWdoXJlsBC/MM3
4CsInCpsqlMGaEuU+DcL4u+CupoZZ2u5jsLioTcrdOhTt7XQWAbCYCJKkog5kSazcGbqON1GXnWp
Rh9VYuICuhtCnCDw5DhFbjTQmk2G72YzxPqGIAvHYL/zbKwB+F2funJO0R3Z/RE+bRxsCBC31o2F
kUsO2X3Y9sx35vFgueQXzn1J7RE628gpKXZaXJg2vtIez5vRO+m2NJhYwxfCpV42cmUlzAerEc1x
bBlQAva6jQfOsoQqJwrZnzvfVSQKifRrl5rPAHT8nXRHd92iLxBOcWd4NfmYBNX3igWdSm3DGdGH
5UemjY8QpKviNype/IdRu61lUGz6Wn5iY7jnLPoqZxcGZsTODQJrw7lz2EjDe/CNGNN/I3eidioY
g9VjVkADYXhWbVM/2nFCh1OVHnNNzHg3ssp55qE0qrcJi/la6HTPsvm5DgZ8zrSSHAH6sg0hYujQ
fjIXpTZiQ8QAZA3KxYKQi/SJquI0D42Go1e0ay50X4RiYh1zyR4t403SCLzbTcgkv/PyfZC+Imh8
G0bk7pEwvV0zJeiyvQ8xqQDbtIrYCJKAjEREPG4YXkxLVDvR2uaq90lUpMZ/yMv0FoPFLDkEs360
ZGca6nuPZXzV17TpGfuEOzSMrm98Hyt3I3rnSQySdEdcbUMtXkWJWkh0NM5zjxDBKsaBaO8w+20h
31iQFTUnR83207QuEpLumyju5ywig0UZziaFFUCG+jBDTcVWqTd5T3Ko1t8yY0LBWYTNIbVf0x5Z
GbhLZ5XNhAgaxMVMRQMZh8yp1oLGgyPGbTM4iBJReIZ7EmoPmp7SY6Udo89wNavm5gc4wYJBhetM
Ng+2zfc0ghLLsTKOTsBv0RCosOrJkluwpOSCpLKsb4jUqda9h6KPGixEBKKZVnZy3K9OjYPCkXq8
m4gTSmwLv4hDaGof4aDxeI25dX1e//Rm9yEkYotyXNKs2spconecSTi0vmHsGgEAYIV6yWJYrgYT
0tzHT+h3cI6dNQozzvkO6AST7I+VX+GfKcJH6UKKLlPRrYIJ3E8TQjur2V1zy9lDmvgswLQB7OiZ
xx9sptae2wO5+5LZ7auhUo4nLfirdoWaqUPaIM+NiCGexbXY69m6xDWy8Mhs243RoVsZogPu5k+F
Wf4AI/dx7LCDJIOiHHb8detnt5BdLrBxF6bKvTfaqdyJLF3PtKcPqCXCtW2qR/ioWNqL/kILdHgK
lba21BawcRVdIjFX9dbxC83ukyZba8m5sciiRzes0FrKZzqeyJUDOGiMC4JN1HfZwQK1SAtrNMmi
KQycikG6rioPx/0AN3DU1ZujfOvquph+WYZPVsxBe6O8ndnXZK6YGm+CHJMb3ye5vf8pG4vkFoX5
vZii+fivf2/aJfBsnixWHU0epDQBh9g8F+9/ff9AUVKavMzsuKVAitzJJXWp6VE0oPm+lULgO2px
qp5Iozm2y7/V7/82tdFrBBPsoMc6vA3oJEMT2adXReHt/YPzn38CM0dCUkgezxj6H8XgfpGZ6A+d
O9J0yhpwXlFoXJj58FdvqC4pseIrJ12XymJOQOjJtoyz8jnb6bJDTGFk+aGI+4EyETZz4fX+ujOg
Itq5+UxVPG48ax52qkQfj2jftEJkueVrUyT4/sEJY+XsH/zhAHUSxZiW6a6EPqwVst40Mq3z1LB/
my4YVOPQF/iWHJK6aG1fa2fYRT266YzhIQsnwYSea7yimr3MEowBZKli67DNpE73lCThXZdF5h41
JiG91h1NmSVllmpOWQByVkxp012c2JB6+ulDU4mXKW4gklq4fmdiXlxZ8QAtPcZIcPrHpo2dFJwh
LVEa6dgTjo2co0ff6i+NLaL7jhRFK46ugyz2Y0xHVDRuf1lWSnCvgp0bVpsoEgGTbSD9F4nu0Ump
BjXk0TVND/88ll0LRb3Cr9wVd81MtHIZZiAivJpcWOykpHbFBvYI6yDtgazbqLKPjTk65yyfX6cF
78f04urZbXTx8aACEDE4F0yBunOJLnKa+sFMPXWoOVqsZhgqT0hUahRpVr8xojQ/N05+h72FzRqE
0yHJp/yQphMWyaEd914BW34qeUSjKjyRqZIcgT2ASfQlKzTpdH0Txfva7vW9SasMDKpee7lCmJnM
W88ePueREW4YbziXpiie3AqJcIy5SC9UaGw+16GMo52PK21VhLa/Z98csKXdF2bjbaPAtx6c6DHN
oE4MQRx+7hvisBYupAZj5o803dzY25QVdDnDbollAocKYZDcxKzFgzRWENWmrD5oj3DYluV9GOcr
PytLLb2rR/aBECPpU5YcM1siWIn097qqmzuZ6fgw9z4S14ndFZ3ls+q9T7MNsqGqrfzMrx7ty9zu
t9AtT3oQJw6q6b72pUuFIt3zWBQ7j+I2lSpE83dvz+RYjiGMZUaSCs2wCwWlsQKcMizZeDSnx5Lj
fQvV+6xD/dnWubmOx8w5eF6KjLIi8HFKd8rQ1c532f9bRLAXndM/wUG6bUcVfq7L4MXAJHhytf84
DbK+ILj4aGWOdbZGe1659OgA7RkfIbfqR0uII+W2v9EVIIP34tPWVXiEPXulUxTed02I07MIWKhF
SCYa/cNraSJ2zGRiXRsT6y/zWLVrGhOT0vs/vn/OUDj91X8qSFI0pNs8RNKMnoYhhYHBDJiGFUeA
NfQzQizz9qFXqF/ZCkGKjxmG2E5L56KDUWxzV0z4QyQYk35kEiC6ge5IAU7b/2CVRn2SCW2MWRML
WGiiyCl/MIC4H1Qg1KGq8wl1KwF0tEUxx2N5921m4Fw6cy17gKeRUD5ngb0muN5b7uPHaLa+mOOX
BBv9RmSLvVmkl8YErwDsBjNBOQIIDYNog6DZilmwTOrQLSQqLPPnjKtlkbNzMt4CTnZ+jNPEJZFP
R68xvmDupI0tiyvjfBxCsVPschwRHZhYCjI8yROZ87g6vgvYKNvZMCbMG+66A1d48Buge9Lu3KMZ
fip7TBDvH3iOHmdJtKThs5Iujh/8qUDMl8ChbqhLnGL8SY9LeFeZkN9e0DdYJW2ozyZF/0YJQFSj
5+JgaRxelcynpRnNwNl7+H6cxk4zrN5z3y9DOer+AfcuPKlN71ugqHo0lyHqd4KwoBiW9E98KEgF
z4bJ0myGxrhTEeJngRm7VVl2bGqKEHtyn6bB/d6EHgB69319tT4M1ejse6t8GLBjQlPxqu3ojHdx
EtKTIvI8aHiZBUZp3cUF5STrVyMGqv8uOUWi4YwngF9H3Rs8pfHoyeZszAOzKo7qGxdSGlBiCoZQ
/3Dq1Diz+h/owpE73cnpkPqAOij5JlcM+6KryanH2VfOXvwQeyQzOuFbJyv3pCeueHSMZNvDqVxR
kq3MrA6vlot9rsxBHSRGwimrWNSsOhAHqtgw84BdsnIutO3pFFVYVtFeXmk0EfzZAvIzaUWsgM5/
Er1hn4fMeBprc+mAgEgJ3a3yaO77YRsyJyMvMaVBpbL6uaeWPCYxjXWLQDKv5+ZOpgB9vdx2o1Ot
5sZMd10G2sVOFtQt6ElaPbt8sqcTZSdZnMl8L/CjDiNBoxi7Q1c+Qrsg323uyHLsEJYQ5oDFX227
hIDbRLpwSQ3mGA661YQziTktbhqPxIjAEF9jyzb3RlZfMVHlx2y0Ngxvg31UZntGCv46ykt3a8MZ
8B1khJROYBxZCBVNQuodf65eTZpEeebRwq2Wls+Yt9uofPFSO7pF48McTfIwp+a9FQKOQjmDSabw
b/FCWcWMTJY2NBxDD91aawLoTBD4pV2HW5ohBIjG+SaaAe/1pJ4YnU82sYclqijdt0rm3c5TKUx8
pSh8MDgZ+rPLxrALAYSgYgVJFXzNlYkZ31IDXqQeb2kKDEKzLq3nEm7F6G3Gibqab8YwBcQU0Bb9
0APH31nlt4Zm+MFVw0FHBC3m7mMogXi0dvBau8abE4r/y955LDeOZVv0X94cHfBm8CYESNDJpbwm
CGVKCe89vv6tC1WXstTVndHzF1GFAEFJCYIw956z99pYEwNy1Rj4vcToeTZYOzMcV7TSaot5UBxZ
R7kmRJ0bxH2k5Leyaofb0Ayex9xcvGSwi93UUCUYW3QNKbd9vyno03S5tc9kjUQ28Ohh+Ow02uhW
mJLdAg6ZN8+x4pVOzF2B2WoUw5NLA5qpWuB1EjFpdoHpfWHe3raaemnNyUMXacJW0XxLmv7HMnWc
ij/HmNFCTdtJjcfqBDHe4k5BHDRFESiGi/y0NDEl/LjGLZzCSamggizOEAOiBgwX5umJCTy8ux8O
wnS3oSPtjTpYrabOfakMGabj+Utkn44wT7xsQpylzGeFEsUOGdm9MUF6HtvswTAbkXcKAC43GDQ7
FWBdnNE1HD3zZpH0F2Hw534A6B4bznbGrbN1VK1xqTuTIRPo3Cw0cXpLP41klvGj1tnWnDHjU5ym
5KGcamFYoPnKPX6u35CIcXnY7ZuM29KbEH5vOmIUSeJTdqlCEWhkPu5YDMCXgUKGbO/qcbmX8vIG
UqnvSHIHPRlLZV0N9bbS5+kaEFEiBpIUvxoeDzE9UqraNOKIXYCtm9xOTOFPkFU0tHOk3mDj15yE
MalJVizKmsTjtmq4JPnpR1IVOIPq5dkKu+4eu6NxZUbDVQ9q+gYM5N4xxvQuc20aqw1G9vOYcU8I
SOvwIakluxE4Bj4M7LgjYzv4E8jEc4j2ZnVua79wjPvCtl/NrKzAPVv7Ou2sq4ose4c6/W6Jm0Qk
JZxHDBieo7TZVbwMp7zXptucliHpot3dEkrBKQLvdNb7iPGV7o2aE/hLrzt+ZTFQqnI45YCDmQer
zI7ySuVcrLdla9LOn6FJ0jfg/OuV+ywYcVjrqVek5LEMengLFegdFD2lnHKBDlBOl0Zvj/6savVW
rvIfxQJojiJei5vEfkWypeLl1uQHNVyw/8Qa0S5pu6/i2O1Tm7AjbbouGHDhAaDyojuPpWh2BMC8
tKl8zOE+bWiu4ZxQoh9qyacphx6CDHkUiJ2W1u8Scg7KrtNozSrXEC1lv7BygTtiuBJX0k4ZtlmU
xqT96Dgy8KDlRYV7klKTG8SlTCuYLtHAP3RHlN9bafU/dLAEfhcoF0Zp2mctHvYEVWSHxq4qt9Qy
vK+lBn8yG7eawROaHpLttRGIzz6qwj3YPYCaKZ54rIuaO0JTpWbVKz66mO/0ozuX9uCNzb3Y1+wM
GpmJg09uG/SHRUfYjDlf5vjP4QAEfD1UL2OjosM16Tch7n5TYyYKqvpIJd4zMG5ve53BzxzkjLZ0
wjZDp+4Y9Cp+Hzvf+sbAbRmCjQonG3TEFLhYxC8KAxL6PKdHtDpg7SQLwEPR05akH65EuYrXkYcu
zBhrp8XqczDwzUWIIzJ1qtAZpBDEUS+gUFc8Crqp0WExHjjbg02kYxVrMWEyUEc+kLT7AEvLUduC
4JLBC20SoPAP0Bc3ncxQpKRz48roUrfDggS9toaZR43AwBehslNlYB7DgjzKWczq5ETJKbW6A7zF
p8bKC38QvUFdJr7aCJKfcww9A0rT98kANdHbCxG1MzP0Ogy9rp39OqyzcwPYF08P3higpiHZFql0
G9Q+aQleE5NyTzk6vyITrXGLdxJlcI1XOpkgE6Qni8xhSMB+ahrqvip3uNulK1KzPEVreHijngEm
ClSlt2K6ZyPF1tEBAVFturbFe2tWnKERAd+UQaFUQi2HQo/WrGZ63ZrBXiPK4pCkTKgkpkWhSktc
QqfkUhtngmBF8S7OmXyGlr5Vm9Q52hSMrxFR3cmo0jBXqpfZqEs7u2MEl6h14Cu1sjWf1ClXABcy
lyGBg7+YPDPLtnm6OvIuaHD/2ISWJjaSQSXe53FO+EUUi8dGi5LaGY88QC+HrPN1pqWQmKGcSQqI
joZgSxjwSGj76jyYDSCIgFyFcj4Bocwu60Vh/rmQiIAGjr4hWvJNM0NTNwfI+niAATTB+cTbU99b
M5eKLWX3ldxXuygYqZfL7WlpIziq6DI8YzCWy54jh56mO+oW/3TVDs1mceyFuAKyuIq4P6CL2Ydq
t9ecWmWGK2EbZyhH64G5a9LAfbVIyODERnYlVPPApuigzE3oJgr8KQzx8/VoEEPEE8fe2n19RrXQ
wUdZroFktluNWRgJQRXCBqsjb67V88umUmYfw2a1aVRr8rqkYwqq2QE884fExSqkXlmAsTB3yO3O
mlCQRIMF5bLWdip+bpCcdHKqgZ4JuKJvIVLB29xRydHiuNUKTHwiWKAJ9ltY/o8xh8+VQwMn4dJ4
Seic4CzdG0vyXSGV6dNcv1qZ18W6bfUzf9kmZTIsPU2bIEam0hb4weNE2MAxFnHQiSWCZNfVdeO6
qC286W1rjm7f4NoukWgGddsc11gvaVFgSa2vPzdakkjS5dlFSp1YXX+yDTjPoo4me26RNeeO3C02
QdrMdO/5a3mxnIKSx2Qql+zD+i9H6+6sq/hH8wPeg49ssDUgbF3Uw0zu8edri6SrbWwmP6Qkqo+r
7Xsx5G/NCKBKN0rDl9QWiD7vff6AXAek1qoVACdaMh97+2GmXnd8XURqAj+XDLMBMi3DerMDKEzy
3ZolNnL5ZyLnarVq01a9rVPCqAwi145OinbPNCmFilfrptHWyl0b6rcwzHLuoGG6CdMUUgEV1o4i
/JL7pTbH+0H41WuAVOZivK2/noovqdLtxleKuxZQL85HBseSg+RhVdn9v4Xnbq7e//d/Xt9yboVx
2zXxj+6vZhzsGuuh+hC+CpPQH+Yf4UL63/95nEt+Nfyb3/nDwKPI+j9kIY/WoVz+YcX5w8CjKApv
WY4NcsvG5Y1n4p/+HeMfNHx0NKGrcNdRkTz+078j/wNzCQgomRNHRlqr/jf+nb+K2A0sawYidnx1
iqozoNKEbeMXW4ayqPQ4nXq81OqnqHMtHh+1tCsmuifXZJz9cmSuP7Txv0qCtb8qxv/1XxPv//Kv
1aEmV9PIvxZczD8n7KMP5QSYehPcwAoAfWw8lukpvKDVcYc/T3+qtvF76McHHYXDpiHR0I3O44Ny
pgB+kDcYEwmzWqRtx0DwN6pShWL0X+Tt7CyKdr43VdN0x+DL+6IqnZWWah5igAurlSkqYI4m8IOF
M2ogXmlDtschxHRcdaqNIueO6IjpIOVrLnptNEcAHc2xF2vcoOG0MLnwItVQ0OAUZGT3PFnXxaDA
Ngt0+aWuiomYw3E6apT3SbSoSnfdVgSjuaF5W3l1QmhaGrexG4giw2JTdmAKWRzXhb3GBzPmTrbQ
Dcg4EhF58Xr/ZL5WHtfXw3p3Fy+pL14Xdj2S4chtxDTiBYJnRX9UZL5/LohbJwzdInAwJIYeTRf4
RLEguEfx0XEKmdcfm6AgQHFfoINvOEgO8lcqY3IGr6bHEQ4zv69SyqcWqVbinzSsUd0Ljs56M9Ml
oloAyojlumHlUCz6EFO8V2BD2U3ga6CDoaLXR+iOzEHEjXtdc/68hbcNYzRFhVw7iwlF1JKHLm7j
6wLtTI2mFog6Ol3oL+JpxIOVW3mh91im/3xdohDfZlPwiMEcPIasUjIjcBJOLV1garNy3AW7dVO3
AJim3kkQaWDHz7ZMDCdxkz+B2NQoX3m1bloXny+VOnkyRhpRUt1Rf/rzWUDFcMI/IQIv12/FbsKz
1SKu/vyU61owELy0WVdlO612+ZLcfn5CNcX5+/GxrW6EzASN860SJJD12WpPFSH3nx92XVN0Svlc
DlsyYXCcy1pLvgNrMOVAGOnLgaIn7WbLeFjfy2LgRC3j2IE+PN8avogpJq82QrLA31Y7kQ9SPny8
1GytOM4YUjkTDMOujuvaenZQ6FbBi7Tuun3dxDdO89LhnAdmwCGqIePTmxOB7mQnAbVpB1HelwB/
OrVBC7aDaBTVjOi0fhqPyBFZDQtIMvFCAO4k8Eux0kzHUacrWZJCYol9WE/bQezzx9rS3+QGA9df
zlcCwzhr151qy9LetUFzse5Nue7SnwsjJjqVSSa7KbYFLYijuFyM/TBz0gQ4ro8501KQT7xcF9Of
a3/3I6DRU3J/ZskjYaA5yjNnKAUcxk+0kyzfdErqcpy667uQjZrjl5dFgNLDYXbh6clg4FpDm6Ax
kVa266+YymJtq6x/+vzz61qHVXXfZ8PHT9G15qqbZtCNOseL2k99nMViXVu3Uabn9l00MXm8QyRE
dPwgWckhcxkn2368/ctPdvK7NEg5onruWalINl/XEJZVDfm+bCTwkmnkurouatt4jXhk0EiXmLR8
vrH+dv258fOvrT8j2TnFgsKGvC+OfPrn4Td1CrmQaL71UT0eap6zcJBEBT80xC1KyWtnP1IaHNeP
ZtEj+vi864dWNRJrnVA+fbyrmwv3u2gWd72P9yPIivTqH8tZkO8S7RzMzHvEH/n42fWn1telov7x
l9eX6xvrto8/98vvFIRv+fOYnRSmFr5GqsyUiIvs7/7M5zZ11OzFVZvuDd155WHNciNxmpLjINTb
1uv6KhGbZHG+ZhEF/HXbiEXruK59Lr5uyycG5aahxb7E0cgliYLj+jPFEv2cxYf/299df+3znXL9
vc/X69rXf0rs4ec2dCSR7HAYZjIyCeH6STOm2g7iMavRzLGmKtujNn7SA3TniXjMrYtRPPXqZdxY
mUThwh8QgaAU66gbYS51qaTRGuiIqKGT13OjYGEzT9CSHLaEuBt/LmSLGNvPl+saVdf3Nq6QgIl/
R65o20J2mNxEPOaKsRP6opEkVC2kwtmL83xdqOIB/fnyl23iqUeK1cT9KhOnPeVN5p8c5GIkA7yf
obe26OaTUSCoHP1gZ325Y5L6wuEYDpIin4EQZH5sitgWnrRyPnBPH271Kz1N049/c+BqP1rrFVTr
JXBFWK7UQwjVig0OT9MwKzVqCyVC3G3Vjs5KIJ6PQ96ODNnEaqRwY1oXTRfBbDaJMbHncjeNc7Cv
hh/rsTFQO5f7sqiw/VGYEEdkPUofqESrvUqchVTMtjW2+JYFELw+9SKpYLJf6zaCYQMrxUnbGT2D
1yslysLwXuChD60YYU1ieOJYPVPIAUBfXIKfW7eJ0wGLfLZvpoQdbqXFOYzqeVR4hNAOb2EnpTem
4jx0jHXnOUyP8XgqGyU9Dm1u+kYYHWojVI+KpCkfiwUUGV1eIuK7ea+npX1Z2QgK1eWuzoNhl8z5
cRirb7HCAKdULGpyEiHekKFvAMpVgNbo1eA/zI/rQtxsjw75Yx8vP96IBQYuI5ExEoDDdfFxBqyr
sUk0sZ2OpACiiWO2IV1akaVSMaQM0ET6maATQJgqpd9uEcL5MbzqJkO0ENG4TCrjVrO3rsyF0KRK
NgCvKrnyE65WTsOIW+C6UNantDAfrS8LbVD8xUQuUOpv1UTKGsqWYwrF67iu1UlOxloEgjsquQhz
PoGwnvLN/PLakbnZId8Qm1MnosArftbm1jEYDXmNf25af+Ljb+QYS/jaTGK827CEqC6eLbVYZJmt
iRYQq4h5KE4CPvQsvWdEJI/kP6JF5q0KlN/Hz69rk3hyrWufb6w/9/EryxS/ZaJxu26z6trx7Ubf
mVXBnUAsRF4Hh0+scrIrG2Uhoo35e3dct1mSzttVcx5mxTism9Y3o3DsxTS/O5ZSGrpDze5lPb4a
y5a3DYFqh6I3rqfA1HecKTzS1eiQoUz0R9yJsvuxrWveQztstioaRrRW/JiRA7CW6UoQmMjLzzc+
X45XRDE5KDhpehGYRM9Y8jgBFCxXvmIPl5kfIo3WToqzNezt+Fi820p+MeI34enoI6i7yy6ZdnxD
yeqo0caDKzcTnDJRZUe3u1GDE51aepJz860dz018KWZJCdWo4zw89OrrQA5xlPqAoFIVxgjUpCsl
8YWaUjpRP7QSv1O5ZnxLOdlDuyHv2SnOqLzq6YwFAlEs4GgyPjvpYMOfNm5C6NCOF8aHND8Qkuc2
yJP5XDvzWJzBAwkDrtv9WEDibfOfNem6nQ+h35JeAPjhuRhvO+tgJKj15it0Wnn6qCImSDahF93j
Vq+/I6bXwUCrd0BMgYHpRN5spmRDLmuHjZDisuZb8s7M4YBuw3hHFbHWr7CyJfdNct3K37MLPKSb
s3GsXokhvQRoziXqgpM+4o5xk5f5DG7t57zTXvGBAXH3pGsiGdpig97Fn1z7oL4pN8V2PKRPslc9
1J7tkRYPr/5K2w/7DjRzfG1tTcIBr5l0kp92oHR2oeyr7zETyw6xHHBd2NlwcHaBdEDpYp5JK6rg
CTPC7jxiBQPve7vRrooDyuw7E4vhNr2RLsP3+Y06/M/yXBM1jrKx2eZPBV06ptn3HRnll+pd+6R7
791+OR36l+DAXmHx8WOXHWYcciyvj9q0t3wCU2YdbwPIRR5ZHp1bzS9yCMBPXbKPo28ocujY4pjC
XBrsHNTLWY4QvNk4lmveLpmnd678ppc3UeTOz/TCJHlrat4yexPlWhF6tp+Y1hICY20SigPTkRgR
6O8oQyqlo8H/0pzO1o3DxyoOposGajraw9bZxgdl9KTgUSOBMPQXBLgDeFXXuu93S3CO9s4NMUUX
4W56gXXevqln4G45eXUOqByvmrz5Fuqv6eAk2BNUOgaHpKXF9E0As1+16iQvu2fAHol6U6S0Ay7H
nfyjkrbVst1GPEnF/+SRzt+tNzycA/hwg+bFxpJPAUPh0dWugIulD/Xsnoy7QdpIJ2VXecSivZFD
vEGy2HImnYNvIeLB56FwZ4ibL+RoSJp4U6dTtseZeedUZ1Xfy2fGXjfZi/KO6JrKhPwdz012HF5R
Rib1WSldRj8Ak70KnDbyAZQhGDhcdIaxwpRxoz4Wfoe3GK3Dg/l9uMmv7af6MMFXoKGC5OLM5S8N
B6Se4y193jzY9G+h27w7XD7KtjBdsv8mZZeVO1332UP+PM2xjoSwC+2o3RQzaZZbJ0ews4nfQbS9
Sj+ya31bukzS7tSn8C29o6EMNrvvXcqwbnCZPtaPyGhuqAuEu2jbwzramJflnviA5Sk76JcP8zfj
Vtpr18k7hHQrdDXYYp78k5KfeZx2GJDoNc1+c4/k8wZQw0k+YNBtHoiBRHvL0+rQetNG30pPxIBa
O7rym97rSVffcC9UXGYFCWDozCP1qKP/wi2bCcTN8JIf0CMhbwTmqscb+UxsiR8+6vD3NuFtCTvS
dMttjmx5ozL7HTfqRt3Z++LGeYYD9jBtTW/Zpy844LYSic72lUYLGjG1y03TC49F62KT0d1gU565
3OgVX2ok7FAk4zw8k6BCqt2WkgTRDCHaE3+5TCLXnna4lW5+BPvwzMxzX+wXLlQkv/Z1t5cPWA0J
KNMF526TE1uGmMCrbzmmh+40bYjIU0sX5u4c7onoCwcsB9jW/OoaRxPalgl9vEvDgvI4KaQFLplL
C82GS2Aa8GLKO364pXHnJ8/jRdncM/dKJDfkL4KselTo8HHuQW842x5c4zN+m6P5oLPPPp3GPdmL
JDW51gkqTLXXeKa4Ok91N6QcGcDJ277PVwTsvurX6X14EfrR90Jxjcspgwb++fizi5qCz/qI1Lht
5LSr9hSPjjKtIj/SgkusbRWlOTFLL5mv62Ju1I8jgfDE7G5j1X4yiX5qDZK6CBnVqgp5GhWw4yB+
ZV0LxYRkXRuJxyIHQLw9OjLemSQbTqmO0zsWP5Ots5t//9taKoQsrcqkpDMSr+xNl95yS1YqlqDC
YkIVOQTG/blIGhlesgbedl1b32jb6kUqZQCXtY27cmwwwS/LDsQnwlUqV/ZI82tZdO6U6yoZDQsK
yAoKvKnjpWojBpwjCgs3tIfpSOMaaRyU/4T7LjWIZH0dWLxlaZk3I1bdmw3cpI2Mtvjo2BSI1rUu
EpOCz9cNTRs/juSTOYCOrTLidVQlL46yWFh0sz/WPreB0B1JY+6vA3nwYoWT35z5gpmeMNOtC7JV
50SR/CC8Wpmy0JkZgyCBOyRR0/q9GEuviy41LkWi2G4U1YXPRSimgp8vVTJ5kDrLV2uVbW0prWvN
itj93IimkiCHuIm2a0/JVAnk0mHgruXgTpQE17XVyx+nqrzPiW9FzneLHCjY2Q6lqWoaUneueEwA
6K9PDWCXna5xP+4fpnoeCXMY8YNNjv9ZQJLtonfn1BQXY9znm7juliM5sYj/uoa7OkZapBSMPHsM
oJPRax8v5TFGDcFQyRmCuxWuHOUTRHG0lndgTWs6jZwI9AGmo6NMmq/F9j5cxDfe6MZjPkO+HjIE
zm4i6nV6it3VCuwKccfATEV8c5+Lz21oFmeiMs4FrNEjhAyLoVJfzt6s1/Sj20uLWY9mBeZ+5aCv
JTrRBXGNQeTYi9qxDieai3YtHn8Wk1WVtAgDUZ8slSi1SjALxUzkxoyQETXj97lLUZmPAGR2ZYuP
tLUVZm4s5Bwyq0zruG3Q/K8ttvULXhefL+HKxHxIJoYyY/L161XE1F6aUde7Su0QLTePNsxmm/LO
2jr8WIgaslE1bIQ34eUOvket7gL3l97n2iP8eG3LU/6BVvn/ZtxvmnFoDW2ISP+ep3dGk9rGr8Xr
r+24P37rnzw9+x9/ZebRWfsnT49GHao0/nMUWTEAqf3Zj9O0fyD1wwxj2qZqOapDT/CPfpzKH3RI
dXUsFUcpUy7lv+nHKfIXmAk9QU0nwlIBq6folqF+QTzFhFb0JeXqA8ru1oujVkxE57t6SXfpDBsc
/om0LaLU8edmIiEwJ94hw0tYk14T1ctFJDLALCaojpmebcWYfbiZU9cbN02Q3ysEbUACR46ok7zp
ZF3r0YK3/aCCeVFM0SFXGGZBg6v7sj+aavOc6ZSYEFZSc2D26fVN3rvNo33VRnXqI5kdiAyArF4+
EXW9EEGuDWiduC0PyJa4NeHOCazzAlh7Ny26a6M289IakZQNFx1bEfL8hp2oc2KW9H5v6s1dUzPe
bQhgh+PKcHxgMs/QklRCTGZB3dieQkX0vbMG+dCHFbkbcbi1xD2wkuZdklvoOYrstUKF4zbVfOQm
m+/mmryqeaqnk2KjU6f55djjVTO3e1kpEQY5mrTFcLMnh+WttZ8jBY2jgywYDbspuXapkmdaIleh
v48lTiHXOBwiZtdmg7GLdkQRk5xLKW3B8xMQYWe1G4Q0LyScab9BOX1llHOCACZHE8JZwjn3L8Qg
HEHNUA5Vdag0507uGFeti8xuC9cwkVqHc++4S9ZfyT07pWe4XWIIXOvB/OXq+puG7pcW6borjiZr
8JUw8yvyFwKYSp1xQqpAmKjUMIKqimeNAAMsIFJ/Har5veQU74R3/O4IiEvgk7xmiH/WItqA3rdt
ODRov7SRl57+RRuZyNyl+CzXcLM4sQPcbBGO9K5TG38WubrJuFCRaAj2ktqx8IOxO/IxzENdLg//
+TioXyhO6x7pjgWbjQvWluUvbfREVtsxL1omIxEHIikkTB5OB++PhISpLLWN1BNObOqZSVOAzIgi
W3ZSllLgW3pkQqbqhqPzPpAD65rmovhOmfnrnzKDdDtpKtXeILn9zzu99va/HkZDV2CUIk4wYQb9
tRtPxssYF3nCTjvNssNjse+gUW87NICbJoGVIlsGlLaxfjYVeUDTz3UYB4w10YuViEXfaoZoPo0F
4I1SeWMyFYziGpWotq0ndUbh5gUqwTxZnXzvkPJsMsQGRxJXmG1J83enby9BqXEg1PhtkqZuFxgl
wRKR+k21627bZ87dbz7xF/2B+JpoUPJJoYvCDfxKbSYGO4vyVI4PRTceNClDiEbb0A/H+8heVPB1
8LEKIAdI1DAlimBCSVICnK2EpFeUoXcVOqlmGPKdhZ2CeoOxi3vNiyfG8Ork3A21GbtJcNkH6bA1
K24CDn4+XNwB6FESuIwesaaRwlMojP61LidwuxITUEISsVNZLqkIuPGD310vPJy+XC+oF2wo1TDQ
WFpfrpdMaa0ZUXBy6BrnrnR6xpvqctUE2XepD3q//kl8h1eoyMOnlhYIxdZm22wJA13waTehN5kn
QkFNFwurfvmbr+Tv9k2QDIk/AL6pfyWmNrQJGdOayaGe93KTWsclK59Ku+GR0Jp3FamdKDxAMYjH
gToATzErpJehSR0rQ/tLGqLUicu8V19aK/quw2HB2GVCdeGp0g+17ZZMrlxlaX4awhxaqHeLMx+N
4oT647oGjLEnlULelkmTe3aWX7cJlkEpjN1KqfJjnMQvsR6YvwM5/ustzJDJ9FEcBfAbqXNfnvJp
mEBGMKvksJjUS4wsuYbHThiaSa6JtcQ3IKgIeO5AnWgnJ+DFAnYZvEb0LQE/RksGM+R//ia+PlcQ
ubAbDkMfhjIGqqUvuwQvZlSGyIkPUUBZOZOXKzkyMThAbSoQKB+izk73Idp51bENr7OaSzIFJHJX
lN/tibjx/HJjWvcEQRKng22RfKF8OV+TvDOlRuIy7eLANfS3NpqkQ56FPW7Skdk+96F0jkiEIcQt
hNVKwEu17/JqOtIlBTnVWfcZBjRMSou5g6sMJkb9zT5qQv3zL/uomTZavfVuIoZxv0iZejNjdlFO
3Epa49LpFOfYSKmnO+UDvIr2Rau9JZTzkxXXdMKi79awECswqvKlEWOrdPS3NBEkieotNRwMBwRD
yQ0uGBEOoEoABwMirJFE68XWXvIBH5V039OxdstZbS8wWw6eDalIsqrfHn3xrPryyQiY45mumIKk
/PWKpH+RxjV2pIOsz0QGYzWPUFWeMNwK7TSlL62jp0gGgwhTY1gBDAegBb0vo6XErFooMIq9lSbS
b64Z48toQ5wWkF454MhFGIvbX07QITSHcgms+DAmjm91M9yCpASqIM13hiySwQWTL06Xb4JMKg5g
hJstVnfEDUxqnzMIJTCvsQr0EBMFcsMROZ+addDVmdDBrN0tFBxMa8yu5CEnb4YQAw8pirKxJXMf
Z3F/p00knBP8Lr2WeXUwtAEa3Ny9TdAItjqyBzcArzSCkxmBq98Q7B3t5pIyYkfgt1ur0ew65UjK
oN29kWSwnNK+vyzUVLkqBr7HLt3XRtWRwJFcTOqRQ42XIcr2GPo2vRM6vpQuideJBPZAVFACduTm
P98E/gWlyDEWMkUEhlDFAeR8Eb0xXA3GxZKkvc7wY09iPE/vHJHdwgcn+tS81vLhJnDMgFjOocDp
Zme7JadkZ9I+KZWQxlGTkTSWQp6ydM0zojy5nm3Zm4eyOjRl8V5qer0z9fAxyJyWBjaK/dBpDE9l
mEmDZ4wBvuqhS46Vs6vl6qqCB/JcUc/AHsXM6VwaWbZrFucpCSMTNbdKBCiIqMM8aOVxQYtURpTb
YVS4jJ3E/WE60fx0q378ObZWRw6wgRhPxweDJJCWUq0zf2qbV8QuV0s2QmO0mS9o6P+BZIb7LqWY
HEtoI8OgIRSl7vYKZhe8QNLgjZnzYoQSZf9yvmKPaQk15W6RyuSoL7QecPl/6HD/PVX1y/OSi0Dk
IWioE4lKNiEx//W+IzsFJcKMoyTFxJ51RXtFEgwW2AleyYwEPTG6bQmqYQOYkIHMVNyZ4CjpNtJU
MRQNcot6Qfo89EQKlZuibbuP4sS/38Mvg6x1D3mOM95QbZZfJwWxpHISSS2qTTEWrsfhNscTty1l
nu3AwTGtFYqIGiBBu1x2WcP4J6xLyJIMk62ZGniJcUZfLPqUCxOw/3yCK9QLvtzdbPI6bMg4BowJ
x/5y/Ga7NVrQEpxljapTp0VVH/bjS0bg0S5QQYAhUJ0JA+vmU5HHmmske7R1VO7Xh15U/y6mQ/uY
0f/1hosAGGC7A0dfY9e+jMOzppLUoVYDkFuZ6hlam36jJxZ6Co2GoZCeeGvXRXFxDuMYc0n17mRq
9aqVz0oy4gnWtOZHD9FUkiK6KosdnfTyneFMf4KXg+g5IMozirVrkmgnWDq1vSObjOt64KpAe6q5
Q/YQ9ojRBwg8QzqF140VM6Xiqj7wVV4kU/tWomi5MBNcaIAIrgOVnI82HIKjxZHcRSGuU5yGmm82
8fcmiaLzZNQqgMqG3lvCKNhwzKOWWNc9IwzCMNnPgXROOu0/ZOrCA9HwiA90FKP7mlQjBGgaEOSy
3Rm6VW8SOfzmmIt9KCMe/mStUqwL8vhYYY2F5bNMfjS0P/m6W7dOBuwUs/2mNbCNsqzhQ+Ez7Ww5
3hRwuvayhnFDMOtKGOwgOPXkTrWfOdjRBanJ3wJZD2CURIuHghPCGxNoHnK2cjarziA3LxwfArIy
+rbVDw7G6Ng3QygRatWceKC+SNa43GgTkkSLkoSxkJ6WjxG8eFG5COck9pUye7YUaTrFGXHSYywg
v3lQHJdBf84L3WCsh6/UAbOQSubFAgzqlNuoIGqevmCGQJ6VPfhTJwoivyRt+2lR/VQXbLRhPnS5
+hPwOcq2LHm1lnmkDjRLvt3q82Yi5LWnuuWbo6Z7SE+NSxQEzoWSQAgcu+AyW5AZdWRMu8k08k1C
LVWdRN1rQV4hLQm6bWU54xb7JVzJRYquKzWvPU0v9oGqowNWepV+Plc1CafSAas8kjOJ7MmotB5C
YCM4iIrLdpzgL5s0cGt5al0ZVI/dgQ3Ce44oKHZ6zxztH5GeVbvCGtMzg364RHVGsyqZmjumzfnO
7FOCnoy5APeIJDMYOJexC3YHsxnfRmugCSUBN7Kp0DKCJr+UDs8VxYsL3QBAFVvtSUPotHfm8V5f
8MoyqAo9c+m9oaaF3DKH3A6qZXhZZZ50hxjreARa0rSWr+rNBWTz6CLFB0rHDdu3Cd1GUbrUDQ2T
eXGVT3sz1m+QCXY7q5gYp/bAIZeyJz5gimEkBYDRpry+XnrxT5jW2cpK+UauFfIHmDZ26vZj0N0U
ATT3fqHniAXPxoW2SQsFf2KkHsqsyr2gUcAzLVTeGoMxokUGdWNpEwFhqb2j5vIYKARhti3knZTC
+3WWdQZedR5fmv2ARiq+aRTcWH2aKaTdywP5ArPyAMZmpl19r0rh9KC2KqXANkeszoAJiS3uzWkI
1V1ptn4ahMG5l2LmY7a5yzRK4ul0OxSzecEYqEpy5BySsfjmpF85khleyPkP4AbmZtFJ6ZxSSB2W
2Om4da5QI6LsL5FltgStuiaz5F2q0Z8forD2HMCz3JX9Wrgd1fmHidNwrmvlguBoIdkoc/SptIwl
oEdnucAAWfUKroFluNNzdR+VSXIeJg1dgsSjHADpvmttIiuJAqepR3DiiLoNLueNNPWeIj44tvbR
Vwa72aIumh7sqoOYlSz3qaKeGT9K+ygvmitbZefSMA4ecfI9SAvNVEtylIvFrnsQTXDf1djw83HR
HiqL1qxURsNp0P6Pq/NYblzpmu0TIQLeTAl6J8pLPUFIrW4UvKuCe/p/gefGPSe+QTNaEkVJJFG1
a+/MlZxy2Q0TkYFGhGJad055di28Z4T02e+lGQPystLyRA6hFVZap38CsWB+nbm3LpgZqUPkXHUL
NMmwO8a0brcxDHMIjdH/DRsFxGhsIyFIpR7S9HlqYyN4dhEn4blLzZPhpL/qXMK05XKllLxOXrKh
0ODo38wfdsvS05ChlucGrYnoDzzklHNA8AOtpNuCfsFbhwENmzHwy7wIcN53sJq8Uaw4ZnPCKeO9
Chj4lEx/uCz3jideimFsH/QK4KOdWCXncaveZcPFix54KXOUGe23F4wODUqjPuSKdajXeqLGDP3D
oJApHNkdB4FfuyjzUw5Aas4bUDVcg1VraShbnZG1vkMOitH4mA8jtBeAi+3whWTtDet3eSELz1wz
mmq2td0ck2yJo3Gm6/1Rx85DFJT40SYbB9ClviW2tvELOxpr1QAFUOT6zpzabtXD2bpAQj1YFmQk
aeHKNF3yp8zgmC/oGb0nmdw3hnJbi9OMKfexmXySnToLTTRmCan657Zwl/gOi3zkoHW3k5GO6xkp
ST21xoOgHe4pX4VMKfLjMMPVSaxWPxhBpe/jeFFJAUfQBuLsfTdABeLmJ8THoXJoukb4OENVNtNl
YPieE+cdMcH7yNWXLGjecGKxVq2fXUeBnzdteYGTxXZXAGmmB9VuWS9QK+ZpQlWZPlStcy5hpJ8H
UbSUa4O5jTAshXAi2dXYBBvges/iL2WkcdKCaRPoTYuuG1xfWfjnDtCbYXl7m3xSkL35gXnlxxx4
xll4iCxI1NU9CSuuoAS0AvboGvAZx0glUYFlp9p/CQDjOcGEwEHroGgkbLe67jqrNPXR0WIi2fQ1
2DarUO0JOFzoJi1KNWEaq5Jh694giG41ZJ6xhQLwmo3BDylz5SWwxXEuaHKptFYhGZlY7SAuz0PX
7jR8M3omFKdwx+UcA+AC6spDbpfMZgd0a/3fTurpLZu1p9xmJNwVzFCmTDTrfAFoeT0m6s4xwe7O
aeil8wETSbXDXNyRxqlALxVVtjL0oT4EafvmJ8OvQXsfCxdNU8IEX01hAwjvOVsGHqzjB64CVDnY
ovdOG73WQ0iOnlZ63r6zuK8Z28YZqKfvJ88Jzppl4Nqx6SYkPOKDZawz7wC37NxMfulJdRzZicep
eNDof684+dF2akmdJM968pHtjBYDks59iwfwdw0cXHpm0aPXBMesAIjvSk0LI3Kz0eXGWyXrq+Xh
nG2pnbawcsPUdp4pqdfQqIezKrVVnICCnPpZ0YbJv6dNVKrvOm49EsTpi3fWJ0RHzuxRvvft7KWl
NcKgV32oAXUK2fXGYchhCPayQYCG1wUUhNuFoFCNtZkxRIe4WMwenOoZw/ycNixvJYDVTEU4ZBNn
b5l6EnrGRh8XcBaagvp96OuM/TRD0QXdYrEgvQzzh6kkpkvQVGvbqvqVkdkW8jKQKOC/f7CQj7Rv
3R/Drt/SoRUM3LpoE2nplpx4ujRKbqeMmEJf/4S+v22yDjgmgoQ0cVjfI4gxA3RQYY5nPYBoNA/a
h43hJ3EnuO4M6eLG34mO43YOurQ04e9kWb5WJdrEyOpeBQc4ygpMoJTtfa9V61jU38RwnTwwCauJ
TY4GjLj0JS271N2lFgo6UkeBBaTBsQzcU1sxuJvjGbO99pCVG9L6wGEP6E+9IsFLDp+AIBJoO0V0
G4BlSfBvYSqhrmczbI2Uzv+K3Yu4+x2iu2iCJTZycFLCO8MMRPJRm1+Jqi9oLvJQZtWZ5OffZjmd
gphgXCgL5YQgwID+i/Q4uwL6l2zXrR6K6BsuwpPrFc+12+7dvn6V9BtWM22NNcN3cOfltc2YspeF
vsdzMWwC2jKrKOdyGZr0dybNdUEk5jyrVxI+EvR0NkqDKONoAgDXzRjO/+qgdj0SeLkXLAVr5NMs
fUs3UO8JZm9r8Vy3E9C1yGkvjAC5JJpRI7qi/UVxxJYNEHXtiuDVhcdsEGoG5B7tfrfc3NXzPkab
MEEvE94/vH/hfpf7h//cLDqUBM4v29r9v0PUbySulvv93GJgH7vfMbgr8e/3uX88LRx1VqHT/aN/
7ojNh9yUUT//8+F/ftRd7ZL5MYoiEUV7Q1sSgId0VzcFL8Vinfn3kU1Zm/Pmvw87QVahEY84cRHS
/HvPf77znx/2n0eJAxPkWAqu0OxxDd5/Dd1JdAp50i3+/fb/+f3uD/6fh7l/fL/P/zxx98/956n5
53GWPzFW5WvQ0Yya0IA5HNdtqRd4/br+gakwqBHUAYM3fgU5UtE+VrtRg/IBDZ/Es9ZTu6mnsw+f
aGJUiqw37ew8jI1+uFk+BX5aDB+FUMinkq8+Ky85GV+HrnZ0IlS3LYKYNdLvN1h98G0z5W90iQo4
wUayMcb+PRZlcPEKdIIAWA+dFCVbm+0Cx2kKICB1twIgf9PnDMp7hAmqjcQRFHIJCt9auV59diGZ
3KzgMLp+Bh2IIxgHELHxRQT/y9T/EiMRP6X6dztAcDMz1DtliwQVCue49Q9zSX2ujfNXm+SP2QgR
C5+AoSMCdxOMpHT71hZou3Waj+D/0+GQG9W0agdgOK312E7LHAKHORLCsxQCilau76t+9sIGqt/a
hqm9cz1EdLb7Qsa6dSGVE78wAS+d3Yudr92UqRoEkuUaywDCnNpjQI5i0dG0p3jTcmJDC2iT66F5
IA0inrQu0phuKsAcdn7L9eeEVve6nb3ffq9QXVsBSU/4HNzh4PJWWXnmT07NZlo8G1IMW/hYhMV7
OdiGSF4QTlhYH4ByjJDFLjQmqHv6aF0V2rUYm+BB8w9NMVzoa3zpRr+rdPiqmT+i8+UcJAayyD0A
Plbkn0VQbJOWZ88Kps/aCG4O06Rdmxp0cknZ6gdCeCgVIW+rNKFHmz3WFkpRLw7I2Immm71woO08
PgmzImS9vULpy+HYwwHBGmb2ANeRxYlj42ULsJx2upV255YT9YNfDfBAr54eJWd7shzk+qD9xspv
dlGBbivu8OkgBON7g4PJAkrELiAXa9JfM7OYQn/WgCkW1VaUDZMc11bHjJAVg95DZAyYOPChzO7U
HnxFy0MwyZxw1XglEtZCsQdi+YRHBYVlda8XXc3tV0SwduvcRNDqzHGyr43kJ1uQi4Vu/URTKnbj
NBh7Q7r+VVhZSCgYZ/M0n9cmQr/VpOobf1p3KZgmlMyVr1pKmlbi/elyBC5ahG7QTBThLo6j9grl
IXJhqDwmsDPFM9M0ByMZT7Axy7VPes6zN/7YcFgPfJNYSYCh60IB7ajcX33fDKfW+07n53Ymt6CZ
fRr4VneZ/LDuiSWYY8l2as5fjk0lSVbLQ15GL1mMsUVf260HWtebgJtqx0hIfskij/a952uhsBFi
k4DEQJdY6JBE+3rDZvcxQg7a+ejoqJndiK5R82ClaATpHK2YNJPZYlQb0TIRgAPARtwGrFxNewKA
CWll/vZ1WmdAVyxoEavWJDtMBxFsdgBLx5xGEmO6l67LHpfxwKSGkV3bTeDwdC9ZF58d51u3cF3S
5bm1M7oWUcSI2q2yXuVTaa90fZSbJO4fSNeYwtwsYB7ptbFvGudXqTwWDRtIoeHEABMTNCPmUKiN
VcsPIxMn6RnjTlnzj56OsEynZ7MedslfBcwUBbd77FXQbVzP+MsbkAwQ6JkMYOw3wxugaXnGLpJ2
sVEa0N/AwvkmZwK3LZM3IFIUkQNEsmjwc0wWq2YyaM+ZebHJv6kxRhknpyq3j7MLGjGRRFAtw+fY
bJ+CBfjHgvGWO/A0suSNQKgVHPb62OkRqtvUuFTeuOtn82jaAV1Uuz84U/KiJQs2WqOn6jVkZPua
XezaHweQOfROilCHRkuZon3WCsvbqKJ/SWlbWE36t9D8R1/CGZGRPS5C2k3y1BVNs80bUlyqKX8s
suJC3Lq+YVhA0OSPtCxwe1Kei7h5D4hEhl2OGkANxUs969EuLVK4OQM98CCShHrMNQY3Ld961Uw9
gxET/PmiHNyQA94g+eqqG4q1+KKR8KGnb3XdMZ2whq8I2cTKzA20pWpidD3Hb2lm/zGbKdp2S+tp
nt1jWrLxd7npPVnIJEml08EvbDD1WeeOK0C02neXsj4M3ofWlhxYWrO69FKin3fePAPXUwPOTYf2
bII8lMV0iDvtpjcJmCRDP86wHleU4U0YeczORNSqnVb6byIek1OjF58uhV4D8WdrKo8SPqJdRj7R
yzwPeyOyXLBAUFvnBtWLRhpXsrDyA2w8mPmuTpWC/Ycb6pJozoE++hI4P1eZJeEq59UlUc4vRQN3
i8aW0Ye3oyn60RsyOWWB+cclm2ylLAHknENiEuHqICCZ+pu+sJ/wzhSBM218E78Agrx6X5D/UnLe
8JNJ3w6qK7c99vKoKcM5EtWaMr+B+LWCOzthspvR3A8VYX6NfDJdehqNnb90aqu5GB4w6KYcVRNF
i7094CkzTq1YjnhdZx5lJV/qgHO9r7IxVLXTbyy313eJTcXPVoUXF6J7mkycB1syJ9LSW+PbzPeO
jP9G3nxAqOLtKEVYlgcm23PXcoiQNrJkuomrpUM12FGxDcBLrXQxnca0wPLSH2rIrjYuGhZON1cu
CDeEeE6WvEY0MkOSWPzQTMabaU8vZdnTFLaQJSMsv9gs34Pbh4AKM+TY1lHrsP72SyK3G8iNU8Dz
w/u97peLVA+IK+EnTlFa7Ji3JvTbsFL5QCJSUfDEpmWoDI2aZjKTDeBqPJ8OHRCaFS1jmFXJmO7c
xH/KJCddo/X8TWrWyYae0FOqiINSRg1pdnyeK6v8oS8OrFsPkVlgOmdA+x5n8buypUuToKM4MpqT
NjJGL+tDNDvUQFgNnSiYH3KSbho02ycuoh+H+Mwl98Q6TqUOchgEI/ngYhPFJJmOPZYUI9n6yOoL
e89ph0Ydmvuiw8ViVvU1CYjbBK58aNMYIiIDzG3n6biP8En46V7WfXpcc3Bz136he6fAJGFEFMF+
0qenMdqhntPQKbc7N217jjOCTeIXgEfolZuknnh6DEUymsZISJL411qqDvPafmuC4WmqurdGMM5u
hPuu6tHcavODgp2IfkledEFJYhfyAvblpMfWTSOkvmkHqJFSPLhc/iHD4Gvq9AUXexOt/aXf2XXv
IHIxekze2h7xwLGS6GvckPDuTWMM5ThvnA7RmmeU/dGIz9UoX5gTQIDTgmJN3/9pNm6yhUtiGyie
GhkQQjFF6z7l11G1t581AB0a9NR+7Cm5AgLlHbe5RnotLk4xPCmjp/dZ0Y9k8m5oD6MMnouFr0R+
jDrSuqUpXSZuvAGPAlj0/knVM15vEQeZXsVgKQcRiSW9ZoutrdfYZEalYg2vXZeS8jEME7tRhZfY
rpCdBxzm967wNhUgheP9BtPBiPyO0imVwz83bjRXa+FZJLArXBjectPhZPZm3dp3pVaCy1UfKP0i
LFKeeYQuS7EoaxxDA1zfwX2ViWBOoOXzJ+pcou+Utye9ZjzWY4sCzarOd0f1/UZbiCT3/7FduRwd
bD+8fy5DHjc26TEzoU/JRYeeLP+L4Bdg7Bxiuaswn9oL+SSmLYWPffkL//3YUoW3nmKfiStJ8Rip
VBqt+lpadH7wrd8d2WXC+WFlDRLyhvTjdzPLow0toSmto8P9Zy5hQXzt///4hO5bV0QBPHN3wOba
gaEPyrndqll7thckR/fJoBlD8PL1+51GfCgEUGooC6yIBVp2mh8i31gsHU7o1pw/Yk+vN/mC7fBL
+NWtTTei7adppcGQhgJdhmWT2uDeeDOWeg9JsaSs4B2AhF9fbrKuyI/z1V/YKoUd8efMJE8kdZQc
gsjDj9XD1Lx/cTm/80IyKBy/Z9+qmYEtbpFGWjF/Z8FfwrD7cVzOn/eblK1iPdK2WpkLKmdaGCJF
ChUU70nqFmhQaxj6VHHGqo9xp9/t6JnWIZlhXC73bTqvi3uk5ES1PYAR/8ycWR78JNuj5XaOXhZ/
NXDrSDTh/StlsVULL+R+Qz97bSiPUnlovHDKI2x9C9zi/sX7//LlQwCVTFJkIFBjM/QU2sQmvvTW
8PK8dXnNKKdZxcbSwTFFTXH5WrlAtfVZfrLHfbIC/i6HFQIoRDR97lB4msgFcC1qvf43rvg0uU6P
uU/GqP5m5zbTzKiny6u/zZxrcc2aN3O03g3TeCPqHKBs1IcBRF682ttpHkn0MtWBmvhPFVM3/4od
9dEUjENhFAnGCOWDpw2PKDDfOmIQkOu8ji4ViIdtpoeSPxsN9sfm27PtL8SXj2Prctis9TFEs3Qo
/PKk0eQP/YGWuWlaxYlklZ4TJdev3THqA/t5ZFWqjpU3nTMxc6hbPvXvTUc/iqGDEgc8JxBB+WKO
KXxBxR3vX/ufuyb58ua7P+T9y7qC3NaO9vv/3K8PFrzR/ZP3+82d42/1xr5UGbhF5LjlPp7AijJq
+Ns4wwUoD632IPmIGOKtW7pNRT1prx4VwAr2PzQZWKG+dirSyD+1SkN2muuXkbQ1QozKR63zHyIi
NRBZmEAPyBUZYl6QYgDZ20dPtrVMwhxtG2cBZ1id1c3iS53PaKNPGsbGsvaeueQM/a/qK4mjPEzK
cdg4VXshxDI6u97RHpJ87WdiPQV9+mQVVUpFT3FTVll6dMf0NHbFeHUEl1W79O7inCh3rZbfDTJP
8IEe0JxiTyPB3APcf+HY71HTNTvHsVnupL410SivgbDNG1cZz0bajHtbxRTdEXuxT40xsV3vLPdq
tcF+FE13G+ec6DxdHkVkHlpHeGvHD9pdSpCU4MhCqYjiWiAy39GJ5Kwvjb+eN4ImsKd1lzFJSq30
A/4LLRp7iVaI4Xq/65jmj16VfRlJLremC1g99y8e0H3Z5DdXxj+2U+onXWhr8nxgC/evQ2bu9Kxz
DhiqwkGn+J2A1Do+oXaBeC1anzimikGdUUw/Vee/NUtySbMMArrKu3J1vCaBQG9gACopLB+gp/hO
u+GD1Z4/sTrYlslZQogXOxhvINNrxbx/ziFIFRnXmRzqbV81AzOXmRhjL/ij/XDOIsHMd18MNx42
iFC9Nd6JFxwn8ujYxM5qkmgnN/b+1tUQ7br5EuHFC5i0HZljFoGGLriNtk42P9scVgrHNHZG8W65
9m+vhLbk0BcEy5aQEYAWWjKNHT1+H4tECbRU0MUUQyTVR/UuaYsbrV6qXA7nltgMmrlXnTqX41xt
Ha1kibD70NaTGwCOXx4BIEPc31LEAE7OgXKwRbCOorhFNNbQus6gbegbzV5Ompsmc09T7T7MFsOr
DCWJ6SjOyeb4EhsMgctW/GjWjL+z0U44RhEmqQuBZ592RrkqrOGWVd5j69KrkM6TPvTvIu8/SiEu
njPuU3r2TlovHPjil++hPyNTa2VpXBbkzZ6rsvzi1Sfk2o4f3Vz8ptaaQ6cUB3PKziz0S/jwj9tV
Z+UOf0bD/qMYybNAf405grbOGZidqBt4iTY0ZCdD7AFnr5i+Cc79iwWbgtjBNNMC9JDGzep+0MB8
94b7y3yRCj84imLM7U31e9Jdnn3xZ/RxO3sRQVQxmTqisD6zeWkFmMwsuv5tCsyRM1GKWMDHyJ1L
OhSWt0Lg/sn7MtmkOqZ1Cu7rFOtv0ndx36ETpg+vb5vlcdCLtBT1OOanMTtZfvts+LgeOqaJtE4K
eLwE76HVWWSAQO9dPQx0vMMM2VHWm/PZ8iyG9PziWUdKrG4PLylhaqSTlIz6G6Cy8lOSXcro/z3x
s2yj2FbJT6fZ10fBqR3NMCM8WGrOgxitBhKmSRuULNIRDblRgowAHnS1epcu2GLkVtmub5uzOzLY
4HD9IGKTXf2hXmxDdvPa0uQlHe0sJ3pX3rJmmU5H4ClpvgLOGTMpWmv270FHhmOmDSmohlibsaL2
1dWL36VPA+SFhs7rSH5VqiomIBqtX5w8rFa8AVODApY/bK+1/p6rdNEJAwHoHpWlfRED+cQzPFGJ
sLf3tylm6SlqYuLdtRLRUVPyQWXRsYqdfWXS+RrMTVUMbzSYCBn/i/i5VAETAi97qqrpuZfzez3U
lGPkYvVJcW5zBiAaL0/voH80aGAZyW+EIVlugeXHouLJ4Ntw9C5MeuAZYrC2XaKjqHH6sC6Tblda
FSrXDinJV4yWjvi06Nc86P3G4PfIuSoFVIuoWWX6jKCGeaWyvmlNnGYHn5Id1b+lHN9t+jpp3bmc
Mv4s8VFh60bMrjxnp8nuTSTuK1MLmmiKDnKSD39khQe4N/xHPYl3qvmM9GgMOWVdCYa+pMb820+C
t5EgL59JIYK4TSRB445R+aa17LZVUP+ORUorsCY/DEPQtvcjgyiV2gmngOOp3X0wTLLDIfXrPVYF
bF59j67N1KkeRsytZv8TSc4vmZpvratLcNjFEsyr0ywv/+q0Rdlc+8e4jbgoURMA9d5yTH6Zu99a
gu1IZS3vFilPRk8gCZN7+kfFcwHblyIWURtmaYWVgRK46L+m2EsuSdC+Q0LrVpCDg4eYbuqKWfK3
wVBgj/spIfCpKg6CtcQmZWGDMKFYazjd1rPG85lGxowalBbobFrnaqbPqntTsyav+xosMnq9jo6x
71z90bWfm+kZrBlKvQp5hYEaDwpeypzCBYOio/tZ2kvKc39HFDWnZoZYUg14RRSQmlnFzd7iILbx
skSscisGbl8jXyde3Ql1XTcYP3d/M2PY5wGypyQjh0OYZr320DJCIUBaVapCEq7u29vRr5vQMYIX
MhrqZ5lmtFBsEnApN5NNoBQNaJklJ8JvHxvmeWfSbLyzm5Bph7dEIBRzqrNBOghxp+YlMPPvuPfm
c4SP4jAyExsCAhbVcuNXEK1Gg5cX7557hKHtHacxP1UjLXK9nssTKTLlGlIWnSXUksc2V8F2sWES
DGHs6Z89uCnqufuNr2aK2WJdNE6wIwJ9OibYkSEbj6vYJRllUmyiho2Nm1ge+mNsJdf7jTGh3NMC
lOaApX0G9y4G/sWViOhzZUiIH3mEVsQdcRamxJD1qH7NprLPI5thWEfkzBFxB09DdTo4acQl3qEW
+vzsO1mJgcMxT66qzFUkmX71C9ReGmOxxRVBlZim5s4n0CKMpaM9WtVrrCqPqEg+cGNj2hrLDL8i
N7m3ncHmMkBSYJsourOum69iFuyrLtVMrVvsdJKnxzVL+yz68k9ny2RnmYQd5DPOKqNN9i4TOrKn
O9CWAvGPF1nXwIP4gO6UTAp889ecTjCB1YO9mQdT7kyT455MZ9J6eripU6AxXC8kj9YzGJ4rpvyT
Ts9FBtfR3w1WPT3zKGszlfuJTf0hS4F12D3JU17Zj6FLXtHO3EVJYpzjiS2uMzPEjCYg0CwbQeoA
jzppJMvNk9L3wDUPWoDFSFBO5KmRnhSw2qp192nQPMkZhH6WGFux+Cwx0THEmEmmbR1iEAS1u0tw
8gZ5jFxzmdksqdEe1vrMm7SZEIxuZMPOlHR8s6XHW9IiSvJlacRrNX3FroOIPfSoLxAPYKK0j1GC
oLKzOmpF7xjn9q3q04NB448KSutwL735OmePu6FX1XYS6jHkkJmT32Ap/HlsoBvbJ7rPjqcD9oNL
PDbeRaRjvptl+1DP9pmANIJNvPYz67WfwB5stKQEZ8aLvKUCs9IVPBHodTi6RtkJPFnAYDoibG5k
hZnVtz1N17kvn6uyz5h5jiBLupiIZmo4MtPwa2FqSchNdto42fjFRP5Rb//NoqHdS7p5SJzGq5dG
p+Xf7LD7pt4A4TZo3gUiMcaaogV/6EfmSw3Z/wGSBadP1n+r9lfjJD61vHqqiGYfjThCyALJLZvA
uiSUKbDq/XVCtgMBj7a5RgAValMJ+kgqm3Sl+DtPOwS11kRrYCLbLU1+56UTHDjs00B1u45Faqp3
RAGYmB8xoWmuc8lKuKNeiyU7DmiCtdmRxmuHVovsPXrN8NYinRmZ+45LJr3JePhoIsoPodS+jDmw
zUN6DtKu2PSFfZpGtVimA2IqKJlcQ1ZQXqyYakaKvTVysk4LHTtkEW/NZoiOFmkgKFpy+QStdZ/a
PxH4NGpwFNcjo9VTlIqbcnrtEDGTlrHRhMz08SkJ49SlIxFkPkgWkjiLTUGPcHmP6xsSQwraI1lz
mqSxbUo2DPB7B4D+7UHHfJWSCbNx+/kxN/KbaAp3XwakyzLvSM6lU2urbPQe2A9f9bH+5BLSD0JD
6+nPbXDwwNMg7tQeTLN6M5lC7Vwlv8s0HY7KSZ5QFS9uk/E8pfbFVQn8TCxVcLGGtzYD7O9C4ZmY
eYwuzVkXLJGoZE9QDROSef7V9K2irUjinY59wK45UZmK65spcoSVMj3y/gKeK+qb087h2CjMP16N
+7y0D8R/fxvxY1n3Nv5x5+TXWuggWmYq4bznKCIsh4gD+rIYukv725gNUDSZTw+diQTwKQJpA7lk
DuGNXZ6xoiQVL0seBMYkELDrZH6tnb1OktSqJgq946ldl23VrSubEjE36phARc1BYY77E4UIfWAe
yrfTcxc4j0SPUTEtFoq72U8fpHNyeYOHkTOqledAf3RQ9F9r++l+r5YEdjoFeFrBFCD2LqlByEVF
ASWagBc9SjhMI0Qw/Z03uMEOGwZVQepfDaur1kFDUJpdphdPZ27SuAhHMt8IA8Rxlyogf8thNROy
2d6tmSSOfcdT8cJZn5nZDD9LRKfMyCg2cdNU2bcYYn1vuDSDO9hcmZN8lzYiViQtBKkuXnujt7fD
wAC3LJAwRVwBNZAVol1luRMbVgcB/xqUAAZwTJrI9DTbwbPwy6oHbN7IRjfVlJHPwICT0Aqmg95n
TjMu5IT5kto8ZG7VfRg30SG3eMbRRcHnzwBc4YBVLprZJH+xm5EfnWE1pmeyt+v+piwqrrzj20WE
WjJq601HZNzqfk8v40B7X1IzpynC2I4+UzgrsZxY6ZghLZwSFs2JlKRA+wuoOgiLpiwILWFCk2Gg
brGGoLMKZyRGWmP+sJ4uFrbsZtT04syhtFaGz8/ImpR0b6QQg1mtk7Q/J4715RmsR5neXitBRa3X
2HRN1nnB/Bg5I9eC86ANAJN003lqeJNALSEjQ3sZczzldTp9SsVZzK2Z+mgJL7Zd6xsxkTBJa02A
aVkvzwzDSCCNPsVdN2pJOKLwoMG58xAXWkXuQ98U3/f9ZG68Qx6Xhym99abzW9QcHeqAb7m371ro
jMtdR2rJsew/xMxrZwB7XTI8sEMjQkl4+a5m+mAbVrlz67E4pUFq7FsMBJ2S47YQHHKBanNMzQft
1RVyPA4khDW6fp07l6jSRslLxcyd8J/84GXleFhqYDcfmltusWgmk/2p4sG+9ZSR+mi2GP7yjWaZ
/S2Ty4RnXjNrK9fDMKb7UrmfXdzmp/uN1qtfgixNANhkfBBPedZipUchnbl+bXAIOZWz9y4GDfms
M5mXadSTfTTjBGcdfWLY3u9mU3+qHeluWUuck6XgGBY99dDYrWuO+HtoTb+C3DDhPxmPQvEWlZO2
GVw2yeVNpS9YB6HsD81jmJjK5fmjvXZ0JpxpdnScbZqg/JXnMTgw7Al2y5l/GqW3QuCkH6S/95o8
2NHkJ4kLfV+Izm+dD3p7mDIcT3fZraF6KzRM6AiKV4/CoF8FlAnDclIzWzPewNLBucjojwsxPlR6
8pH2KEEzDzcD9eOjk9VXb4yxlM3rFndPV3ioTduE99KgXSsqGSQOFE25mz3b0imR4fzBYecT1YwA
2+C0vvLQDvG71VNYtc2SKvkma7/lGES5FKPuKbvmraUyDpuRNei+ENFeqYArEMFcd2zHUa45XOzf
c7mcRpXH2T9JHiRhX6HHXILZPcVts2rGhMOtVR4Kj6k/nbV+4xUPBaGS2NCmZq9DiaBSRC9i2ig6
gJjy01iNVde/GxqG64iyzIYLQ6nPyFiCmszbI64X1LY9m+r9eXLdD21Am2YbeOZNHEP3X7iexxn6
f77Th/h1phBcU7qy18NAMQAPJQzRt4K3AMIU4880iZGMGBaIioz3nvwgmtgRRetIIxNXHR0FrtVE
d7Anlik9AxYs02CpyZD7SNkrqh6GDqJmZuodqowxXlILsp3E92L+l13+XZS8mxDSIvaGIWpOi+3c
759jQ75NvK3wKEFS+X9vQb1l6J3i+Y5t9WKs+4wVC9A29cq2LZtrFkzsj/4hMcQHLvpuXQ4Y0aBC
UJZwp0p6u4lMX/xabRDSW/ujY2CnW+av9ZYlP7rCtGJNdocLresp9MDBEONL9CVgpRB9QLda2t6h
j9XFKJ44x1+1GIOgZyCYW9arvtv2iCLQ7LOSdxMHvoy72y0lHwYRWpVm+h100+XeUsdGYoErRI+R
2RUtuHRaE5l69pY+JUs7IXAEIoRNVtxqT13AwdGlLr6lQT6ViPhraii5MGCZ9c970uLE2qF9vtKW
1/GfNVENR83Ihm0wpN+AnUXYWJhlcmOdmL11yklHlM4QhBC2OijJD5xJ/o+7c2tOG8ni+FdJzTsq
Sa1r1U6q1iaOHQfHiXOZnRdKxgQEQgIJAeLT768l4UEy8WTTrhrV6i2GHNTd59bn8j/TmxVZqLMF
cdtvm82Uua9UFVxE7qT4tqDnUN8CL5yIfBwS0Llkbqd+6yX6eLeTQ7rNPwlUUPEc7/fvQ8uZXdqC
MYYM3hb9HgGqRNejd8mKKTK2mQ/EbnO12HD58w3LHGzwcRYRkwQ3STF8ywwS5GQIQkpM+Sa1/bDz
EsiDs5XLzKTJNuqHKUOrvF58b8cSHTlCHiWHpEY+WvvFF9OMB2AK3GwT4ECGKaNDaXq/Yij6FbFv
Ljm5QVqPOPNWco+tr1BSeIm61AQ7f46ZRamIqCcQKSTOmnh/7vPinRvR5+xY829SHyInVB2AWT8N
76fu8HMyX32M99Yf62L6EEXO5XQbo9VmTC8hqnFO0Qwoyo57t8K9FlsihCKUkf0Id9eSQrTa8UNZ
QmBvb8tWyMXyw2QpR++iBeZL3A76btdn+4Lgm45GZnZU2I/cy9JgD7nb6uY1TXNgx07sqE8P+lk+
u95cm6l3v9S9q7nl0x1oXk2NkPas9XLEFCl4FubSc/vzziNPbgF0OOzH/qI4i1eo6IIi4H2M8fU2
sLZFIgXjN7t3aKY+m+z9Sym75izbXyx4nV3P+7xbo+5SfcYYr976Jpfz03LpTuxAnbNWdCt7yYfh
EmHQY7qlM0LdTMe+SajDOyvfPN3QpT1zig8rr3eXb6we6Xja3/Ailnv/xpS9wcUeQyBc2jfXPkpu
Sq/Vzr1ZzWH/EoiqFJcJk95okBj0qJ0mtsj5TmhCyHNwdu0lamlIcTwNG18d+WfkAcDeVPRpLEE7
0F/bXwD8kRj+eVFYNyD9sQsANaLA9OH30NrHDKazbvSCUitcV68fbSgVomQoHa44SWYZe8XAkhOE
y9+S381QcMAjAVS5BDNHXneWrm6emwJJysMBHVEySo/RmcbZ/MwTwGiahEPiHtkSB2W7zGEKj56m
yEk5vAU2LF9E9+ZCvEvnHu1jEidrxpSEyCWiOJzIAjuHZe/9WQEq8rXtgU81lXf7RW8/mCf2yF5y
UxmCDw48OvUO06X/Nurpzhs8n68bf/iml3K5g/vPIqbNnJetud56SALdlJFCgPSHc9CJM67iiwgX
wfX8vgv4EckdGjJ6W3G3Mm3ATGFZrHgqwxVTCty4CkizCXMk9KTv39Ki0XuzX9F9NqdrI179mXBy
b2Zz/0tGY40R9j6GGQBK4cIna2rlXBlB3hqmls7ouJCFZtmdtc2/ruUtK0rd6/VGFHRQYKY95ifM
ptvbGb3d/Wgf3m9NhD61nLe5v+fGNsetXdHFQQNSejmhxJ8ayz0lJXufkLHkx22Jj5RsLN72e6m7
6aUj0GBQwb5LwFqPC/xGjmwnxJ23Ws5u3MIaR4t7YMx2f5AG1Qv3PV10FOJH1PTSyXwl5mHxbmWk
c7qfGfxsuzOQBtNw/mFG7OE8mi0JwjjMEPAXPjnwxLsjnXMebxkyB4kLGoUpD6L7zkCCrqxZ9Gbr
777M82La99M5RThFRopfX4fnBA+3fUp63uhbYzjo7dFYplt89gQ1UQg/3RobUisrf3+5ybJbZsEX
1yD5B9PCTq+scLu6SIsPGRGvPXVL3mz41Y+N9GpJWw51OM7bzYSuwf1STjRJ3xthOKfV1E8v1iLH
xk5wgGhuAA5+Gu8vdqv1LbBHNLUU8+iTIai8SVDfNNJsKOoz89kg4wZ/LgjixT09vt1xW/y0p4Az
p56kgvT5v0EnrBciJ3kxhTtcFx/zcVp8GmfEBbLX/6qADuSnt4ynXX9Ofu1LzxOqR4j9Dd4hlewC
XJkG3mH5UuUbP0cjClhY/sB8MmFp+I0EYiyHcDsPgAhREk/qj8ncOxrAbcIHUaL8qaPt+dEGPL+2
aief/85z7z4uD+Xq4fffDENXXj/wjLZv26DEASdzvHDP1IAXAjEEMI3DxrDTHVq+bfu8s9rpu5pp
W0BMGX61SM74eBNQGJpjuCbsYTBVjqdrPOAyHk9xEyxDk2CathD2yU1wTc0VnukZJlBI3WIB1xHA
q6ixgMe8QNAvdMs8uXpDtzVwNDzhoBm6tXrDt6oTaenk/039mfQXcLhAm8kHPJ2mABia41gAkFB4
IJ9/SgmOkjxeSzM0CZP4GL7WlEBsP8MBLQpHJsDXGFZru7oNLx0v3veZMokzAgs8bk7HOKC0Vz+z
+tYEz6PVI92csOmA5lQ+LQPoOZpn6TRl6KBelU/nxEC3QClS2gTH0kCNRQf69SbgVhxzAgCMmikH
kep+57QAXpBTSeWvqwHL1IgIkp7mmE8xgWtrNFAiIAc1UWndDjkDpkCEFblA+JqwHer9jdrleeIN
OJpj08yIv1Tu0j+lDFvCfOQRMqhWdRMs8LrB/RJSGOSDe3EsCj5+ISDetg3QWvl0zikw4NSftAmt
jWxoRYe2MZBwa63Xsoue0JgDQC6BCcHl0zm1AHqvhJZTUouWrhkmOMB4Ryd5wfNRm54jbNKM1VP+
YIfUAvrK4+jUdsHUdJeGV4rlH8+6IREC/wFsFZpNq887pxzBA5dAf2q7YGnC83UXfjjJC4ZhoRx9
AYpEdSfvEBcIAOGV7wkYBxP4Qaxgtf6WRgD4TAMk3DSpbO+aFJgGF3zF8xeeJhwXpY87XD4tF0na
BZd8Kcqg2p/u7QLTK1R1Abvg26YrJPjusQ5wHQ10e65SoMKWT/fsgUMvkToPWJ6FSXQpc5FPy0Hy
4RGPKxOu2KOMoHS6pAkI5KheFhh2Qt+8T9iwlgTO+pgXPF1OPCFeSPSofDonCQa+jfIuuJoUBNNy
Wg6iZ2sm/X4ApDvV8itfrENMYOqknhVFgRsTcUEcQEYlnBIFF2ugE1YAF6d71sDwVa2hxS2Btfuu
d9obgAnYGFqmiKx2UwZMqlFUmUAQGiQ+hG9Y8cATfYiMkDvQQVSudqFz4WMTfajqGViOJrgzcyus
70Jtq0BwRYZOCDN2TxTIB6tqAldDzGm74DJYPi1zYOjkEIgtAXTROU0oOH7lSyIZNEFgyD4wedsx
1nWN6Awc4nRu/QS+HeXzJ31CgohKjzqD2HaMfSaqcW+SQZXy6VzAxOT4lF1DVKHg9se8qaY35BIj
oK+sxOIvl985b4jlyylyardjl3iQI8cOiEdNf+wT4ilq+EOowNoeds8SSHOtugtCczyCxP4hk9hS
hThFaAmHAvu/wuwdux84jPtS3QUCIXCBLUipVE9TIoia4TcTRGY0XPlUbkiXHGRhGMq8QOyQqgm2
4XS8wGWXXA/gr4NAdM44CE5QlRcEHiBhAV1eCA9nfawXXE9jvpVbTvYqP++ecbAw3qoSgfIjY4CX
WMcNWnqBWhPGexA56q52ZLZSJaYKSTYZF3AIE+EOnOQFV/OE58ngSqU2Ks+sQ3qBMSx1Dciv7wJ3
Jo+rFyJRu0Mtf4F8swCXw7a6ayPwmpVTjQbugPAsgkQVL7TvTESbScbCC3X+qXu8YDMXU1Uv4DUB
H2i7Xn0/bl8dTF2zycg+Bp2rH+ySRDi+qWwpSb77PhmKH2RcuTywC7I+gdGD5VNu+0/twk986bGm
83waRg9lNWc4zk4Vff7oC4daxqef13WMslhR1uk0viiLO6vfrvLX8t+vGwnZMnB89OEhkFz+Tv3f
6wU+/enGbx1WdfjjZThOg3Q0LcoPivo1b4IFFaH/joL7YBEc1xghoyj/v97k998a73kkBX9DOJu3
6MrKFWW6aQgcX5NwWRmmTngexFmQHV6xrDktKwxUKZ8HUfg9SeOw8dZVQacy7SRK0uAhOX7rqk5Q
nXIcj0frcJSvG8TLEkxV4v1xFGyDdHxM2fOEcfj3yVroxzvrc3wHVsI6BabmVfL9lRw3ubhvbrss
d1H/lQt2PXxonGddn6y6M2/HCbgHTcpViYcq5Ut2PAwPay/ZW1DoePjDr2/51UMwbTBgnYFXfeGr
KArjJGxKZFXooUw6fgD7v7nLlufhnSlTTrYtsmVNhirZ66e6qUpxKhOGQD6aF4eVl3xRZcxUSb9P
8jB7ss0+NfaHH/t1nhsEYdzQHgTdX8K8DIK0iIL44fCGpTGvUumq2zEIsiwYTfNsvF43eLrO0CnT
D0fTcBI064XJyr6AhA9CbEGWrBucXWdT1F87y0C7DpfLhm6iikN/AXGkNTdL8rRNWsZtlV88idct
HWIaZYZFlfLN+D4NWt5THbxXJ70JmnarriVVJ7x9dRksltk0bJp16MtQ60vQfzdOs3FDU1EOLGN3
L0F8MN6Fo4YZqzuuXoL4f5J0fnjNUqVUZczKpBNGzLw6D1Jwl5rWrM5yvMwP9IN5W/arLIIq+Q/T
sLnjVfhNmew8wiNp3mrqDLgy6XQ8abdkkAM4nO2vG7TbcRwDSrAJWtcEs4rFqb73p2nyMH51lT2x
bbIdQv3t75L8B4wok64v4HBXP/CUEeucrur2fGb3x1k2brgUdQBQnfaueasUVUhNle6XdTA9nJzU
KXXdpyrZr+N0gWVrUMYUv4DB/Bpys2mxd512UH3pbwF2J56sm6JJjF1G7ZSJj7P1q5MvT5sIoUpl
+mE2SmJw1w6kytOscnPKtIsEMOxJk3IZxXue8qlI02Nt49P406HN99R/awbX5DdG0ThIX/8XAAD/
/w==</cx:binary>
              </cx:geoCache>
            </cx:geography>
          </cx:layoutPr>
          <cx:valueColors>
            <cx:midColor>
              <a:schemeClr val="accent1">
                <a:lumMod val="50000"/>
                <a:lumOff val="50000"/>
              </a:schemeClr>
            </cx:mid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400" b="1"/>
          </a:pPr>
          <a:endParaRPr lang="en-US" sz="1400" b="1" i="0" u="none" strike="noStrike" baseline="0">
            <a:solidFill>
              <a:srgbClr val="3F3F3F">
                <a:lumMod val="65000"/>
                <a:lumOff val="35000"/>
              </a:srgbClr>
            </a:solidFill>
            <a:latin typeface="Calibri" panose="020F0502020204030204"/>
          </a:endParaRPr>
        </a:p>
      </cx:txPr>
    </cx:legend>
  </cx:chart>
  <cx:spPr>
    <a:ln w="28575">
      <a:solidFill>
        <a:schemeClr val="bg1">
          <a:lumMod val="50000"/>
          <a:alpha val="93000"/>
        </a:schemeClr>
      </a:solid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'[Remediation Data - 02022024 - Fall 2022-Spring 2023 AY2023 to Academics.xlsx]Remedial Pop. Tables and Graphs'!$B$223:$B$267</cx:f>
        <cx:nf>'[Remediation Data - 02022024 - Fall 2022-Spring 2023 AY2023 to Academics.xlsx]Remedial Pop. Tables and Graphs'!$B$222</cx:nf>
        <cx:lvl ptCount="45" name="State">
          <cx:pt idx="0">AK</cx:pt>
          <cx:pt idx="1">AL</cx:pt>
          <cx:pt idx="2">AR</cx:pt>
          <cx:pt idx="3">AZ</cx:pt>
          <cx:pt idx="4">CA</cx:pt>
          <cx:pt idx="5">CO</cx:pt>
          <cx:pt idx="6">CT</cx:pt>
          <cx:pt idx="7">FL</cx:pt>
          <cx:pt idx="8">GA</cx:pt>
          <cx:pt idx="9">IA</cx:pt>
          <cx:pt idx="10">ID</cx:pt>
          <cx:pt idx="11">IL</cx:pt>
          <cx:pt idx="12">IN</cx:pt>
          <cx:pt idx="13">KS</cx:pt>
          <cx:pt idx="14">KY</cx:pt>
          <cx:pt idx="15">LA</cx:pt>
          <cx:pt idx="16">MA</cx:pt>
          <cx:pt idx="17">MD</cx:pt>
          <cx:pt idx="18">MI</cx:pt>
          <cx:pt idx="19">MN</cx:pt>
          <cx:pt idx="20">MO</cx:pt>
          <cx:pt idx="21">MS</cx:pt>
          <cx:pt idx="22">MT</cx:pt>
          <cx:pt idx="23">NC</cx:pt>
          <cx:pt idx="24">ND</cx:pt>
          <cx:pt idx="25">NE</cx:pt>
          <cx:pt idx="26">NH</cx:pt>
          <cx:pt idx="27">NJ</cx:pt>
          <cx:pt idx="28">NM</cx:pt>
          <cx:pt idx="29">NV</cx:pt>
          <cx:pt idx="30">NY</cx:pt>
          <cx:pt idx="31">OH</cx:pt>
          <cx:pt idx="32">OK</cx:pt>
          <cx:pt idx="33">OR</cx:pt>
          <cx:pt idx="34">PA</cx:pt>
          <cx:pt idx="35">PR</cx:pt>
          <cx:pt idx="36">SC</cx:pt>
          <cx:pt idx="37">SD</cx:pt>
          <cx:pt idx="38">TN</cx:pt>
          <cx:pt idx="39">TX</cx:pt>
          <cx:pt idx="40">UT</cx:pt>
          <cx:pt idx="41">VA</cx:pt>
          <cx:pt idx="42">WA</cx:pt>
          <cx:pt idx="43">WI</cx:pt>
          <cx:pt idx="44">WY</cx:pt>
        </cx:lvl>
      </cx:strDim>
      <cx:numDim type="colorVal">
        <cx:f>'[Remediation Data - 02022024 - Fall 2022-Spring 2023 AY2023 to Academics.xlsx]Remedial Pop. Tables and Graphs'!$C$223:$C$267</cx:f>
        <cx:nf>'[Remediation Data - 02022024 - Fall 2022-Spring 2023 AY2023 to Academics.xlsx]Remedial Pop. Tables and Graphs'!$C$222</cx:nf>
        <cx:lvl ptCount="45" formatCode="General" name="Count">
          <cx:pt idx="0">1</cx:pt>
          <cx:pt idx="1">5</cx:pt>
          <cx:pt idx="2">5925</cx:pt>
          <cx:pt idx="3">5</cx:pt>
          <cx:pt idx="4">24</cx:pt>
          <cx:pt idx="5">12</cx:pt>
          <cx:pt idx="6">1</cx:pt>
          <cx:pt idx="7">22</cx:pt>
          <cx:pt idx="8">15</cx:pt>
          <cx:pt idx="9">2</cx:pt>
          <cx:pt idx="10">0</cx:pt>
          <cx:pt idx="11">47</cx:pt>
          <cx:pt idx="12">0</cx:pt>
          <cx:pt idx="13">83</cx:pt>
          <cx:pt idx="14">1</cx:pt>
          <cx:pt idx="15">159</cx:pt>
          <cx:pt idx="16">2</cx:pt>
          <cx:pt idx="17">1</cx:pt>
          <cx:pt idx="18">6</cx:pt>
          <cx:pt idx="19">2</cx:pt>
          <cx:pt idx="20">231</cx:pt>
          <cx:pt idx="21">13</cx:pt>
          <cx:pt idx="22">3</cx:pt>
          <cx:pt idx="23">3</cx:pt>
          <cx:pt idx="24">1</cx:pt>
          <cx:pt idx="25">8</cx:pt>
          <cx:pt idx="26">0</cx:pt>
          <cx:pt idx="27">0</cx:pt>
          <cx:pt idx="28">2</cx:pt>
          <cx:pt idx="29">3</cx:pt>
          <cx:pt idx="30">4</cx:pt>
          <cx:pt idx="31">4</cx:pt>
          <cx:pt idx="32">138</cx:pt>
          <cx:pt idx="33">2</cx:pt>
          <cx:pt idx="34">5</cx:pt>
          <cx:pt idx="35">1</cx:pt>
          <cx:pt idx="36">2</cx:pt>
          <cx:pt idx="37">0</cx:pt>
          <cx:pt idx="38">101</cx:pt>
          <cx:pt idx="39">1111</cx:pt>
          <cx:pt idx="40">0</cx:pt>
          <cx:pt idx="41">5</cx:pt>
          <cx:pt idx="42">2</cx:pt>
          <cx:pt idx="43">8</cx:pt>
          <cx:pt idx="44">1</cx:pt>
        </cx:lvl>
      </cx:numDim>
    </cx:data>
  </cx:chartData>
  <cx:chart>
    <cx:title pos="t" align="ctr" overlay="0">
      <cx:tx>
        <cx:txData>
          <cx:v>State of Residence of Remediated Students (8,106) </cx:v>
        </cx:txData>
      </cx:tx>
      <cx:txPr>
        <a:bodyPr spcFirstLastPara="1" vertOverflow="ellipsis" horzOverflow="overflow" wrap="square" lIns="0" tIns="0" rIns="0" bIns="0" anchor="ctr" anchorCtr="1"/>
        <a:lstStyle/>
        <a:p>
          <a:pPr algn="ctr" rtl="0">
            <a:defRPr sz="2000"/>
          </a:pPr>
          <a:r>
            <a:rPr lang="en-US" sz="2000" b="1" i="0" u="none" strike="noStrike" baseline="0">
              <a:solidFill>
                <a:sysClr val="windowText" lastClr="000000">
                  <a:lumMod val="65000"/>
                  <a:lumOff val="35000"/>
                </a:sysClr>
              </a:solidFill>
              <a:latin typeface="Calibri" panose="020F0502020204030204"/>
            </a:rPr>
            <a:t>State of Residence of Remediated Students (8,106) </a:t>
          </a:r>
        </a:p>
      </cx:txPr>
    </cx:title>
    <cx:plotArea>
      <cx:plotAreaRegion>
        <cx:series layoutId="regionMap" uniqueId="{75770718-774E-4338-9733-C1EA8B3E97D8}">
          <cx:tx>
            <cx:txData>
              <cx:f>'[Remediation Data - 02022024 - Fall 2022-Spring 2023 AY2023 to Academics.xlsx]Remedial Pop. Tables and Graphs'!$C$222</cx:f>
              <cx:v>Count</cx:v>
            </cx:txData>
          </cx:tx>
          <cx:spPr>
            <a:solidFill>
              <a:srgbClr val="A3C2FF"/>
            </a:solidFill>
          </cx:spPr>
          <cx:dataPt idx="20">
            <cx:spPr>
              <a:solidFill>
                <a:srgbClr val="699BFF"/>
              </a:solidFill>
            </cx:spPr>
          </cx:dataPt>
          <cx:dataPt idx="39">
            <cx:spPr>
              <a:solidFill>
                <a:srgbClr val="4B87FF"/>
              </a:solidFill>
            </cx:spPr>
          </cx:dataPt>
          <cx:dataLabels>
            <cx:numFmt formatCode="#,##0" sourceLinked="0"/>
            <cx:txPr>
              <a:bodyPr spcFirstLastPara="1" vertOverflow="ellipsis" horzOverflow="overflow" wrap="square" lIns="0" tIns="0" rIns="0" bIns="0" anchor="ctr" anchorCtr="1"/>
              <a:lstStyle/>
              <a:p>
                <a:pPr algn="ctr" rtl="0">
                  <a:defRPr sz="1600" b="1">
                    <a:solidFill>
                      <a:schemeClr val="tx1"/>
                    </a:solidFill>
                  </a:defRPr>
                </a:pPr>
                <a:endParaRPr lang="en-US" sz="1600" b="1" i="0" u="none" strike="noStrike" baseline="0">
                  <a:solidFill>
                    <a:schemeClr val="tx1"/>
                  </a:solidFill>
                  <a:latin typeface="Calibri" panose="020F0502020204030204"/>
                </a:endParaRPr>
              </a:p>
            </cx:txPr>
            <cx:visibility seriesName="0" categoryName="0" value="1"/>
            <cx:separator>, </cx:separator>
            <cx:dataLabel idx="2">
              <cx:numFmt formatCode="#,##0" sourceLinked="0"/>
              <cx:txPr>
                <a:bodyPr spcFirstLastPara="1" vertOverflow="ellipsis" horzOverflow="overflow" wrap="square" lIns="0" tIns="0" rIns="0" bIns="0" anchor="ctr" anchorCtr="1"/>
                <a:lstStyle/>
                <a:p>
                  <a:pPr algn="ctr" rtl="0">
                    <a:defRPr sz="1400">
                      <a:solidFill>
                        <a:schemeClr val="bg1"/>
                      </a:solidFill>
                    </a:defRPr>
                  </a:pPr>
                  <a:r>
                    <a:rPr lang="en-US" sz="1400" b="1" i="0" u="none" strike="noStrike" baseline="0">
                      <a:solidFill>
                        <a:schemeClr val="bg1"/>
                      </a:solidFill>
                      <a:latin typeface="Calibri" panose="020F0502020204030204"/>
                    </a:rPr>
                    <a:t>5,925</a:t>
                  </a:r>
                </a:p>
              </cx:txPr>
              <cx:visibility seriesName="0" categoryName="0" value="1"/>
              <cx:separator>, </cx:separator>
            </cx:dataLabel>
          </cx:dataLabels>
          <cx:dataId val="0"/>
          <cx:layoutPr>
            <cx:regionLabelLayout val="none"/>
            <cx:geography projectionType="albers" viewedRegionType="countryRegion" cultureLanguage="en-US" cultureRegion="US" attribution="Powered by Bing">
              <cx:geoCache provider="{E9337A44-BEBE-4D9F-B70C-5C5E7DAFC167}">
                <cx:binary>1Hxpc9s4s+5fmcrnSw+IHW+dOVUDklot27Gz+gtLcRwS3MB9+/Wn5WWS6PVkTnzz3ltWpRhLFEQ0
nl6ebjT5Xzfjv26y233925hnRfOvm/GPV3Hblv/6/ffmJr7N981Jbm5q29gv7cmNzX+3X76Ym9vf
P9f7wRTR7xi59PebeF+3t+Or//4v+LXo1p7am31rbPG6u62ny9umy9rmB+eePPXb/nNuCt80bW1u
WvePV2ebV7/dFq1ppzdTefvHq+/Ov/rt9+Nf+bcr/pbBpNruM4yl6MQlCilGXHT3wq9+y2wRPZx2
BD3hQjIQTt2/6OO1z/Y5jD+7HX7b3NbN7fT4+VNzupvR/vPn+rZpQJy7/78f+50M9yLe2K5oD6sW
wQL+8eptYdrbz79dtfv2tnn1m2msd/8Fzx4EeXt1J/nv36/7f//X0QewFkeffAPN8cL906l/Q+bP
yx+tws8hQ+iJVEoi4rL7lZffI6PwCSXKZYzJe+TY47XvkfmzTvdFs4el+ntdeRqXryOPUDmI9xJR
2f5oDX4OFU5PXErZAZMn7cVl+AQLJQlS5PGqD3hk+ybdP372v7eSPx/GHWMBQr1ELE5/tAI/hwXB
J4Jzijl6wAJW/FvfJfmJpIgQjPCD83q89l+IfNrnz4PkfuAxJiDcC8Rk8QsxwfKEKcZcTNQRGOCu
pCAUg2ncvY7MY5HZ2nx+Bhh/DTwC4yDVCwTj/Bc6K8JOmCSUcna/5Mj9HhMlThg64CHEkwZynmb7
2D7HQr6OPELlIN4LROXP60fX8ZTj/km3RU+wIhhLl96vuvgeFdd1T8CtMcUZv8MNULsP4Y+B3cy2
eIal/Fk/DDzC5CDcC8TE+/NxXX4BJuIEM8q5ch9CyZGluK464a7AwqUPRPjx2veYePvMfLF1YZ4B
y7djj5A5iPgCkXlz9rg6vwAZBkEc4jeSDzT3KEGBIE8oAfAeSQCc/9Za3twWBWQdt7ePHz81pad5
8DdDj3A5CPgCcTkLfrQIP+fFqHvCwByIEPdOCh3hotSJdJEA5J5OT85uP9XPI8RfRx6hchDvBaKy
+4V+jOIT8FJEUPHAso78mIDQghhwYglB51sz2e2bZn8Td81t2z4jZTwafgTMQcIXCIx3/rhGT/mM
nzMXIk/AEhhDFN9zsSNgXARcjQpJ+BEv9iwQ4/1n+6OpPO2+vo48guMg1wuE48z/0Rr8HBxUnAAt
JkhC8ev+dcTBEDqh/MDSHutej9e+j/dntm7j3/x9atv945mnlORpZL4ffYTOQcwXiI735kfr8JPo
QGwRUGMh5CFxOTIWAYk/kUCg8VHNy7MQ7G9ac9O1P5rN06h8N/gIlIN0LxCUd+B4/77693OgEEgW
XQw8TNF7D3ZUbRHyhCshJH30cEfYvDN1ZJ5FkL+OPELlIN4LROUKLPxXoUIpVIG5S9ljCn+cTIIj
wwRR5XL6eNV7F3Zlu/8LF/b96CNcDgK+QFzOobz9Y1z+g1sHy19pqviEU/CP8kC/D68jpZAEoh8F
logeuPkR51jeWrDV/Y9W42kX+tfAI4U4CPcCFWL3C/NYeshTlQtbNg9r7n7POBRsLBy2DYByPK77
vZ3uzCGBfRbP+GboESAHyV4gIOtfaCSQKiEBpVFBn45nikBxFCHuoofz/Htc1nZ4hoXcjzpC4yDW
S0Tj18YxIhXUCx7ra0e7na4LG9FMEQEJ1BEOn6FG/fjR/56Dr++HHSPxMiPX+hfu4Bw6AgAFCrnq
ffA4QkIq2AGVnDD5sC8NGz3fVhLWWWYKa55RRPg68hiVl7mVs/7H8PEf5BNn7x5hecomfpL6qxPC
OIXw9XRVyXU5GCcjh42/p3Yszm77/XO29h7HHanDQbQX6C63V78QEQm7qRTonRBPlpOUPCESudA9
8mCkR+W+7TNbQx7HHSFyEO0FIrL7R0T+gwa6/fgL1QFycywIpvzYWbMTLEFHoNh178yPksAteO7u
Jn1G89bXkce6AHK9QF04/Udq+R/UhbNfqAvAaxVRmB76Xu5e5PtEQ7ATDmcYFA3uVeKI1x46+j7a
Ov2Rdj6d/X0deaQSB/FeoErsfiG/PdT/DybK1BEa/EQgKKsR9YAGoPUtm9rt6ynbF58fP30qmD+N
xteRR2gcxHqJaKx/tAY/R2igaiZhj0wJ+VDe/3e3CRtoCrpiHs4f2cjO3MQm2hc/mtHfoPLXyGNU
QLyXiMqv3SMjXEA7K326F/nQ8SoE7JAxaIw9vP4NlaaxXW2eg8rjyGNUXuZW2e7Nj9bgJ21FnMB+
MXMVlAufiicugtYY6IjFnNDHqz5UrmzR7p/TqLR7HHiMBoj1Am3kzHtcl6e898+hcWjpI1AGUe5R
v4WAtFwyIjl/6Mc4Mo77PUdvX1tIz59RuDoefwTNQcaXCM3q10FDyQmXQKvU467lMfE67GoKDlto
X1vHvw31B/q02udlE5v69kfTejqyHA0/xgcEfYH4vP/4o4X4OdM5EGOIGZj/zQ0V0K10AgUM6O5H
D5Wvx2vfu7P3k4X7cKLHD5+y5aeR+WvgESYH4V4gJme7Hy3Bz2ECN7lQDE1kLn3wWkc24yJ+4kKL
Mmw7u49XvUfjoO6729HcPKP2++3YI0wOwr1ATM5/pR+D1he4rQh2qx5qS0eYSOi+gLtbmPyb3pjz
2DwDk/tRR2gcxHqBaFz8Yy3h+7vU/uEGPak45IjQTfkU/RLiRBIpD4XAO06s5Pd2cgH9r82U9ftn
tV58P/oInYOYLxCd978SHegjc13ChHy4g+Jop93FCGIKbMY/5jRHXuz9HqJ9EbX2Gankt2OPkDmI
+AKRufj/2YBxBQz2no49Fdl/MqyRE4WgpIPdp41WIri3E7ov4FaPe6M9IutXd705zyfrx+OP1OMg
6gtUjzcffiFCLvR3EkkBgnu3Cob57b2D0L5OoIIKbvWhhebIrb65HZ9za+3DsCM8DoK9QDze/sIq
A4H1hr516I35umH1LR53N0UJiTHmR7bytt3HP9KLpzn5/agjHA4CvUAc3kPp8Fd5LqiMcmiJZgRu
qr1/fW8XsPsP+0yw0auevo3zvWlubNGY58Szr0OPcDkI+AJw+fEUv0Xou2/+5BMbwFLgBg4mYAfn
e2jAZQFLJFA8/WpC39YXjh6g8Pfz+RuL+f75C9+J8P/o6Qx/vwP3F4P29+0+uHs2xjcPb/jx2Ttx
4VkdR0N/ZFL3a7f+/McrVzGIHH89cuPwGw8D79PUr89SOB5zu2/aP145YFBQPYW6NoYdIOxKAW3T
w+3dKWgJ5C5XnGMq4CkPTEF9tTjcePDHK8IPd+5CHw5Um2BPiRxGNQfSAKcIqAGUApU8lAkltIH+
9TSSC5tNEVjno8QP738ruvzCmqJt/niFXQzylPdfPAjIIEDCP4KYcCErpEBm4fzN/hJoK3zf/T+V
qTAtcUfXLJPSIzlVfpQ329iwdxkVZt1hEwUDpzdkXojG48Tla67qj2KsUND1jVlFfLqSPP/YqCz2
+SxrbW1FtOtEb6HlZGfzwazJ3I0BJoZvYpP5Mtp1aBqDBOe9n4SK6r4T76MpGZfKSYKYNn4ZpXLT
RkRPTMw7P5bJuHByR+rMndgCY5IGJiRembqf5OiFCWpOUWF6L87RqFuRMJ27pNeVFV/SnvCrxgze
gKmPuyQ+z1i4ypo29IsuK71STVQnI2LLHGMNsIweRxwFYoovaKHwOkNBnebX67qM35blzLeykpPf
VUOj+5me5dLOF4lJXD9tZuQ3r2M+tKeOTGaNRB7BaqRqZbPNZNJkbWxiLmbmeGZQpWdxMp4ze65c
aRdt0iWBQrnrQSeA0jQPRy/q7G3BxG0oSLasavtBTTjX+VAU22HeTvPMvNgWyENZH+ozt2+Gte02
pQrxNq6bXdNXmuOELEUyvRtyfJU7nPhFHr9Xc5UEY5vSxZQ7BcDa1ot5+BJm43lbhxdZkoZ+hVK0
pH3saNOX3KvzfJV2hm75MGtWIXUuFG28uSn10OFS99R9H9rUBG2Bai9Mw0UYmUXNebUIWb/IK8cu
qOrR0g5sx1y5kFW0TJTc9JZUizLOcj1mSahJPUZLN5W5RkXFfTnFkxcx9aZkBdNVXddLM1g/4mWy
mofi2qL00jb1WjTldS07o6tczWehI4RuWjT7s6rNelLNGY6qjUpS6nEeZ/6MiuvKWamqjN42yVIU
s4+j4iapWq+Lx8u21YWcklVX5KlO2HgdS4u8jLvekFOjc+SeD120nnjprlouP6CadYus7tOgVe5n
pzJvVROEqnxTZ9JuRJaDXK7Y0zH5SOVkPN4BuhWze9FniY6GtPBD6YTaOI5Y5RHe5XZKPT6H4RYl
flqGaYBTPnqi7VI9VvQjKs3tjOvcx9b0mpR0MTilbqmXZ1npJ3Pb62RyEphutO9xxNZpeOEk0Rio
fPqQELzCOV9OuPWHihndNpG6FHm/Is4tm2N02YzspjcZXaZFtEqK5nMYx4OfZlMMC4pfN4O8yuKe
BO9sIstFAbPWneSxRtngjR2/qFPiDdZzG2V8R1SFV6XJtqdD65HEWj+Mb1K36TSlEvxH2XoVJtc0
YUnQhwP1rOILt6w94abWr1kIoLZWD8Wl5UO/5HPPl31n3sVd4hecJnoEg45x9q5E9KPNhBfX7TYy
kVZlW2gUDHbYgUx2SHeukZcJWFwr5Skz+CysRaIx6wuvUK7RY9/5JBvqJU6J70hn3WfiNXVUQKPB
m6ouWY206vTYuBrPtdExym9wPyR6yvOLSrQymDLzJnLi3o/wsItUYnVeuNjPKzVqt087byiGLw6Z
R+1k1UfWodib3YA4dbKRDr1usjg+o3W9Dj9WfBxiPcZ8Q5POI63pVmacUu227EvYpVLjbAy30aUs
w0ynYeVcUbyBm9w/Z0UiF3mS0MDkGZhOm3s2onGAoir1FOrXeZhtcFG3waiiD6kkxQZiAKg5lVLb
vmaemcXHoZgux5Ggg1EO6zIqdDKEZJdIpwBp6sYnoKCkH3cRbpk3lcp4eLbhSsTW1flcGM17NwFf
Zkadm/F6mJzUR6zOtCM+UbOrWf05ZUPkRWmqZ1EWvm2yfFHH2F0CaqOas0XeJeckrbLFlCaF5lFT
+3mYOCuZRtptkFonRb2JwVT0kEZG16NjTtt58jh4n1WaVYXOPttRpF40WG0jeYENt3rOEPJViqVX
ZaL3yq4PHK7kthuiS9xax29Sp18kIfYQ8/vS2U1omn1iTOaZ0XhR6fKNyMtWT7zJliMDzbDjaR42
u1hGOJhRXPoyq81iJImzbKcpcBWloNCx47mxNV42xNGirfJ3ISsQBLPRa+PGBCQciDf2nGtnTrBv
DVwhrrMFzrGzH90Mr8bCQoiF+z4C1Rbn/Vh+NEbIUzW0Z2Nlq2Bsxg9Ol6H12H1w2qLxMomsbwvH
i1Exe2UcS4+5KdcmPa+jiG7BGYBTLgjxDB6WLKxrr+Hg8ZS29Zguk6lWQV+PrZ8R9k7a6F3FHRFU
fe34Ccsj32UF0Uloy4WZJNdpd5ZxTJZDlkb+wJ1M4yjdl2Z4m9h6fjfLVUOV9DtiIg+nQU+GVREl
3QrDfWeLtmAR6MxKTt2o6VidF/2cBUxtItJUPi3EjlsHIiI3m1CSVV3AIS3NajCD8UdXvet5/NYo
uYgY0YarJYIuKi3L/rRODEy1iwDZmVmNCat1DG5XhBBVexbCVTGD1cn6YKjeVRLCCw9V6JczfLGc
HeH1ae7qEG+KdLpKC3zOW5ijA45Ep9I4K9NTv3faeserVmdpOL2ecn4dVeEMOjmsZ+OqLYsGf7Qq
1TWavLAGQ7YoW7plF+/ChJ+aKW9PG9Z7LbKrsgiNP5hqP+V+nuBtEQo30iX9okgJmj8tbBw3b+Oq
3pSRBZ87RnoclPU7o5DfOfE5nvts526bIgLjYyPZhTNZuabjawmsSVpYUNOpFZrDW9W+zxNGvZrZ
0kNDuopb4oVjlq/ddAgDR0wX7LybQPFSt7rmKK20M0CAHpxJC3BmflKXs27zEdBPzRKDwg1hV4Nv
oZ9qMEQ/Q92H3rGNN2XlkncZ9+cPArXXk6X5KQrlhQX2ts3yqVkMI422LFXXblKViwoLYEBD+iZx
HOWJQ9TuorBaQ5lBbRJYQBHSPhBRE/okbz7MDkHLmJY74Y4JfPNNlfbxAuW3uEobCIZsaftmHQ7Z
nqa59ZsSImmRRgj8ETirxjTJSqB5Lal6jbEaPZYBEzR0ej8ZUvmiaUddzFWmUdU4ukDjCESnmXTU
4nVSO6AenRt6YSxTH8du5KlqXM8DM0HSxlJTG66lmI1n5xk4E+wir4EFdrqX65EA6unkgIoSGes+
J77qTXdaNrPxW+bmfh2n2I9CteogqfdyUvbaJfE+S+PBS229yGZ5BnFpDIQlkx8J3oJGgoJmRfge
U83n7k0/9soLmwHtMhGEcSIWfZFYn0b4AxNVGRScaSmb8Z5zpY7xp0HCUicNaG24aZyk9EurXZZ1
q1zy05KIZD1wCIETqlxvjoFZ1HGh4U6PDvgSMT7qUuqHZeCE8bka+ggi2ARTqtDlnJWrNqwvY0Mi
j82u1Ekz+xWAUDftunPJ+6Zrp7WblOUiKcIsQIQDlRiE7/SV8IdO9ausZUt4VBX2OYDp5SNXwUSi
bM0pCtL5QwbcZdknSevjse53YhbXbl596sKo8usi+mTmLsB92Gg3kcVyTAuIbtm4nbpIeROkHF6O
+y9uEwkdFY0NoG2J62kQPKBVfKBtFOgmUM2Qjh97O5Cz4ctAyv0U80VlyS7HPNEmk4mOO/KhksWq
S1vq06TdlJlpwLnJBVBEuams8lqsmzopF81QijV2hxqSoQ75Qzxfimoc/SyvkwURdsOa8U3al50/
llWqWUuLoB4lgayjUl6N+kxzkV42Ftw7c5KrWfTMT9p20qoFCp7jZG8QOi+ArByiYZQK5ZlMCT3y
CnnFWnyWIgoY6lzdOwXYSe2nckBrnvVbm3+eY+Vo1pdCcym3kLmiN9OwZqbUtS3qhbHNDXCla2B6
xSgrSHpoFygufZYiEdRT1wTt2PscR662OAp1y23lxQ7jGvMq6HlvF6DWYd6XGkHa4gsznUYTWidu
x3ddaLk3DOHNzAe7mCDmdKIgQZHk3GuaRdZKx3fDzGqySONeLODBALk3xTGQr6w9p7TSbO4luLjW
6NQ62xQMcF0TfB53jHlR0r6XcZzrtE+u82bQInHKHZnDWucV7zVjRe833bBNIDC+7qZk58SqW4+i
BfWQw0fUDcYj9byqS/IlI9lVX4Er5e5OxhmkiKrnXmJVkKXoPGoWyIh2ScPmtOAlpDE1kcGA+bqf
6tPQhGsnRWYpK/IuEmWpq26wS55lSEMMnSEL06LfcnzeR8AlIoQ3pBi5F9XIBFM7+xFzbohdohao
bNH0NGjSvAwsKPKChqFfO80yNc6nZHATDbWASIcWIhwjwEkg2XGDTsTxAqNoQ4MWkvl2ijcys1Q3
VdVrILUQz93Y1TEQMS+NUl82Va6rIiWQrcrEg3D6BW5bPYsbsUjcWC1tWo5eOamPhuL3LgrbKyWc
S1RYSPvLVUYV9ZLorSgAudSEwyKClL2YIDepLmkJ2bya+xkcf8j9qJw0RuXeTXHscZOqBW+AZSVz
4Se0o15m0zdK9KfKqHplO/rGUXGly3paTLGmHXqTJEQ341jAktZ2EbvxFnUm1Xk+d56S1btpIpme
prYMIsM+OQ17WyYJwI4/KJYnfpzUEPeARhHXZ7FbBMOQGN8t7bSoUu73Gd+kaVT7XTMRHTO6IKk7
eL392DZO6FmD+gUergcT260FV2AKKZdJjK/kOHoZouUbmi97hE1gOCdAES5QI4Xfzy3EvNQfWZsG
KmpizyY3RRS/T2TFTqHOs5udSWqIl6P7RTn1ddSFG9miBa3naimh8qJxMwQ4J9gL3e5UMT55DgMb
jgcKMSR1dYdlpOcIIoqEEBU1F0V6PbRTdoqHpvTmITkTaPjcFV/woJRvh3nQqOu8kKW9x4aBBaNT
eSOnhT+HQ+/PrVgUfHSDPEp63dgzwYfwdegMOhZjvUkxqXXlOtrp5A6ZMYDszQlyB4OFSnmZhXW4
6hrj5S1klbJCkJ5O3bCaOu7brD1tKZvBp0KNqomLBew3vMFDJdaSzO9zsbBOGnp5As7Fhu4uzVu8
aoHx8MRN/H5wII5GMtS1LM/CAy+JQsibSFbsXObQZSsnF/wpelf26m1NwNJ4+45Xcl4Qjm8GG8EH
CegyrU4HCcyha9p4x6GqxXC0y8v8TY/ARRkFVYu+A9vMk6sxrgZdxFCW8ZIsusrmYgO52LRrKygN
teU0gDohfFnM5kOKUXPpxnmuk2LYz2w5NEm5FoR84GT0dq1qr8wcv5mJJIAoODBDS6/tI7tpOsD6
/s+790n+Oe2kXTumTVaVMwdl3ULYORxcLpccbG559y6LsN1UbtEuJQ0vMGq9KRdoHcaF2uBsdhZh
h857gwQYSbducuquQzcHESZpZtAm+HPI5LKF2tsydg14srRb3SWTsqZqkUUj8WLe9K/jodJTNXwp
SJOuY5fXQYTji0bgd11TR34p+2JFIL1z+37SLXjkm8G54DHrPg1Zua4yxXXfsGLbwF8e6ngNJY5h
1MSEEmY2gmOqMljPqL7hYlxzZ4aCBevAo7ksgJUuAjeXkDXj9PxgrjpW6RQ4V0jEVCM0XJBQ7JyB
A4ec0s43UblGbQdFINdASodWpGmny9CxI5CToEdZe+mw6gZcUaEjwndU5pt0yK75MJzZyBl86yCv
TqMzLLa1oW8HItPlbDqkbRzqvATVLmUexArPHkLXxgXXnnc9Ag2RjZ4kvsyUxH4ryo8QHrYuajdV
kjQ6T+Z5CU8gOg3LAhidk9JlXbrKF5k8S1v+UZX4Q6nyy6osG6gG9TfdqCo92K2xOfIod7tlUkWT
bvoMg9KDW5nLMNfcT0Fp0UWn6p079ZEWVrhQnw01LtxSl1VzJiZEViwrrmYnAEr2umdOurRt60CZ
tf+Qk9gTJIz0kOfpZhi6dWaSSFdkURexlwoWZ1pWc7iMsnQL5YQzeNrb6TQ51YL1tNwMirR67OLO
R6IvN/ivAymKckMOX7n7jMVh4zlkLDw5h3YzjHkfYOnclHmGN3yOzhtQpeXdu7DK3za5/GR6qJpU
Tdb4c1Z0+s44uCntBnbuMTiZxpNZxzfWpGTTbtBYl5tCDVCVGaRPxuoDyRDMb1Y5BL3DyT6bJ7+h
HDzVYVrOOA9LM0PuNwt3hkIIfNb2U5ZBUhTLpYnIMurTa0vn13UClF8yWW7uDnkaWViUv967ABRK
eLy+m+LdYSpGWLd7e8YrCuX0tYXMqCWJWlSRX+PRbhKVJpnuRy4WdVjvogYns2cOxRzINqt1K9/f
GSMRUNHCfb2iB9nvftKNosdfP1ybpAYKpJHMu20FF8mcIl/eScxEVxw8JKzD3fsiVvVC4OmSke6T
6vG2i6F8MjSALuvqZRhXJodYOw6bcaZApyAfQ3qAGUEyFg0bqtr1YNJ26dgeJnmY6Z0XuXtrazJ7
8pA31Qevdjf1mmQfKohWEGK6ZqNw53W8pyvYb2lXRWgDKcD9xt0AtBF3r9smpIuRJQ7UR/M8yvQ4
gcN1lCoWVaEuYaei2PQTXcWl7ZfAwcAn5EqVqziZoSzF8s2Uj86S8KYePJOgLTIh3bp1BxnZGA+B
qtNhg6I2120tuJ/PU5hCoE/t5u46c1RDLpPNLjiOtN0IRzQb5hDPOg1ecQcaJD0oLk7l6sAw7vxv
GuN2o4rmrJ3uICyh5F8pYKNpXG3CBA53f90d7jQOGefLjMY8mIoY1AxHUGCWKFvdm8qdvRwOmE/g
MEshvKlp7aYrpcl0cnD2CgZrGTXCL03SgeaT0CuaguukI0D0TEBTuy6nKoYMg93mUYc3ecbOJFQK
Fmjq+s3dgYjaBqwFkxci6zekrCToPBmFl6ga6kZhE0G9G7xNO29MA1QdkivrdVm4TMfEbEcIbL7b
QtZzZ4x3h/Kgz3d/xcapV23U+k5dpJlmypSbqOL2/jAfVOOm4x1EWbezZBOVI9l0/C0qknZ9hwPO
ZPGACFRzJHZunJ5BKsjNp2pQ0ymkevNpQ9tGsyiplxGa346YCZ+Z/HxyJNmhw6Ey8aJz8LRomvgd
YpDSjXJ6OOfWzpIlXK7FaNlpFuJezw4KZAkJUw4ViVMuodKVGb68+0IxjM0W81bfnXPz4bTh4ZeB
tuAzKmdJ62FaorRvNR6inuoor/slAUPTdVnkZz0lqz5TzaqBaqjb1xYcVMjiXcWgBsHGTgVDepDK
lj5Ur66gtgAV3BpIEj5MGtWwx1U6c+/lQDR28QhpqdPDW4fOn9TUQXgk3Wkr6LZvilU657tOZVC+
KNxiF05fbOfGpxw3UEOCgpue4yldmzpZyYijRdJC9jwME500qLi7A5eJd33dCR9L2FCgaXYap9W8
6ion9XCfLVpIsbSQzscqEpBNJVDltPlWhoW0uqvDyi9H9hqpJtHumF+XE1R7GMo+dNU8BKwEZXAH
eWPq/CJPLVQdmj5ZdhVwbHRqZDkHMTen8Pj2ctupGBZzKpnP3SaB9CSOYF9zqo2HMMm3Xw9ixFwT
Obt+EZ7iXvBFLNVrKNwiq/vpfyj7smU5dWXbL9IJEBISL+eBptrZena2Xwi3dKKVAMHX30F57WV7
2se+O8KBgapZgJBSmSPHSPXqXLtL1I6rgQ+STdFYYKqTpo35QulJakLhCmGPlTQh0M8cHEfVZ2+V
6ttGSICcAYdzNoovdhFFnPM6KYJWh+2S0ROKybiny16/HV72vn+Q646ebNrQqELGNLp84OQM3l/H
6/j79y6/cvkyc4tnDXx91zvEP00orH6ibakb5OWwGwiXHBaWx4rw+TQ40eXs980wt+LbHzWDD2iS
11XkTh5cNCtOjTFOKNdtJgFOfspSR56sQ6vdXDuHIV1iBY9w0eicc+9k4TSYjwBXGH7AraJ63gdz
mp+7BSMm6LwEUwHeC8xj5pGTg4nz2MGqzgvMZk2YAig/+5HIqvnsLipk5WxjXcOZdNP5yCjsmiFV
u+OwAiGETZ947mB465fCqC9AV6LWN2+9tsfwkmY3tvqxqBDjVjJ4mSuZRsrrQrTjAXDreNOk+WfV
sTS0QuWRN3dIvQ0J1bV/wTBPXqXeu/N1uczAMYCkTf4gY0LVJ+v0feKhydSgP0GIOITSJIH1Hsvg
LVsAjBeclZFhyxOmbBqKwNBomYF0tcODkEh8Sb8EcmIQZ9eiDlu27/PiMXfUGgHM4BHCo8S29YvS
5S71KJBHb8QkC4vHcx5q3aEVOOC2pryTOj+lKt8ybPnjVL8v6knCrt16C2kj6dS3LSVO3NXpU2q2
wd4mDlMJ7GB3dBsLdKiHs7DmkVsKFQ6i6W4kYG138DHq0+kkqTLnDZbdvH7P674K0iH5JQ5+X955
C+MxFZhKV2U+YmaYd5LeKmJPyOPf2dbu5zJ/2y/IsQXq0SBxio6FEeOHw9w8DiLNw7Sosmht0QNg
KfdBYP0QoUMfeWl5u+LHJqCLjR3QRqbY664FYqzycEgczc4CRjHjIae8CdduuakrisT+ozbFEE8e
vVthADGC02RAgBvR3gC8XZ3rPk3fGRcwZdEnbV8frbRon+JDh0yAqPNd2/Q3qkU2h9wR2p1S5En8
QN33aWxG5YYmbW6gEwrdQhxzG3yeRHPTpyVSClPxAcSNxI7J2HkTZrT7VMoqqrSXBFiVJepc70yC
ISJLFtZ5G81jDDQiHuW0dwH5tSUJWdAlnNErAIEtQlXnek6n/TjD/fScBFmIK8DnjNob9ZXQ6VBo
vFU+fLLdei0bFVdzdtY0ex5898H1r1LBPw/eTVX3AMIoAtIZ4BoSyMfeBuV5Ib6NOXR/4Tp57hmj
3T1f9i6b0cvoeZGwpXVevu9WtwkXAZetYmu+AwnhhfK0DUtfNUD68xyZ9TysNxOAnEOPMT46e6nL
+7E/BBLem12C4eQ0GPb+EMybc4ZjrcUaFy287pmaIKzsaKMSCOM4sx4xHCzvnFXeuxy+R6jMQhEK
IQ+3xZnAKvAyDdDS07BtaD4DluqWEqNTD0mRiZuRlHHh0f40Zu1wggCyQlKokQAU4BZeNkKIe12v
w64zgI7DYnPmFul1a6TtR391ykjVCGLEFnFMU3eQqVj2eZdudII2VCyF/3350N6WulYnIK7dyd02
9uKh1c5kohpQc1T3JagnRROVJcZKk9Ml7JmL6bDBGK7cwZ6I7+DFI0EXguUQTc1ahzDBQTTlfKbA
wYoinK3TIKPrz6ds29QIeU7Oe2/zt81KHmSDJ2nINuVdvjTUSBjkfhPltERT56I/IVjTKrzs2rJL
j3ZI3EqliZbZC50NHqcuBniLfHti+817RDKIjWBlECW88WwzOHt0rAHFbx6qp5ces0aLeOb7cePy
ozNnZh+YGdne75cvtxtBYg+ZbtgWBx2grpiM/D71w4A4w+ly7rJ32RCKFZgw9OEfBfYEV0UcrMiT
VK3vPKYNItfmmU9uccZc4AKCA8jUNgJJutZLw2Yc3zq6ACQ8bclCuL/+6IwnQIHjKRPeGi4FRxLI
dzEbbZtsxYDNiN03wIZPlw3PRSJTUh7M5Qk16vbHCi4PkICSRiYjgLHcstgVnfekCMxiYpWdQ1e0
Q9wNDuz0OBF0APjaiL0QbhR+lmgNi4pdnFTaN6fZBA8XCto/9LifWF6f2g6OS5b/s+zUv4f/+9jW
+HdZDOn7yW3Vqu9HULl/W+7qj99Czb+N6qZff2m7m39/C5Szf+5uY8j9dPALW+8/7LRXfLxvq2f9
Hx/+f5L1wGODbPb/Zuv9u5bID2S9b3/zH7aeAzG0K30QMF3ub+Vn/+HqSQHeLEWFMghzoYi+EPL+
w9Vz/8dxUNxMouwGim+DmfUvV48y1G3ZPCLp+FCG+gH/r7h6GxPvB6YeCyCNZyCAbqWYUNx4kwj/
yNTLMP5X2bXjgVfKxH09FLekbMuz7vpb5Fbc2Ad3ZF/UpLoqUgeBKO2xyFZfAWq/Y92an+k43hCD
XKjsEOMKPjRXHH4JvNs8DMZGH407XWvey8MA5tU+yCcZ/9De//TMH/mGaIsfH4E7dCtc6aJ2CZiQ
PhbJ+PkR+j5bg2m1Zu+gLHaEDNquIjVFSDOqsKF0itaehmMgPouWqL9c23V+d3FU6caCKKAVOVsx
nR/bb/DKyXVrbvZDn+/k1O57BTMwLHmiMNuGyA3edn5Hwgo5rNQrRsgs/u1rv3n2314fry1AFQT0
MdR1/fn6q2srwMfM7Gup7zw2V7E7I37ZAvBaZASo4bEv5tgpap1IjmzoX67/qv9cGn8TL2PRJHRL
wOk/X99OmPkVR+NzbvKoHKY3GTC60Fu4GzoMOWrPM1mMsOXTMEkVzQtokTXbg2zS1N4GKg7kL03y
+zvymNgGF7i2r1rE2DxNvc5siBDzkYq1edK4ANj/8uAYt6963bbCHdxQyUA+keLVZXQmPWQU03Fv
V7eNF9mWAPr98rlLkT73TQZYp0lvVixJJ+nkHsaZzHdiGJCYET1Fppvle2V9/1wWTO7/fG9bm/8w
pvFOOFjBEkGnS9El2dZCP7BveT9RL3fNuNf9Z5GC7uqT/BOqjCITlT4WKNkAKhMChT9f9Ndm51Ba
BFhVA2RWF1br54umeVUClWuBCAP3ipo0UFHnBG3y56v8rtXptraHhHaRcW/7/IdHcyQASbeq8GiZ
lfEqt3in9XWoPLf/Sz/6XSv+eKlXLxg5/6zPwEzYg1kZhKMC+W4sP3dl1YUokwtY3cvjIl8gDv7T
gPag/vvl5Ukh/a0uQ4AO/MogL3nlyxlIzp4KZwxzEK4OQe2cTSHq3dpt4WJwm5fLeN118yNQljJZ
etCbkIIJOyIqeCzcS2ZQxJB+oKCriRT3TXfIhctYjtMcLra66rl1wAgIpiQlxdch89Y9SSngGTtF
zZB91a6/HpbqbpAtaLIVB3yy0OIKROnM3Lsjec96Xhz+8uRbg77qtqg6Ddmqz1GF+JduK3XmU6QA
zF5RU+1cW9x7BkhfnuGpkCa+Nw6yfPNEEjEFj1oxAJBsuZubScTW8inxmwfwr/vQIQEykMINO9nO
SMCUOs4KL2wmdBY6TU6okceMFG9vwJ05dDYP+96J3ZV6V5yy8trqT0UNdhuy8M4hfQs+Hsic5XhF
aPny50eGdO93z4y5azNWiIroq6FaBsqvVq7Mvu1FnYzjep778ottlzbUyM2XbRWtoyTRzLk9NBtH
gfCvG+/YMcWuW0tylbWfmwr/O867jYcYI4HzLk/B/iy2BDykCDt/5C14Mj4S4Uo8BmN6CJyPJZH5
U21B6J0F5knSjzSisGZmqpeIpcDYHVOf60CbcCT4jJX1vZ3kfdB2T4j43Qq5/mbpQ+mJa2oc94gA
g9lzuYLr4uWCglrQn+Zxus+6+UlO58oiRG3rsYhb9gBF15Pk6mEoOT8EPgGvoRkTMwFJaZuTqhAf
DYyIHQicXtzSGfMoK56LaJBIH0ljd6vMgIEUd6OYbge/CxXyMqFc5k9LR7uIdA3YkVlfo+1CJaoT
lXciXvyaHMB0eWQON9FMzG02F+dKs3pnu6e+EPDemfLAVVXI5oByB7pzBaXAQEM1kTduK4BDB5/y
gX9qxXDH2aPfaigCev6euv4jW9lbxPlZSAJ7rF1Qe0Cv90Mj8SPDND75mQQ/gQ/Fvq07D7ztHmyK
wdyqfPlLr/rVcG2LhqAoNEf5TV+IVxbE6oyPfMY4GpnZdbXdy6kCR7Swj6kF0pTlTpQqcJP+3Jd/
e1WIUrBwHBfbRICe/oNlDgb0jmDdEjHOs/bm+7FVX8fBv7EreRpY9VIF/ts/X/E3vo/kkKsIdyu5
5WMNgZ8vCXb51BA1wvdigLqbqoZtKx8GYnQyfOBiWiF8ODsGhNGOr3d/vvivAxe5NLq551hnyvNe
K1yykU/lPLV4XNG+7Qa6KxdKjmytCAJ/enLMQZDPZAYM9+frut4vFgMXRtFG+LlQm6Kpf37o2klJ
bWa0MxvFTYARlnh1PUUqW+yxgqC/RswQ8QlSA5WvNyCbVaHXqA/+9Iz8tfu3u/l11sfdQBArkc7A
KkL81d2A97O6fhfovbXwgiCbDZ2su7BKIGeQC0bmrN0bLZwpzFh7W4EvpEBhS+p8fmx92uy5cuI/
txD93auBP+xy5OI9UANfdYu+R3q0mITeUw9sbKVI0vnM3U3F9Nxly1fIWXxwj9o0dEEcw7ynXmqv
fbOI1LnSyn1XWbBiQSk2p1yCjVqNLgsFdCEh3mtsnOzRLem1AYXhBq7ItEdsnpq0vu7X/GvOUlA3
Kvz0nx/p4tb8PDVCnIU6ZogIL+v3vvJFMkYIGI+e3gu2BvsmNtl444q0Tppp3NRLVRtNAB6jyWMg
eyhbHVYNfpri28CvEa1px/9AV7gu/gQCd6XjuetM7Ac6SFZQQ8Ws1M4BbzyustQ7jkw+OrQVSebn
a2wZWLFDcBWAm3bgLR44Y8fMw7RqlTpkaKO2yOu/eF/slYQMTiweOUChBA8rgMKcbZ//YE9SdwCN
XM56P1UaTPb8kANJFjlZDmvvXk2mhwYhZ8d8Jioam8aCCvG1LAh4VHD4p5GRA9xzpJFSC2pwT+cQ
bbMClFxoNJft29pCcVFuwawBv9Koj0TOT0Ou5Ek1rk7GefN/IGuquwHpET6BG0k7L/Kn6iSzOUu6
VIM0VCwfVl1zsLPZEKlUezEoNw9z63/+cwe4eH2/dIAfWuPVOJuNmlnWLnqfIRMMzvMyQBfhQhQn
6jnuIGtKYBe6aEb62HenMgqoppEQ/GkqDerV/clD5b+z9HDAMUnDCrnitemTCxQ3Cx/1PqjFtJ+h
PDozWr2MaZD4vbtcFXwSUVeMYEVlIEI7yr2tbVtB2NUdA6YOK278KoXCKuRdYBCqLmcR1OCnrWQN
683HKRuwv1j1kVP8SNG3HwCsT8cgY12Y9qB/ojEe8bOPUGaV8SpSFeVTC66PrJqklsVX1Riw4QW9
NRDl7Xjtv607pGtkAN4qGJh2X4GqsHjOEZgpHApP1sgKymBngxE4p/PisfQDALcnfywxt3dBIkz/
MhqN5GpeXBU90Msh+yzdUmHZ9T+27a/GHUWNUE8KPrDvANL4udNzFOat0hLmVLLqQ5YiL0gg/Ajb
FT79n6/0GyPpI05kAQJl/KqzveQfhpdWld8M4HDuocH5WnZ9VIvuANN5J2eQLPIuD5ua5RFr2OOf
L/wblxdYGJUBxKsMRWpeB859mo2dSDnMc8Oh9QQNaZSWHSujP1FP2HCVaSzoaEK/2UjHGVio9YJI
PoVfH1WqjTshPzNwsfZrB5oqxCxl0ha71Af0/edb/U1H97F2gA9GHJwLBLY/t5HJIGPdRKD7Js8C
ZCHPrS4/gK11ZwkHAlt81aL9G5h1cVpejXQgfjTASlWA5vzXM2owEW2LAqPLncYbaGxj2P5YING7
+uIKVEMTUZBUdyTwDkAZ3tBUHqkGlXgOKqgBW3ZnvcHEeW4mMHjgaK7F8li489mQv7lAv8ZreJEc
U+dl9UDntftVjGbi+QSbNMvWxE4nkGSrRB5CzVFEPC+//vlt/LbHIkSS0K1yB0jfz2/Dh8oyAzNP
773mejb0mjFclTb+DYyzFyr0X2Q0rIrJ3zrsrxG59FGvB8vfbC8ENdR/vnCp3ax1Waf39WpewE24
dwWiwzSHAiy3wy3ClcjNEH9WFvRpPzNpWHId5xNBHJ5mdSRr7UceuLqOrE7r6nd/mSrdX0ER3OBW
ytvBYEZBx1dWA2RWqCt1hRFF2AdYlQmBjCl3VaevETd+yQt4xxOTOx+EWCmWh45lccrWLhEDXYGQ
qa9gKXp/GTzsd+8LHjLeFKJbyV53ZJNNKfUg2t1D/1DunHrJj6ThR6XXMrYLnFdtoDuBiMrZZZOT
xXAcjx0FiDiWsr5b6n1DefHgWfsF6ur5YXSze/D19E3WnANIHc+9zG9WWJqrPuhHSKt4sy/gaN40
mBeC0r02EtnFIsiD67XbJJ0TXLjCWXyQOoLpRffXTYcIobBAeI7amA/K8rfrqEBy9UrxTPvs89oX
STW5+X5ucnutXExrIOR3V+DF6B4+wH/dv1G1y/dhjAV8afdV/86JLBbe+P1+ynjkrUWZjGyFdqwZ
QdAe+WORj/c+Gb6W819B7N/4WgFmHYHFVFA5T74GsYvSBdw/iH7vWyUOpTOyQ0HSdE9Tr4Kuy3eP
8zAgW1nPJ5UC3/S8np/yxfvvYyrEUpw5l4UhfpkZuqZbTSdZDznBcjuwGkr7ynGSYgbVS+TuBysb
92Zpm6uSUf2X7vq7YBIXB5qLIEYAy381yumaZiUo/v3eiIWHY5bvqWw/ll2WXdVZT5OCBE2Ureux
nDLoyqHY+fPr/42VQcVCPwBrFmXWsZL3z1YGnlJjgpz3ezWuNcoHHMGjK6XWYVHWNB6cvz4xQqHf
xJLwKVG1ZStrDaX4K8MhK9aO2erimlMdfGypgLK7M/6dBWizK8zwoJpJxa7tg0eCGswb6+GzBzXH
Wdi032c2De5K8qEpnTwZa9AP5qIAPXf2sruRQnfo9qCeteCtG5EXMVK95EmCcYvsI4fsQldXpLLi
WQNi0k7aPdBcvehlWiIB6dIHY4Odt2h1D/3ujCxCyzEDOgh7G1s8Naabk6Krs0NNrfdSMfYROk2e
zNQ2GOmQAWTu9kPMTT9UguzLKULZNecN0BzyyFK4kWLmzwXIrkfAX+l1WqitpAIjd9yZhvuVgsQ/
zt49Ehv9k/nqtXIMC4hoXyTIS6tbfpmA6w8zDYexeBSIIO5RfoBcz0MK5W/dIOaWeRq8KUUAKV+2
nPMR9RnWxX3WjVvkcD2Dt6kumz0UWICIKGO3TaCe4cmMx6HM1htLnTPvRvdkTPAeQVB13UF+eCUh
Mg4xQzbPdikfnSEb4xpk4l3gmuXdpjWqF2M/sJYr2A5axcjgQ5q0qeeXZWwfykJ8onm3fnIq976R
6p2pC7JrIKa+XsRYXI/WfO4WDQXBOIP8Lut2TEAuXxHvgZNZIA0OdoRah7iohiUsXQjkkmJC+QDl
6dPadvDqR/ViSDnu3e3ockrkq4zWlNWx54jiBjN7cWPa1pwWwCSXU67s+MlIuldNMV+V26Z12PRt
73IurcDWmoZ0X0DjVlYevwL06F9d9r5vUJRgSroZmJzkXb1bQMcNJxQyuE7npbjOGEj9c7aARpJW
7Tm3DmlBEDDtuRfDe+tDS4XCCOZUgGUC8jf21rpWiVLUgYQrW28JxMa30GjQNu1vL2eQ+VtuC1Wy
g1yrQzv4V6ZJ+d33Td+MKMlh6I2odR5zXYEIAPj9oEHFho/bsSdbefnBiHo/mxFygzkFbaxCSHUK
JqiH8AZ2uYCATrk8fWAo5+EujftC8rY96xyxDIGb7HQdeWM6l7yxbX8PuZy5bsuG3LkDsOOgMPvU
Ei/mGU8fM5AnT7nWIBVvhzVc/OtlhRhI2+MwoRIKKGvVfAc3AQRSBS5+WYx3uoqFU56pztN76CZA
QCBWHaeuTyMXJNpd6fjlPWun8h4A05TYpUB5jMUH/O5P+dlziumcrh14ayg986yWUu27thOQudL0
2S81iRpmavhWcq99uz4vzAWEkU3rdUPS9ZlW9YlgAbD72hmG5/q92k4ynSuo0RsMhk7se4QvTxCy
Lg8+JP6DcPunfhl6CO6zBhi5VyZ+OyJFh5D41teFd3vZg+s6I9YAeVQXO3c28JHKxRuuRL+Kneir
956S/CSk8U91DiHWCsUaM2l7M9k6i5BeG/bczeMaz/K0YZQhraQIc55B5N947oNTNxV4sXdj2+kk
WPHYwZQGT1Pe+LFjpdh7FS4MSa6CzHzurslC17Pt9E5TEMRReQDZ8/TeTNP4PrPs7QSloLs2za0/
U++m1egnLQXFjAy1udagdTG/yz/nfg1FG8s4MAin37UZyKGT1psAyNQPaz3eL9L672roUxM9dfZI
LNFvuX3mXNTPXsESryMAjpty2qd1L9+N+amni/8e+V+7s8NqDppk1VsOvYzezvsevFzVgXc8WZhV
DyLwJ5+RJaIDXQ5jXkAtt5bPzVK8hyFR7xsvxderh5K2w51E0YDnHDrUrKif7TiP954srvPluWO9
+yiHoL2VtX3KQOR94sVa3ZSGfLocKVYU141WTVinLY3nhuBtAHu9xyQTisxPH4JtsxgG1mm+srNC
CjTuSjqA2D6aeAW4dOiouzwFqQ/hHMg2yLe1y5NivEqUcD5aqEGiHlTXh9Hm7nXAijeDnvSD2Tbu
JqSwraRRllUgA04csDN0Hqe5ochRbYflaMqHoulif3beBxv/updWHGY/eGu9pkK85mMsUlSpIEwc
3KwqPuoveNHzYSLziMlHsrvUF4jHeTwozW+QlgOb0VYSOk6DNMU89JDDTf4VJxIkL1OAYF9ky20m
++X2sjflcGTaSkENTcrdYj3k86yu7mzd5be+eg76LNvVEw8AjYGW52xUvY4CsRE9GHQ+8SGCAbUc
XM5gPQTQcZ094GtVl0O9I9pz5lbdmXW1A/ZRGeznpYzGijc7pGj1PS2cCoIXJs49ld259hl6qVjz
28tk1zJ8mqPyRwzQdb25bDjyBm4VOHsHopsrFvSJzFx6hML0w1qYs5+bOin7Ly2ZPvmpizkHOBse
4BxAfj+qfNghooaUUNikYCaDxinLYt5Aktq09Yku0NEijAg5KxIyBXtwTj8XVfWmqlLIftWyy9bi
C1mG/dBZCJ1nljSa4S7g901WJ62Qh5WuSL6m5ZXO9YvpS+hDhs/ldMUwjyOAiaxh76bCf+OQRUEL
Md7DnY8bC0qKgLw0XCaexT18SFKzKzmaF7qYuxXiRsAht0qgEswmUmtTSLB6EXJRvUjwTtnKP1Ga
75ku9pae0gkixYp8babiZqHy82rsxuJtI5KlcFqFnKNBuZF1TBchFQqhZtaimMG4bvRQFCrKg/Lk
tuvzuPh3ECGvsQsxXDWsR29R91MDnQ1CJtXNR1syiNetu/Oada8LkiwT3VeZH3OFlKNYtno+952H
/OoiBpQH6hgQyHqBelrDZeV4rK6Br+xU58lM85XfPVVVP0V+yd+UzAF7XTMH2rwUXgEHXpvWKHFV
yE/SVX1YFHW+UX/vmyB94y9rHxO7uHuNqgERceoNZBTRDDSub+WtKkFqXtfZoNROfTS6AR8R6mrW
kNvC2g/F6u94Cza+Myx4IM9933TODaCSKYJWtnFoLFbEnoFeP+dzQZD8o1BMoX9hTpoiKB3BXh4G
uYO27JpWKJoERkgb9Z135wwE2l+uymhCQRpF39JR3iwaxJ8JesykqlWH4kqlTvq8v5kFaXaOdYcd
UlVQFpEJStGW3nCCOKIZumKnJxqcFx8mgYkvxExd3ErvK2k8ByKvFnqXNbippvXe0QEiZGgSwtRH
4QAKOnbVmOxQpVChA/h3oizvwZYvyJhsDOnOX69FPo0nm+dFtHrZvp9bEIGLJ7OuZuOFnoAEfm0A
JWdNDXJh/UWW5VcPiv9wXps+HOFZhGIadlWNd8wm/exP3vve7UAwGCDzfsNuC4JkdBZAiD+DVm/B
wQwLStDAnQMCA8qSdaU5o4RKW0Fd7cyjup7SbLdS/wNYHFloel7tBh91WvpxwrTr+rFbzjLsF3Pl
lUzFpWPfcpeQvZjn26GbvLhA5jN0+/k8tpiXukkca1pALLYpy6C+Oep+/NRgAiy7pbg3y3A7leB3
j0Uu4qbv7LmaF3u+7OnCgYIXwntIuaBlGdh+XrPu3FkPKkeBMBc4I3e77qwkI6CC5OegAfG5d8SQ
QBaO+kIOMGNZNvEElv9ZjtkAloEGM7zlgOAvJ8fS68+dya48O0Pbmo392SVQNc2d08dOUPVnivim
QwW2ju5BJUWtEVywZ0t3Fr6A9XQtKm0N4PnbAcB4C3rr5d7z2jYo4lB+QmqgOKMMV3H2EbuHTaHH
eBomCnOVOSiVUukz38jCfb3RPga7JlMhb9qqOtBsIIlO649T1jWoeoI6LPU0tudxa4SqRHIhaBhH
FoWM55yL5dCi4kmOZHtt6XysZQYsB3NmSBAEnuTgNyG0biSWwXiAWKYMUV7BiTxB9fmygdoc9f5o
cBgINN66Lo6D4QwUtVo1kcqR/+8H2ZwLTl4GAum+3o4upxCCXxWNKJN1qCE/7ZvzWufNWdr1veRw
lrwRxDIAUV0yojYcBGMranuVWyv3WMcHmvq1OeP2muOaYsyb2juWEhM/xBFniHzVudr23Dnfrzw3
h6oZ38opbXc4Sk+XTbsKg6JG7nOjshrmBHr3y/lSBTCVl90ZlcYA04lD3yzZeamq/HzZC/L1QAof
UdDMdpq586Hopr0YegZN0NC/5J22u2+HqAGhzuhSY8Q8DmlEjigP2jNFihIaSmwWwiF3a19Um9Xf
TkvDZNj45RDPa6eanWGeRqwB+nM9juQ09NVHkNnTBMkMefLGScGOTzfexn7OhYYqbS+bQSKH5szI
eGJecwW6jzIeObh44yFEDNXBRQSX0JmJaFUkLqQjrxUQq2tltxJfgYO6OqSjGOSocNZqMeyy/Msq
3fQMkG9AkQqUgBqaY+n3zo6nHMG1J08LCdYI8hnUsUHugfSIVVHN4tM8kjlyDQzr4gSfUUxuZ2Vu
kwr12ubZNNEQuDnI9KRvTqhFEFSIR7C7FqzVUJxBj+lfzgYZASt+2nj5l7Pj9i3euyUqYgGqIBDm
r46THy7nvbxxMSi2v3b8UXognGxfv2wuP3/Zc2YPpSUCFEm7HH67zrft5U9b4jZRPZIh+nby8q3u
cruX3W/Hm9CTzpvK9t97s5ebv3z87U74ol44XcW3W/r+xTzN/cRa9tLSCcqZy1Urwg+aW0zTWWdO
DbXmdNlT2973w8ve5dyr74HKoXbj2Dxdzl82czaATv79b1ENie96m99eTq2FWpOhbj9q0yBUllBs
1FgJKr4cft+sJQLpdu3xti+7sOlgygeWo4yZd2pd+OJ5r3kUzNDADG1/NTnk/7F3HkuOY2t3fRfN
cQPeDDQh6D3TV04QZXHggYMD+/RaZLVu91+6oT8014SRJDOzq5PkwWf2Xts+oaF074isdp2ptNiM
hYHZcPT8hX7fBY7pZIeI436NqaHCMTagyhXudy5EeFA4nDeZFDurALvoxZ11VZMBxyUqx5Pr04nX
LLmLguGMbANjY9eYPQYEVmY2/Mz1Ud/MAkgZRkvm90sNs02Y6N98WpeLYNRBn/1ceF+o2MRScpBD
hJy9sC2sFJ0rZ4+b5T/bUZ2lY94QrCD7HIGSRiJ6r5jYLzQX+IEOMSjwro6hr6ux+RaNcb6PAACu
PNOg+4/Ua57S0nVyWKSYSzdFleyEnN2NHjjPpUJcBCtqS2t1nSdrnQSgDVqAE9ihzY1lqGMucxX6
UFDDALWf5Ub9IrOBGgwsgXHELGVfyrD3ijvsoPmWPA99c0vsyFzUsNrKIL5a1Xg10+oXSIxVUWjQ
wabkZ98b0UYoGg/fUsu+tfcpxKrQSdkijCgsaOwYFjFjYSImqZDuPlutXxlV5R/BSn0Zu0unl09R
1gwbYBn+kmFkcPX66hu0KLHK/OZHHXcvmmqmVacPdZiU4yFOxdcihc4qPV7Zuyyxw+wihVwVTbfx
qjI4xBJtQkJtZJSDtu3Mn24ZGVvRvwrkW0+xQTlTJ9FRQ5+C6W839RVqJEs/BgFu6SxIkzDpKpBS
TYGXPEkMLs/ntP6BJ35ctbTAa8OJ40XmVHkIaw37s957myCWcBMyfXHH5kKibLjYy4yxlpGdNU3G
2zaaf6JxzM6efccCSP9Q9CPWUqcfbhbCs6So37W8bg8epnZ2HUBIDLupTnlSb53e1ndTlmwZPb1p
/BMODqOPRR31rAEjf1zNdm6vKy+Ntq1Zf6W77ZfscKpN7Jn9JXEXekfJV2qs5etOxVjcPDxrrDcR
pDdsFAuPhrCid2cEVqwk0wGeSF5oaKZNwpoI6J7THqL+ho4poDKhNkBqcHCl+9qbkCSyaTFpORIX
fZl2hbabEdRDLyztXeGW9bFMaq5EoCjOU8bINrLaxcwkEVWU+OKlmIbyGYSXlUp5VMyHWh9lFogf
GdYOtnN/8D9Go873/reMyL5LE23SSKbh7JjnLmbC0AJi3GZ6ddYN1B+9Y3D0C4G5a+qLteu0wQbt
a7AUmf055HofglUQoUio9zsWuLQVMDGTdws+7TopOzBWFY2TqChSZVzmYQ4RUtPylulHUi+9ahgY
Y5XTpqq7q2PmciX4JQFzrl3XQdvSYZh14LgwzmM1zn3znJushTPdprR3XSeMKg7mXP9614DVmqQY
4a9DX8dEP59/layStSr5olX1rw5C3b4zZgBwKnY3hYtcq5hrXIhBwceInw9GdfcDCyImo/VYOs2K
krtaiiTwTmLA35VbSQMzCTmnI9lJM/c7onPylzWCbS6ddgS8Z5y2sqrmTaqSbBmZw48kqaYbJyBC
GOhgC9mMeIqytFlPQ5+Fci7cnUY3d0dKHwp699htgIf0FGCWbr7ZWhGtC3wtu8ro7l5JLdhOfXSA
ZzosYZSKZzVaPyLnVNXnNmWPg2feuk+C0+tcGcFJVFZYQE5cGrLgo33/FA1WM2AjNC5eLGnigh7O
lOdtXGtClkmhfGruN0OYCpvRXKm8vYIWvNEaeWyDOjv9vjE5G5UV/IoaQYHFEmKlYwZM6DeZpW68
RhyrEpmKk6ShxzrQYwXIcBCspzNk3aFFOH+goRyXps/+oogjid2rBEJRcFLdq0lz48h4B7ohD80E
5l+tlT6kmGFVehhYp1JbywT3K7jCxVh+tY3UCGurTliTC3P51valu84RYTHaiqAC+2KNlTBG5spp
reE1ZEQ0bG29+zqVs9h5Uc/vKkItAv3LdcVc8ShcgATgQ2fGoQ8LN9Q9lR8SK6twASZrN4nb70PR
fzd1UIMZxU6p47+TY2lQJ04/K9MCMWxtpmxymYX6i1Fq9RGV86angr0aZrxI6WUWHdJNbHkW6ho5
fyRmbK/TpHyfVXoSEUuNeCjSDbscjbcbRo+iq7YxU681yis5vbQRp2wulLNi3fyFYSP+YwGmMzfL
BZgTk21OIA9ltgmkuSmVyRnV8ckM+J0Wx+MFDyug0gtl6rCuOwzguKHSsMgMb92mr4y8MR8F6660
LsHsByhrvZyROq52rx7OQ4whXkdkscJMTo/l59M+yLXQ07rxKtqDmgIw2cq/ZFSAca7Jm7Tq7wDA
eNPZfXYas/Yja9IElrGJdbfr1w5TsxV1MibsCmGcnGofRpdxEjZdSBUn4QAI+OCxTF/lHNpLOKjz
epD9vhejCUVQ60IH9fOlDbi4WP2TMcfo59JGcImleujrxFhNX+4cgaeeBdIyzUo79MqyDCtGXuvK
RsCG9fw4ohHf9XH2YzDiOrQMF95QkLHgya1veR6YG3uQnLHMuraGnKOV8gaYGpCsmctMO6eT2aGV
oEcVTk2tmGdUUeM3DVz8oVFpcByDIF7naCpRY5ks20Y8qR66vzOjAP0I/DY0uii9NjY9bDSZFyOo
Rh/uVpVeb5C35kXGenUbO2l/JxDrIL3d0dzi3JIgkZ56aRXPdR4vc9AhVzQK5TPa+GztwwJYGt0X
2UX1i5Om3WkUyRc+bs2Lwud7QGdSLoLol9mnxUfS9c1Br7Ux1O93UcYVS+WaGWCfatwBx6uXjRev
h3EwfmlJfvBrtZLBuOwbx/uABwqYjNVgLDx6VRC7Fx9PHvYGRU/AKMmJ0nRrms2w9Ixhvlj8mRdO
ahe7vKSEhFx7p8mDDm7EpzP2uzz1+1vtivjMzvSsRpBdCTBLRlAGcrT8l3JUH1qdBJVX6L8ydUkR
8R+b4RsDifYEf5j1X4608s7HSguQc9jxzVWajDsdkjWfLh37htb1h5Rl1oACZlMg6mG3Rdk5NXrO
GTmwJKF5KeMo2UIY42inTHlAJHTze+J3K2fqLVR4sbGyk4gGN1KfplWdXbOozo7BuDAq1Lhz2nk3
pOV6TDArZdO81mrhXvvU2diT5UJwkdteDU+O7ajzlEqdK4jRr2FfmeBFuLpGjrdDuyc28HmCY95Q
ww7lhzTFSIWUsNszgm1Rm988pVu7IAV+YjFGsEZr5Q5wfh4UmJx908JqBU28bx+LMf6JtY6BqOcN
qyyd3VVeDptcr9ydIiJrHeeqQ+LvdoAdbC640ZQzTxjtrVWtvR4MAHuU9NJz6hqJ4dySxHEWelR4
ELNSe22WTETAEtkITaaVm9gWoNq2284yx8QsqG5Ebi5zP0dWxUkxSHdtMapaOpVe72TmTAs3mt5E
YzgHC8cCXnikzGIsgnXpyzwc26R+NvJi1bqMlCvULZvaLcBkRkGyiNE7XgLG4wuzaaelx+LN0Nsd
J9KI9MPtGXz04sm3QZ8jq26d4KdhR/2ut5gMt5azUFNC0TcAvTHpssMaDNMa1pK91AtbW5l2dzIy
bYJ03eiLe/95mGlnkbtGLAmc5NNkxLqz/eAzBgQAM3tliFRc4xGzSN751EmuXlBceExUaro7Olq5
1RFrg2Mpj8O0RzhN45e2wHKFIzdArDeIMFGcu+MuyiTuz9ab1kMZZMshu6Zp451lA37D0MdXvSVY
QWrvxshWxpO3dGqiNRCu7xO14rGsaDwZrh39NJpXGXKcDS9MtJU2KQAO4OAk0sCi/Yi80n030u/1
VESrwBmno+1DvZUlkBokzFzUM3ESJQ4Ywy5fi3JsT5HKjKd+eKnB4lGcddpJ4Js/F4qThFH+JkNw
citEx3gIzs6pz8+OTy8X+6im/SJuqWxbdYuoYH5NufTOWjIxwXYQr7oWqlFf6/d5zXgB9LOE+DDj
JrrftHas1hJW7IKyMTgH+o2117GY9G0sq2wr5/mlFio9sqKYnqQ9h9qs0Wt0Kesnx/5o2tm/PW4Y
223TzPxZVxbLOx0gvS29JKR2xwwUTy9zlI4nrgf9k93re2GKz4ExMVPrng2NQJXmaUF7mruooC/Q
5BI1EH9Wq7xVEBtDzesGRsMdO/Y5hzCVo32GPuTvqBhqpnKRvJrzsnPW4HEB15fWtPJcvVx3okiP
lmhXKvPnQ8mgeJWYurUYdWaeutazznFYNzeO2BhTNNwydCMDS8omHf0j3tFxH8SIt5N6+Jk0Q8PO
aLZXTV2Oe4eGtUqSdtmLBlttERvLTpjx2oCAOxiHLI/r59JJ+CuFFqal40TUw2SVYi2dGtJc4lC/
RwIUrhbF0HzKayasZCtYMDABheZu1R8s3zlF7BKoepoWSzdR08WqJjh9k5uuzTzqVmWXylBMLIMM
5xtaVG3niNrfjEayR28gD48bTQ5BWI/8YeoqKW7gz1cuwpsX0KrFPu0hs2Sd3pPV4X8po/inhnnz
mlsWUkl4KYipqsUUWQMlY1mv5qwowCRb3bKSJpvjxo13hYpHkjJItvBm2BdODYIzcpncTdPI7FXc
d/zEBjgOcR9Ru1ED1SEk4I+5nU95VyF7twZ5GL2kZilSfmCMVbwlgmQlNOPbZOvUv1M+7BU98SY1
/GaZusXNnDt5LvpkvERRdZgm8gamwnLWJafQphwyfdlDfkI9JN6nFlK1pfJ2ZWkI+CI/pRRKB29R
M5G4OPHXwPzVeL31HlQDuj43/1Jp+EPHe3AFc/U6jHiLDba7o7F2Ob0x/A3CapAMWHItiuGlMFJ5
qigpnCLZdK5yIY5FwQ4LDNOBTab6ZIvH/qUUQPKjwCQlwrvHiSjfXcOG63YpuP+FCvTm3B30wvvp
dybizSaCM+NML7Zb2LtOwc/RW8QKAMKJVyh5RZWi7/DRCXQI3pDaKIcoDTdmXTv/cG1UuBXLcbpH
GNYm0IpNpamQ/QTCd8wgKgZgD81DYljwkKzTFWUqQ5SDCI+51gyrrIwA5cmuXGaJ8bUBmWGYVPoa
az9VB5scgtkiCgC321OF0EB0YY3OdJNH87Yv6xqgGqL3rF4Ofsz2Ewy6Xdm/gCs78I8zJv1EXFhX
zTD6PTkOW8Dwq+yOkjBH5j9u1J1koX0Zi/F7bDILKbq4C8sZmnY9Q+WstOky915wqrVMHo1K+UvU
VAULTZaojWGsSwuuLNf7+0e3DLOxkGtr/EgrkzLF2zcKiLJnw8V2m4ZLvRcDoYHOa1FOJdOwqoZy
3CoLh7wbmUguGclQS6Cvq4dQVWxzCyJAFtmd89NpTGqZ8dOkoucBcIoSyz/ncp72tZ5t4OJ7h9hZ
Gwac8Vlry6VXMvwynUBttSAxFwRpWhsQsAXbkFztK0f9YB4OSMZq2gVG6WE1sGTLs+orazLSS2KL
sZaGtYYq6A4VvWP/9UPhZMRHWF301DBcmkb2tR3uhYPWK+I0SvUEKAnKQBYjh+g0+1mVXz3Tzkkb
Yt8Hn9VYNqJ2tt29r9cYrPUqAReFvTfUElwLDqNwPLcpY/SGyrHw3oUW+IwX63LT6GJcNvUM6yMa
vTWn4YEXa8TXIOlN9Ma69KWxx34HhcXWQYVMiMQl9hoIULMdAvW3jjaqnF0xFNfAU9WxhHHNEFTK
s+dRc7pqPHIIz4sxyoJLnjAHSZitJWnjLAC2vFBBSd6sFmIZ0e4s30yXNl5+lp/xKlYy2Mw6KT5U
OX5TwXApGnnuvPnFYFN2n0h5e8PMi6XdVRM9NX+4AXjzSbgE06jIAKg/w+jCMG9PbobpZvjaDaYB
1IZchtZivCdWdhSIldlQvsWV8U0AGmXLUf5oado3I7EGoUagUdaKIxI7f+056Y/BuY+6zDjfplju
nXv4gomLcG370TfTLC9R+pjbMsieTPZkrcD82/GuBhHjQrASTjgG7F+KKm/DWNXaoXVSClmsheEc
l8RKpMVP9rw0WQXlSzRDydR6hkW+ljJYqMeTpT6ZYYQphci7N+wmJb19ZigjNJyUV8dv2IqKooE3
qu+D2foqvVRfJ7rI9mPtKoT8xsoEt79rypRkGMlRQh15K6NfBqTEm247E2oIX65KgNIbN+aT6QXj
gpljQEONQDXANhJb9wtrEeyyfPiiyA45xGq61aUH27upjznOgjB1KzaEM/2w3yLDGki5iCvqgSRn
GDRl9vfIYERjZ4pXeXC2lQcY03VGsmH6wNo7vvYtx0is42ldM3LketBP/mG0+N+DR+/iH2kU6Sq2
XMasHC/BJLaWh6SLCW28tJuIECmWLRlxNDGJV/DajGrnay6kR8Z+655EIviJh2ZUAQZWIr88+1wx
ZLE0ThxNu8VEB4SDGfAOMEFSD7l8t7xo2GPsqzb1DDy5Yv002iQs2VZToyKpOfdtFRweN/ng/KiZ
rTH7S5o1wwsgTHN5jfzaPgppfaOm1L/n0r45kS7OYmr8tSGSk0c2D9fXHh515vfrMqL/wXHGC9yS
KyADqH1JnrynQXWeh3tiAkOwtL6vx1T8opCzUjDlKWE5xY4QiXwf67HclaNzs0pv3JgNh9acNaz3
Qi4ZAop2js7ju6Jc66T/HuXkM4nBykgYsCHhBeCF4Iy/pl65Lbr2q1m12UvNSGjDugyFR28156KT
LxRV027UAdLPZf5WUiNNhHLs+kBC4xrVKvII2shrARI3IS2pB+AaTj4G+yaCb6xMsZc6V9FujOgN
GweDeZvRCkBZWxpxum8AGhyRzK3vQvZVCdPp1ooKKuRY6+tpCj49hGuh7sYYx0e8B1i3OgDratuY
lXUYp9hZBPRiKmX8loFFYNAwGGtp0dPMlX4KZoProFdviphdzJRp96CVnvSWINu0VUCrg7+c1zh6
OudR7q7ToDNXdsOnHOYhExpRRidS3Lb6aAfw9UaGKMD58I636J3M/AyGXtuO8Zp/B325lj5NlQdK
tp/EmXS0UBBjtDZjI9+QOMawxx7b3VzbtMraKa1aK3R0O11axlzvVKkA1mHxWvp6RJAHfVszuh85
n5Ur8EdJqSB2JQqqS1Fr52KS/a5zs/YcxNCt+Pvnp4HPpbBGY+8UFWKTMQKEgBZOZGeh7C5scyc5
ZhHU56lX5kaWOadVCVjscfD7Pd0kOL18USnT3HHtOCcTpaLe1NcqJvnIZOg72z3MxrQ/8GISS8H7
chXXtb6ts+7EVL4JZSPd58hlOSGk+VyV1CiA2INln7EZ6hPjW5nW5TXxoFdX5Ib5DFpCrED8k/B3
rMqmsN70fqv6n6pW9ktj6erqp+qlbNFP0Q8DoASO9ubk4mfluv3PqmK+50zBYpboYR2NVjiZp2NP
sNyuNcfs5Jv2Zg7G+guXwRINopmuMrcS+84C4hd0E/EAGZqSKK6KcCRuKzaafKexSo8S86VNgidR
zLyJdLrzqbLqEIP0hGSxsM5Kcv2IUuVc+hqIqQBEUDHKuzT3m0kn6ypr5Xi1R4hp+qDbrzOq8YUY
3vDJBfceF6zGkF+n2hq37Vj/KuqsCf3Ua1yafgRF9jReh8CIz1LXC9YNT2VE58voxjs4zDlJG7AB
DFiCUCu9FCstBnZKa+3smpaIOeSSVTLX1P0SLW1KUYsOjvAlW9HUmYOGjzfOPg3HuOBO1iAdMk42
JSI3jvtPENIOFXmlCAgc4iUAw2w1E/iGg0q0Wxuv03NWzL9q3t8JvPQXO+isbUMfvcj4LM96r1+G
keMn9Qgj0OcB/2OSVadC3oUttk80XTRHh0LWbFnm5IihMTubxjGWLLcrBRY1S4ObyuPqMrgVmP6e
dx2Oofbgu5F+6m0wxWab7/SmerYcjfEzzpydLyUFDeFfpkfFZQSx9QrW74lhv9r3vljaWAQWUxVH
z2iE3+zBJzoga7JD40b5zWz5wFcW8XCelTAhY5p3Ii2N4Z+JQXcUZnFkR0uPVffbIiDyqEuVeavG
hynYWTbkCB1HEsHOna6fDM6MZdtV5iq/X0W0nNGtGyco79A2DSywIDNXzAU79RRrlX4LBNC3DWar
/Dt4VeIPR729tv21Unl+JPBCo/HMjA+EiRi4DYnAnDXDO/1iP5yi2va/WKmq2P5wUTQY/1AdemyX
4hgIatx9LeEcr9hl2vvCaD/pCPSDKbkmBIm10rGDe8NUHRR6cl4VDqcs78V1gB1a+dR6YAGZkNxv
fBZUIDe6W8r1+4oN4mZYhKrBCIGg2aIiSkHf9VMACrTBb9Q6hA1E8cC7lptY0W9r8zBs867b9H1m
7IBLp08RwjhXb1Ye5yJJQv18cBlgbCc3HhjJFPtBwxZYBxYMyYSxa1y00ZFXvcTB2DCAtrPyM48o
RIB1JLei7MxNy3b0jd02Mr0bkz3yeC5mgeCuIHXA9+q3Arj0Ar8hE/athm3oZMf6a8RC8xexj1wC
PefqAhSE8a/zWyPfOrMVumUDxZCvomk1QYlaVl1xruY+oX6iRSdWRD/pzPpJsemeFQJl/q5l8i4a
xjuNj19smOTaNiaLjtYIHYrQnmCZExRhGM2oMtlDBRzCqRNdZeF+BWhcbYTbP5tafJECwW2XleMm
cqHnZhH/GWnnN3IP/AN7eljW6ZAyJ8mjbUm2FX69qb8NuEsGfAcfrmTwmWXJzcBtyKIExjCfSVwe
0Q7339ptTfcHaQCZG62IbvLOj5vUMbyzHdv6CRrTMl5q7IM+cruRBzfnDW9kpf6hZN8hUhP+wRqQ
93VgHDe51hcnYN5otx2nexW8uRn2Zm+IqdIN40Naqjn2dnUbG4uAwNFvhJyEU2LoR5GCPqj9wNmb
FoBKVbnoO1tW9VZhffeRCr22jHCoBpwm9O58W70exqdpcquDpqKfI+OgpyRK53VdIlQIHvOqEo1p
WQuL3Q3jK1e2xdGffnmeRoqRZaHsBCpjhBDuuk2j7q6DJLVenXkQhM/11r6Neuu1MQhEfNx1a653
0OKmtcz7bqtXyMLzcix20zBhFijiz4kcude8fgrqoHrrzSh+GgiUM2Wa3oJBaBfAB5taRC9MdaZj
awUCeV7g3TKov2/GYxfRjYBVozIM8H2+iHw+qsDxGKdk00tWMWnDZHaQBDBRuBrWYfCwRMWBbD7m
iBUW5oJ6jzez30jJzCFAzQZYAFZ61tFCO4iwy7u8nAy5cdMWg4+/JC/PzoQPsrTY5E5IzVc9YME1
210UlQ5pKWZV/GLU4G8aU0fBYA7WjoqcjwTFxmIsWPBHBIVx6UbJq6txXkO7ZqpvOBPheN4Q1tXQ
U99pxjYwbHUhP4ZPcxabbxO7B9X53RP/sF+TlMFyRh6y6ogQ25bI0BZSZdER2bdasdVkwRpJ9wIr
fQO/VvVddOhjCt6i7X7xcjIgjMlPmJLOWpOPer8UG9aVTte+0lZ2WH6cQ6E5BKSNVbay3ydQpi9N
rMkX6rd4oWu52Dg19dFQ0mMPs5rPzsigTE3ee2fp3SsSW1pcr5hurHaMMzhSUnC8lFDU2mEDOX1K
Vxmnx43WGyx78EAyv+Ax1mRb2QT9Blzxgdcq36PWM54iZ590XXar28g6RMXImWbQ1rie9TIbzyrQ
zHfje952Z59IzDehmfEFosj76Ab1Mne8Cn+bGC6dbIdL4c9HHLBRsAd5kwLPZW6wLidK1BnjK2ti
Ih1b8jEfRIODns1cla1WhU6dmNfOzr+mAdpL+KvWOzopgcjuWfV0JKlrxOvK6uVJtOXFs3vtQsOA
CEj0zHjmVB6MWNu3Na880JR3dza6rd17IBS9/gudhbHDOGYdGNnF23E0inUw4pmRpM6sAnSgDE4y
2yWEGWXtigCuZlnhncNtJt8EU/GQZffX3DbF69xdXSWKFcb/YTW33c++Vk9TbfjL0SZHFVLFPbDX
AR4Xv8ZBox+6QtkLZ9KIcKtKfzOYdv/bcPn/iaYvU/3zf/6P71VXKjk9/Ywx5v2Pv2Cn93Ru825t
/TeU4k5M/S/p4/8x8v3fP/cX09R1/xV4uoVv9I8AcsMz/0XYjwd3ij2AGdzBpX8xTT3jX3h7YV5h
UDTuGNT2d/i44f8rAH4GwgntPEel6f2/AE0t427U/RugABmJ364HrmGZnhswjPqD2pAzKi6NIXN+
NlZ1ckqd+rFhkVcLyDlG75qvg92YRG0wt3o8q/ua8ftZU5bW72fzPPvr2f/0s49f9fjm//SzRvA1
iQm2jPu6OTxu/Dxv6sXf94NxarDQcvPHY1g/iWf7/aDWHt1SjVt0BPL4901eB/+8m9iFdmCNhEfH
eo/rvDiCjo1DKhHrvZlKUooHruiE4dnvpqd+YBUYLjGTPkMITC1kAGbzMH068D9KZQTv/X2sGKSK
bZHuzfbyUeBPbOgOj69Q0kXEhsaupKai9H/czyLDwhueog7T45XtMS1QYFFj2qLZOIy54TXrh4To
cV+4HU7KSP9WZwkVIjaTYzqL6pjfbwTzTYLLajv844nH3ceNm8jqmNWZ1hL1wZf1NoiH7Ph4Lh9H
bRWLMV3hue0JyiXBMmWTuo7ryCc/jq/mEcOMDBhp1caGvr19YymgXRVJb5sMX+VirHssfvebiECA
c+TBEHLqclgoNeDUQa9GTVM3MRYipc4GurRzXDPvNaqkvYc/xms5SudZ4KA+xXX72hRFtNSF7vR4
jVKQ5aC/0ao9dTqhT/x/9NsyYdDyeOxxc/+sLALijnaPu+5sxk//tx96/KLcIWQbcdeOir8iSyjp
psPgZ/+8eTxWs9v4xxOPx8gYev3rNadMntJ+i0I9v0grEc9RpDkbdHQGPD5XPI/tRI7j0I7L1BzU
psmUdTAMdsE1Y8GtD9KOS27qrkp/rp5MYiRDYp3EOxDKEtB40B9qVCQoncY8TIc2fXt8BSHsr6/a
QUt+P/b3V+jpzS3mDXdlMMAMQW84MIQjmAiP+9AfnU1cBPG2NyZMDzP5fFo7iGePLAJW+X2zjUfd
f6qxD5NAWaQ/xDisVCOKT9oAYylsLTnBK46OsXVPFlVThNwHQ0NRR5S3aBkcGheMAHVuVkwABepD
BrBnXE/VucFETqS0rNePJ6Q/EWP4eJqVHC7kpv7udSPJAPmniZVChHXQaPv73bLsEchU3qyhyK8+
+XjeIQ//+64sbXlDjmFYc3GYHWU1JJ/YxiEt7wnIKqvUyhpQ7jwe/P08kJJvbl2IrVcQDlsJzQ3B
hKf+huxGjRjdU0Ys8bkYGfOSyDC/9Tm4fL1JYr9klYYQ2nDIQoydbLoGszP+vintJT+R/PMRqKuL
qpHzJrL5VsjkLPHMaYN/LblVWDEX5iSL78lAtZB247vTsmKA+pzdT4vHDadehLWdc+Rxt3gcJn/f
5wW8RPeYb08a6VH1RnES0mYi4jnzRwyh7dHqMG54xhmXvBd+MKx0uvxjhS/klEA6+P2tsO6hRBTV
f4NW/BOZAIhbD0wbqDBkRVa4pv4HJsIziqQTrvB/Zm6S7+4EAdD190AhrSZQSGUm9x9f/nn/z2/9
x/3/48s/f7ad5izUULasbGvWX7smfmqcabzAIEpfqwEBT1sgaZjw1t5f5scN2ySbM6zIjmWufj9e
mBXbrMezMGkYlGnYQh7f9/eP/fsn/n4cIwIM4cdP/Pf/jaaUp6YcyufJl+hzybG9JSaC38gV6dJx
Vf01zvo9MX7xG4VoggolKtax9OuvPYxbcr3bomrXiFv9rZtn7ZumFbuCiFTq+ecxZjivucp5QqZx
imEWfEyOI7az69orw1PdR9kTHcp8SlwKp423MvZYuEgM5QFE7k+ieaeQ0KLx2Jf+9FxkzdW7P976
WBD1Yo5AZTsIHDs9fDzeBSQaTyo18UJn4tNQF2xj3keExHPbd9LGtsjDMVkzKq0T6lZfHRTSaUal
cfJpsSb7RyF2/V3D/BN0DlXxj9rmzgDkxLNJZKTC4a3I8/+gds2p5beu7iY/gCCTsBZy6UppBj5t
fSYnEl87w9XIeupmn0t5NX3q93RDLVbtcW4n64lW/n3iA4vfvUqXUx5lR2npqFFq+ddXj8c0+Dt0
acA1/uvjj+8dO3cEfnz/2b+fxthzlRbq9//06x6P6chLa9HdPMeuyDJB6qOrwjniagMGWc3xh3LT
C9Yw9wf+ILyptv7++FZT2H99az8z9P33t1Ze7v2oNOua1v+LsvNabhvp2vUVoQo5nDKKYpIoy5J1
gnIYI+eMq/+fbnpEWzM1394nKHT3QoOWSaB7rTdk2gsb2GKtlfDx67ANgE0ppjKToHa7YcdPcjPE
Jv6B4kxNTdhiQYeHtzz7c/RjnDICDUkKrvgzrnAb7V6vqZ26uacelGn+/eCV2i427Hr3of8WS/Ze
PcimbRWHdsz8O4C6EwiEf5lO9llFftaHdIToyaVyYtn/8bLMUy9Kog+4wifUJdPpEy9PslKuRhZp
giMate7wDabQcU4CAO1x0oKMV7CdznBdbi2vvmgRuQnFyp/RTo/Peqjqz++tWeRjo6h61vssBv1J
S4zJls6b6hb5/3TdLO7wPsvtfiivXe/+Pna7nxi7td4/mZWnzi6Bd40wSRQe3TIwl6OlA5xwzOAo
++TZ7ZDIgSClAK6Nv+L+LTgcff/uv3/Jzp9qP4hco91qovZj2JpJ3dn58EMG3qroVBiVH5gCPrVz
7T66ThwfG0FMlr9olgTfATe7jyx9omP13g8m/Xvz3t/P0YAbgz6JJcR3AD7eb/Gy3wic76n/Naq9
i4d2S7fgx60d/Pev2fVM9KlzU4E8BVDshQ0ZSPkdk8PyIL9t8kwG8naE84SkZreQndfJYfxhGTWH
6kopWBRXKdi5vPfgcIpFcVYYuLqqcEBkU0WC5rHFRle24LZaT3h+lsA7Mri31hs2xUvXJ+uTVm1z
HnSYQTAXsu9gyZaxb49vGctkvFT+jrAt2Ab3Te/awuM2wcjHZpF1a5Mb+e//RSk5VwhiTy42xPJ/
UWx2dd0SWHIYrH8+jsuOIiHPIPeHEqDQgneehlCU3BgWGjpOuvJJNuDZDlapfCrR535CMrQni4f8
T3C07ZpV4Xuz9FU+MLII11EvAh7pBdNK5X1jzRBgDZM0TFOS67PEmSH65Jnsu40Wpa9sb3HybIiG
i4Yr8GFwYJA7pj5uSL435wQg+vUgB4rOG9kU/t0nQ2Zesmg/MVBaqKRBFOE6HEV+TSOjZaCXUML7
77+x/c9fiiMcBVzkIhFcZk//598YwFOkqGNo/LAgxywbwdOSZC15sKFvI5YhOtvWZHVYBmujjRpY
2393VTn/MeiDG+sZ+zRQm4l5ouhO+ixsjubUmVQGOMj+CLb52ps0kmF/DsjR0QNDVoN6ajt0g8ie
RU56UiEErSI9e60ATu8sSN/nZuwaYISciX5MKGBNy9gkpoxhdmgimL3+POsFLDgn2tdDaTwbyeQ+
iLEKI9nbWCNapolYMt/LNaZr1a4Zyngvz2I0N65n6fvZbfR2FgxOvE9g2Gz/+//GFX/7P77/lm6b
rmXhVoDvCjTGP/9vWjtS44nM9/dkylcaUrFgheeKPYvKxsXW3AweOc3K8imWYVhLdpBV8kIOfwiM
Xcg5y2u4DMKX5tdEt3A5pWzKKd3SOqcwJjZR3E4ncMIlpQk/7U7lXvbMgzGdEtntlLG/CQYVMAaP
OdTpxRVynDxWt8B0FENlLZpO1+Ffs2jsq9F/yKx1geIvarMA0GBnHrQYh7eVPJWHRkmpgwZr2VAH
sz78FnwLm8RIiNDsXklRLwMvs5Bd11O/i/hJYnu88Zu0ODZ5Pm2w2SwXDtmIo+yTB4u9FrhAEeMO
zqFUp3qHOgo4+1uMPAuRu73OIJteaXn/Q65WM/7xDcD5xLVNHBtU1PO8j1rboRP6aTyp9Y+kzZGc
Xjult6nDSTmmbvUAR6Pfyda1y9F8rHHybloFKF1jhCLbIlqOx8j+3Q9ODY3AVY5GFoJ1xBPtt2nk
gIyNbN1ctcXQLvwSjmBczMoXS88vyI6BMCRDNrVADjG2eBj1vHob/DLAAzFXn9RwHtd5ofjHqlRj
YAZ5tXPt0ADzkehrbYjrJ/jDcM+bMHgTM4aJA/moPph+kFxcI6y3plIaSHVV2XesVLbVOEyvUQ8M
fVac4V5Lbf9BRqS1PZzSOI4XrXxoiefTaHbqwZEPraFCetgCBbHp3kdugYWOLpQR9PkyH4zm0Rux
hoOA/WRWXvikD4DUI8+F2yz63iPaEaVvbQSiKBIIKLTkG933o1UjmrIvSnERqTwW/45MOQTv7Zyt
+qMMlH2KF6OsrMXNoxy4zZXJzEWOD4nWKO29WYXrqnVzGJojCRFx5gheSYmwyJ5iyPpDv4yQg+JK
GXq7yBJX1uLK92llhOyXYXo0XqeVXR8u/3PaBuDsfz/uNPNPvUTe95anmmy/2P/zBTXcD8ryATJe
lle2yrekSdYtuQvsOIDyrbSig7Yt3iy3d4nbe+PJfZMd6EARKt8pQKirVTLPv+Jln7xyjubx1H/n
iyRmvc315/zXm0ax89PhAQbqtnnMxKF3LqFqVg/XNYNYOLAFv/XADUkeyvhg4uQx8hR6TFDGfvKU
Plg1gIa3FJ4gmM92vLcr1N/k6IjqyJO4AEvC5noBGVcuAISSNk2+lWsbxcPfnjdEQYmU7HkAO3ul
p1pxp4pm6P89KjPvt1GZeZej6Hj/41otUfPnArgqGKvxJzyz7CFUw/x6UIL+x1wCPZBdcrBz034X
6/VPoBH5Q6rCVBhBgfMvyYAubWIjWPVi5QgUH/F0fbLO1aR2e6exUM5q/OCtcXDKQmD/dZ7hWwXw
DfyxC1c8W8KnvjLCJy0Z117QKmfZNUYjpX21DFcQJnnEAVhde22Xg32L+qWlFd65Mj337IgzyM3B
gmxKursNjIlnHlEXWsqwW7+cpGtzpIfE9XKAXOG8MFSFxQbm4fMexRCyGwmrubgsHlTF/k6Fc3yF
3p5vHGq2W7ssp1e/K84oWQyXBOn8//4dOH8q+5oOWTHVNFUT/ABlm394X3SD7wIFnMdvY02mX0WV
TMkXtjla0PaMR8xYgfM7rfnT6ENvP8dq/0TatrlL0KpfyqY89OUnGzmDi2zoEd8b03H8jWyGWm4d
g9h6lK3Oz/unPvJ/wj/s9nqv4CZbleY1zzVNyhqutgKZiNTXNVeVul64AdGHeO17nCGzWGjqrYGs
rJT0Xi7CMo+VclLC3JLrruLPpjd5cAudckPZyzoaafEkk/vyUCbZQ9DX5Um2AKGP6xT9GXB0ohoQ
1/YtvgAzAuOyNYHYjMZKnmX26H5CpvAAVXV6k/3YLJj3Xuu7kB7Lj/3GoPI2jCNQA0ib+f9jJYc3
xoelnKbZDvrWqu25Jn4L/xD1r/SmnRobUY8J2nju+zWs4+4UjxOkf5xHxyMs5fEoz4oEWz+QGCf2
c411L4NFMxv8GOtf45KCbjt6UGHuSg9UVKsM2dER/D0nz8Yn1lHeooaC9tXJxn3SASShogy4vE/0
H840oWCgWiednCA83Dwnw+VO1JV4IVUz6sUL0Cv5g9BY9Zx522XIV4S9nkR/6XnUrvIJK4pZLLRu
BzuMmoMrDrc+CBRw60a4seDC1x5v9/ZS9PYu9+urpqwRh2hGlqa1Q/LMeGlt9+DrXnlBLG644FO+
5xGYfC6ds+PMyYGPkhzkmTy4cz01grCAZHyq3cm+GqW6tY6+Hnx2sW2m8PQJAKC/vW205d781pQb
a7nvfo+VXTLCVsq1D4xx12Bqsr8dZigS+yzN7rKs1e8MIygrILB/h1zbTshX1PbnnRUP5nm2UTLI
s+oIvtA8y66Wtw7OOeNRtnjG/OrvCzXaTLGKQfp7nwyhhvOmdUILnhxv/S02cJUd2tHeGbnN9quc
gi+ZkQv8bzTtiynLX7Q6vvYX0It2UxjHazJz4RejaMhF2Zp3NrPcfgRw8myLfjzDqFZ6o79F3wLZ
LX0KZ6xXUAuY9v042E/I4EXPbbGRiSezEQpn6KWKDBU2hOF7IxVhgCtuYUG0qWIIBv/9lDTUP2XZ
xWOSZ6ODfYCrs3JA2PvP3dFoDHnp5bPxDaGqBuS66h7kQXEFz2OCL3nrM8MWWCNqXL9i8jRVD/zy
rPerZOyHpoy3VJTtUqQgUS1tn0IFXkwssH3yMFnqEq00hE3eu+wIyPNU6blAXpvXsNCwk42tNu5S
9hlDoq0sdNU3qgcjtUSpaydVoCtbUdcw56jojpX3CaZQfZe0oDJlM4b/u0f5t13IZucCS+1V8yhb
STgXnwRPR1woD5nd38G2dh4CL/oeo5eKTCRJ584cIVCJJesk1p8f+lTRl/wZd+tTLCrX11rbh+sQ
nJr21qBjKq4EX7okS1Bi6JW1poe8UqbAP+LNDCjaStQv6hxAv+7sH3+GJg5vH1OEWlXfr5AXHLZu
HTpUXvrw5IpDpZLORVUKQGwanmyrytSFHJXtwR1PrPXNnYK8EtJ4IsaD236qFVREjXDK179dVyk6
WDwXHEAVhunZmNu3Gc7m59hmmWZmJMdksy4Hc+skYb6WzUZPo7XhDv72Gpz64VJP+3ovm4FSvTpW
2J3toNY+hzjruIb1VyekKoTZ4hPAvOhY2tqrfIvJLmpze7Y30dkpPAwoEvMC9pQ6p1yPa6CqF6VG
Lum2UL+tyuWoXpE3+rBcV3y12EGhROZ49nn6tN0EgSDCzUfwE2IkKahGIhknDkGGVo5szkVS8LQD
yvjeJc9kmIyQTXlQWwchGx9/E6ruEXrCnYuavWOA7Y6iV7sopgUA8/mIt7n/2ZvOodNHr6pv+fvZ
R3NBNnX4CCtIrtlONos230O08i9xHX/xG/trok0OUi8+FNawyJ7bMAXW109vsj8S/Tg2/Gu/Q079
PsLEYCHLoSMkBvTlacqaqKyGyoFb2fTW16HBC7MFZRbVOEJLKTa8/FSK3jRvB++96auo/FiVGW3l
aMDWF1ckMVxXenyco51fVsYx9mKUsUczXxuz4R5HdmGLYBiqL+wb52UU2oD1yEw+l53Pjz2qvpiJ
Ym5jPW03zayWXyrdPEa82Z8grXvXy2cR9uHyrEMtRPSzVDLXSLDgpoO94Q3+gA5ijPyIY9zLPlYC
2rkB5SlbU+4AecPwZ4POIoZC3XM0+miDkYNic0CxET0opV730kBC9Fm2Fp91BJo7FFx/C8ut12Rg
54PRjeI9mtNlJrmHnJOXI3CrG9HGMrrwSfUqXwxWAvvg9/b/MFKCbf1h0YW9J5YPHsB44fTyD6ta
J1Pyqs/78q30gbehTWGjwhuhxWlEGsfrOc4W1r53SnWphzYCEXLoGiCHrofaKrfxIGRemhALiSxP
r4noUjRdvptrueXyC7uEptqka7khs2FvXEfjPisePX6qEr8g8QzyrGu65xpx+N2t/waFQC7hOijj
JSbiFuapw3M8N5cCwZc5T6LnJB7XTp/NrzqyCLsQT2kyHPX06g3zyGpoDE+JN1zDFFzvj9mo6Eu5
4GF1oW58S4uu9THZd1sJfaho3II/LKc+NG8z856CTy1KIrdJ9bE/tEYMZQ1NN1mXzCKw8koyvJg1
+ktmnLYHT0m8gxKg+aooSJE0Rn2KGhL8nUwQ5wH+PPC6k4VWttUZjOz4NOjqPW/t6dVorOyumWrq
BaIpw3SgTIdS63PkK7HWJB+YIcBBMVZ+v4Mpe+7LUb2/fpkNaDR3RsYeV4bIQyuCQ7t47oZCvb/1
32LlnNcfjWIV1/niYoqWzRwiWzinyYVMtLYa0ZxYlwLbLw96Fr3NmTntZcsfNPfBT15lQ14TOr6+
M1qvASzDNf82z5gn6v9YYlkCNfhHAloHTOiRlQFkhF3uP3YtCTo9mY+E11sLteOeLHR4TE0vwMJ1
ypYJmw+EMK28WcnOfxuWA21pfWkas9zLjWbrnTs76C+ykdR1s8JjKdzKpjJ22lH1x8t1k5sk6l9g
k4NDX7vW3aTBjvDHEeEB2GfBCsJhsRrqyb6r4u4lYusDlycEwDPP3tkyBw1JiNl4cXMzvpd9tkgX
xJNCLQ57DdmaJxMLU38G2zT0ZQMrDel3GBme+eiGM/h/dsaZTuZBTexwLXfLSFuEjxSyl3YRDE8y
AqYBBZwcbxvZrBzbvR9Eokc2NSM1F1USIa1izvmhNMdVy2rpZKNMdJqrlqy6FqrDOuhgK4duh4C9
HGoUlM3xa7mbvGBGCT0I74oJJ6oAoPAFadF+NZPcuQTJ1CMKzFks+grf1Y+KXLY7iebxjowopafh
gxXqlE3EQQKdZT+bvgfZmiMVManYgzqUOA+z0n+Rj46mCOZNXyoZjJkh2ENAtXewdiAdIfghIWut
nie70Kt9ipU80uUB4bLHJHGao2zdIiTkTV71PoeMiIIRrwV+8Yvbc1E+7HStCY+t/+NDt2w6vR4e
SVXJxu2RKZ+PcszvftwelvKsMo994+KZKl5WJSIKBywTQqwgGsAwsTUcEYMBLOOmI/k+HFVG1Yo/
d6HZQ4vBJK/K2gcvNf2fdouy4mSDgtDKdQGC8EfTInwNAv9LkNjIApLvvi91NtS6gn3vpMfOEX0h
5xjBFtjlWvKIkZ4xr0LRJwdy98kOWQP2qiI24GMQL/Me88xbam7M003h9Ue+BY9uEJrf30/SIL72
xH+fiKFWc86YOicoFqfuUQkb7C+GmtRiZyk1WxE6PQ0E56pq/XKTDxCDItyCofwLpYuuVeGfmyiq
K2ribeTigKePUJM5pwpEB0Bsh9vzz+GvsWG9lyFWKNYLfXNpMfdcI9cV7IYoST8R/6r5Zveti2yE
AtDjv+Cd19w7ammsq5oSAhYeCxlRdFq0aus6OaKv65xsH/2KpHL0neIWvHRhv+xLdq77Whxk83ao
K3U7GGm4u3XB/Ry2xlRH82etRvKJ8s6a5Ft40qlGPoxUsh8glWNkP87OtndMWPNQunpkAGw058Ww
KQKjMYzZeQQUMqsYnkLqLYze8LYxQgn3GnIWhzRptU2n1Xx5TNOEve87L5VjfR9nK/+rxP/L8YDx
LeZgQou3Hr8lClgKvWv81URSfOH2Rf0EXWbh6br9mDZu9VTEXbRWuwQBLzFoRK1z9hVvIwdlFyKc
uIiQkNzJpoIVzR7rETb4Q4JE/TykKJ4a6XGGnLwqkTZqNlWDxHuUUfxDqiXbq6ZNxVCeyk55gLWI
CLQ4JHgcFosyp9R4i5FNHrc2Noqjcp/4oe4sRrOO7sMofh2L0Tv7Vead0QsjUatHylJNymktB4ak
GO/8OlAQYYAqhOowjxV3nF51ncLJ6LyUcIL2wVg2y5wUT5WZ8fx5zmGZdZYeX+QhUJ47v/IfFJLO
l9ZCzRTa79tt3KhNhOlgwaKnwzVYIX11izFmoQCJb9ymE3KhQ4C+J86VKw9T9EM0YDeL2wzWWwJf
+S8RZaBqm6E0Xw22Z5eA/KfBJuNZtmIr+K0lxlhpUHIWkYWGXtR7S4xNtp38lZHE3adFFz90YOau
v7cqJek/kgm9Ltcl8DgXgikmgD2/zE5TqymfLbdZ1vXcf/KVpr+oWr5L00L5bObWeKiMVFsMIiou
B2eL+h0SgWI0jUMc85oSdDHaEAs5tV6k6QNijL9tDnocl7e1H//6BHFgZMipQ8dtEtc4ICp46TJn
TvmfidJ1b1Pp0wa3ucgD5bITginWuvWbsyUzcHVDPTiMkNb0xOLv2plOVrHtdSppGILxCrMV9mZ6
kj+URp8DhVWGcxzuZM+t+xYaalb2IAfSTBtFqApxbduXcCPuokLV1+TImwXoUuSCAZdphf+Xk7kR
FYK2fbZSD8i+1s2HsdS0vdAFE6JzurK6gnnS6N6z5/5ZDRz82AL3t35zNOJjMRffIMgbF14+SzU1
fmVaCoTVvWgoLzLvEvvOK9YL/jUvo5MEXfZdVdzLwT5ovRVl53Qrm5Fht1t8o/SVnM2e6une0RVk
yHDy2vRaEZPS9CgV+rV1UE0qKzXOdovBb8Nv/PYeey0JnmGCuXelnhkbFeX24yQqXOymt02tRD8w
j0I9K0m7J38OlG0XTtMdKKT+ks6YbsmQGJlbMGrqWzoo/I/0IeA1Pev/Rw7c/JfFpLTec3FRtHGO
/oA0QRY8DzSvTN+iCBnovuoeNENpLkmLtmDZoIwPTqm9yL7SaTQe+lgHyqYcmBFn+3DVCGVuKrxW
ebKQM81nNKE9JKbhqL2fUFrPHg010Ndko6gIO0aLNLA4+JmFg4+lfp0VpdnnMOUwFnBQ0lfFQYbI
pgl17dfI7eLfrpHzjFP95b/zm2g+flx845Kn6poLDhpc9D/+Xk2tNuGQGcMXvc+zDfpcyPmJ9YQm
DvIMfiGv9UhtL/B+453sw5XLOQ6VxQB1ABytFSjbsrNLIveY4QF7SHqHLVARsBm1tfOHs15P9Wvf
+H72/x836PWmtYJ5K+uUFoDgRWiSWJPbYtkMTFSsZFFTNhHSxgRLFDVvo7fg27VtIfjzfwbfmkFT
cyNMrJa4gaByVxTF2Z2Su0wU8uWBfD26uJ5hbEnAhk/p7OH55OA4rKvVtzqZlAUY5fYRnoZ+VyZs
IkP40+wLEHmOx97+gQtsw//2DzvplEWWjvE9LLtmidAFMnZjmr8GE498JRy1rWyiEf1JQeviMdcp
xoHOOxmegcpmWjR3If5i62szRuPbHvzpOMT99NnI/4qzOX+Fe5rvDdMV32ymhmkQrQpXbdCyZHQy
lSXKlvVzFKkj2wk+gZxMzaJgIz/BtWl6n1DZyh87BIMuTW+dsgAvP8uKo10HsG5Vjw7Uz7T0H6JY
YGSTKvrGj+NL5BbGk6HGxs6OtHCDRE/95jrfFOwGv3240O+0l//x/TfMf7Nld3QPRo5qAFJzP2b4
VbXKCycKG7B+lO66MdOXGS4y9+pgBa9RhmZNTSHbdWpgXybrVtkfxJ2zIbWjobKUh6+eWgiBfMs+
AR2ZnjOkI2VYXlj5Pgg9ZE7FbDwIulUTo+5luwgXt2Nb3s/q8A32c/wzK0+eZdYI/QJ4wc/Q/ZJl
TbnUKcZfTESvkGmuqkOb9kgx4Vy6bdEZfCgqLVjpyLq9iHn61o9+zvOveXSFFaW9UBAFgeMUQqvu
i7g/+cZ8dIOkYNOm0Ve5JroDetAdZ+W5HrruJKNkt2xOXTVDJ1W/yn7ZJQflYerR/dday15e7yA7
GzFlo2HVh6c7XjWi+dvNXFRtyBU3+9/6Mp4+hxaVX2uonF8fSt7Kyjt1q6OWc/2g1z4Zo1h1seqt
tF/Jzg+fuh56MsYAnrZ5E1S7ABUHIx2dfBObGtIvbkr1Saw7D3Gp93tEgDE+Q6UMjVbRLtwiWLaB
Fq1dNBLxhLeRcIH7vRw8N7pzbHzYnC50jrPpn20zpCW6uhSIXNOq1i7yrOxJHQNzr5jZz1vEYKk/
EYNy1tCTeD2JK3U7c3YtTJmFnMMTE6XkjFBEtY4ywkyr5K5iUckiikHZB89p3eRK+HC9U+ahEzpN
OCaICA/lagj4QPFr3HSh48tevcEvDvFpZ32dAQfERwMs121SpEb45UdmuZWzQmD3T3hqwmamIoL/
Z4slfelP6KFf79MGvnkY2+xFhst5xpm/Y+vC2ZdNn+favaLx0pNNeagCSI6pjROM+CMFbqDc1SX/
J/JTyT5Dz+9z3M5PMj4yMQUCfBiyiuYfN43+mygvHlwICOe6EkVAk3qGOBjzSGZaM7x1a6M2DDeG
1XjkIIMoRpvZQalKEZlwXS/Wemy2W6/fTFaTfoVJlW5QrYTLoujl53T279BsT7+atd+s7LbQkVbo
x4vS99+0ysfWPR/AokG3PLmBh6yFP7O5EwO5Pf7sK0d5jPwigbDRIssobtBb2R400etU9NPJSZVu
5/DuWMubpP6nAmGNL2M7pogHDd62AXz2CgoO95TaR8OyiTfkwcyL0u6HuJqrZTfGrJALK95pQNue
8B3M75Hwo44zRmoFl4ikqxbkj3JUsyNsnSIl2MomonTmoSnSt+tUNd/hCgjZCb8f9UlXJ2zY9blY
yyZMIPUcR9bdNbYVnnkVclHAG43vcjanxJrVMwdryUtYQydjNC8ZFUTxsa49VPmXWRUm14/qKm1+
T2Ye20cRYqSw4JF9mu8NVmNj1Pz9mREBWCEfG27l58AiygQ5nf/6zIPtntsOzQQ5KL4OsPcs2CNi
ytSq5vOMjLtsybvIz23qA/aLIuK/PrMMGBvlH585SGoVbkURntt83AxKYm272tuVCYD9NU4j9r2i
AN9BgJrTKYVatOxaKMuRY90B0mLEVVCCSnPEmq9tpaV4EVsuALs54HJx4aC2+caP3BdkTctfk6l5
04YHOXztZfuqIpFLulvBgi/iBWDgxthUpAbQ/8dnOE6fAEamT1X24vJ9epQBnaOjMuMiiSKb6C7q
Fy6WgfKSLJ1cNDsHNDTExQ2QSvLXiKQY067oEcoXt7kOhW2ysrsq2yLIkT6pgdWeJ83e3iKyaur4
ZyInLy+g4OWRyyPhtKywxZJx8tI6GJ0F2HDEosTs+agOh8mMv8zV3O1co8K5WHXjrdmO1r2a5Nkx
GGukNsYVMqs7F4mU51nFIyQNy+mvcEaT32lQ9p2/D2qmf3aLARH22s9P0MHcHdhWZ6vpbfA4+uEk
kl/ZG0vjfS4uIg2y5Ymgf40tAyxqO2cXeedxKqz7OAYFAR17W7o2IsOY+uzbOPzLGPRqHWJ6eNfb
rnVkKRNszBKNbgUL2dWUVN5S9V33WWnWlWk2INgHDUkZ9YTSHlLlo/oQ4uQZsuarNmGkFz+ULvhe
qb39iuxQsjSHyX9qgkAh25yoZ9eYf907yPXy/sN9ow6xNt+aPVy2EbbqIhIbuuZ/uN9QRaj4FKie
egg3bGw2bpu6JdntI7gGy0NzViiNa1+VTlv4vd588Zoctcp6QnQtKYrPOF/fV5mYFQenJQzh7miM
vXbOo8RaXK8UuLWwmp58TyvvHdxN1vKCLN/C/XLfEJJIN1o7NDsBQfs0e/aDHAe3iC2UVg2nkPTg
yVFI9F0v9ILHGd/zT/zsWrTvwmRT6bX/5teb64WG26/1bmbvq3bz0xDWr9cPgi8Flmb84ZJp6I+6
U2nLQnz0aFDui6jLP89uON3pLmnFrO26L6SPFjJAMWoX7otGZspnOe250M7krRpL2lzr1kOAwfDB
7hHdlQMKVkceT82Xjn3p1i3raRuibfhSmPzPi3uWVVGt5tBND0Ewx1jA9xC8xR+aJT+JIpZ9F1tx
u72v1cZ1yhrtaB0A85d2toMtYnv1nT240+e50HfyygQdX1aqWQboQfHOeRKjOMgr6dnK8udqGjCB
dKvsrgiS9spmkJQGq8VeFwOq7O5Gc9AC50kZXX0n3qa1EluXUhzclLUd4nvklsTrE6ciBtzvIdTB
6wsVU7EZZ5XYWMqLZBSCfE8Ty8mjbNlj592PrkiKFYW+ZZmr3Ttpv3CQyHsW0pWPCRZ1mt8HL6NT
8MdJMnsR6VHwUtfaiI0e5RY5amdBulKQUyJpw2g/mD/T0lVPsiVm1Ac3eM7FjP2MJIMIsiruO2e1
RY0ElAZyM6iiHahEuYfO6lmd9hW2BoPTnXUxUPuuUq1+G0b08I6Hvg1+FXeahZZkoMcs/e/TKSR3
287jj0B7G8wgvkMOKlsieG2gTumEeDjxjtxWoDCh/QbpVu9h5jdWkV3mWg2BxqvnX8G5Arhi7DJU
6cXFeo7kp15V7Q60Bu0mfwpsNX5MIy+9DJYV7K3Q+6uzUxHbudlabxu+ZvJGlMO/d2WL7igiqOuo
i8AsFnb8kgaKvc4Uj6yYaFYDTqN+mJQH2RwN/S6Cv3MxC19AiCk4THnyEoTkx41SRabGVZMX18Jt
Ey+DX6MxRpWwmvwJEz5Ge9X5aiL6e5aXKsF6NtTxc41oxgPAkWd5nyw3K9R2+FCZmB8qz79/KDma
1dr1Qyk4zLNYQHTcFxRNX/DcZK5PNvMBCXefncw1/yf73FBw31xJlZORgeLDrBBBzpXt9j7RNUjO
iVIQtrFZJsoVwXqaMXbKvPgJPbL5GRjYmmR3d5EtdShYokXWo2zhfrGD0Z1cW8DkDkZQDA9yzKcQ
mU5YnMoWuMEn4KLFteUbxks3OtpJjuVB9k0LrejkoCj3rPrgjZvURH9C3N5Va8RaUZVDh4lRTTi7
5B7WmtebdAUasVrq7uVoznuexLdZo6jMtb5t+fymUucevIX6bFMhgD99bO062cG7Kz7NthOjm6Gi
dSmaQaq2R7f2Xx1wfnyLq2QRTL56kYNqy60Ko/Hu80YpPo1JX2zyGHNdOTr4Btp8E0+067Xtyknc
FMFIQqleYLvuBSzcxV3CbujXBnzPjRz1GnKX4GLTemhOqWEi6JVk2goqcXOyqgLFCuTSmlMcuugG
xvgnXTurEKLXomq0hziDwa0H+YTeiZgDadpFRgoEbt6Oosu8zRM/f9K8ITtVUXhSFQ3T1Tqd2bBp
hrOTo1bUtBiikMfFNrt4kn0ksN8sirMH2RV5g38nN0IUeJkAazpMvIqGpy+zY3xlb/xw7layKa/Q
0ZVIevUie7SQtd5kpZB6xQ1CdJIfun66hsuIYXT42pVWciebbtj2SJP2l9kZ33K/bw+yuyWls+AL
2t/LZtBUJurgaIbIpjwMtf4JMff0KO/kzWlzR2EQg13xQeVBtVYjrit8UdIHJP/UtaHi/M6Tptrk
LRLQ8sKe0sJl+Ov6r22oyK0mIE4bOQFEdv2cpPFWB/T2JMOtfM6Xujrrvz6+G5jsgawX+AUY3cz4
+MISX8pal6x6JWDhAGC497cueZYgkQ1hYDzK1rVr6JWFV47jNqy6XzW1JokMkEtTvxwDCsTl6KxT
M0A/TcCGbpVDv3EvapT7v0AXWQPRYRzzX3GG1w0bBK67tReWEV4XgXZEkbg9WkmYrZIxDb/7O8kU
uo2rZv+f4/J6Xs2YAFhpscl6QGZVVJgUt03MLURR59aUdOxbU6JdCxHc2njv6IKQfRuV1zadW6xq
0DY79Pi8c2NoP6vQmF5tNww3Sl3baKixDGPVdpzq1Lu0rEJllB87z9OggQrDXnMDlJFrdO2576L2
EZWo6jE10s9hmkyvZRy4G6eECdbx6nwN+WOROVyEjloAGKOSUolKCqZL2SFk24KsIWWgWwhWLcgP
jGG1GsN+/D/Kzmu5bqRLs0+ECHhzi4PjDT1F6gYhlSR4l/B4+l5Iqoqamr+7Z24QyEwAhzwGyNz7
2+vbzhiUzb7jgWWG+nq0yOtdP/qa0h2v9tQh0PBE3B/rSahbHYXMfrBVlzcNECDe75DeVyA8HF7j
RY5mDhiU2oW6ivpvN0GP2dTKCLlQ0wENx5m31UQ33xvrZi6S+R5F4fdZF9lJtmQ/BgK/T5V9cqPa
yoRiPHFIL2UDZczUPc9IHp6trMcfo4nb3bg2TUVzjnaKZ5QcrcyULKQwKX1jUHbVyEs9Q9UeZCus
Y2ypZoqiU3yF/7gaGb8kEvaDTD8o2bXXSyRKa85iBG919MJO/SNnYUdKiZHhSEDonzwGbmqd6HVS
5cXt80R7xjxANuXm80SjtMi7rxZs6ysl4fL7leQJaVGGh0p33fxWMk8oRxJYihk5B0UpdahRo/1/
7THDp7QifF3UjugRkTSiFKb6aFMJPjaDdZGtflKsc6wZ32RLbnAimDepCtffKEZMXQY3ehyIp64n
y8uESaesv+4koOJnKTbrFbvYsi4UisSPNnw8JS8vZJBfdfkvpbNuB2Zsu1t1ffvkJhXijEmHcpUt
qiKKC5ZSr7Il4B1dROUu+5wCmEsSxdrHBqX67z0r8fp9lzXv8ohca373y+ac459p1umVqucOIDcM
rgVBvY9HmXMbm9y7U9eBYh2ozND0XZUEcFyNJK0n7fcZaer9Wmr9MGCoe8RPoHuEP20+mNk+XPT2
EY5q9+hwa6dinDCKPED2jVNDhZlZ/z6ppVL/wcG1CJi2NW3sTE8uVleaN7kZcSm6KUsa7QYx80ev
A7GLlYo/ryMmEPTJIKQmj5Ojytg+D2XIp21l07X0bLBCtnsebVBIngZhyJcDsr2OYs/yl2tFw0Mc
U3JVeqP+9LkXKXMc1GsfYGTgv5n35+jncVNlXUi0fY9XySrB2ckf+fhvnpboj03tPch+AZSAsFlb
HxCRNO8xy6QC2v7r0DPhIU/Hknvt/zy9rIeI8mwnu+908jYLtXlfWEi4TJHYE2uf3JN9clQeNw4i
/vcooKLf51Z46WB6G+t7BTv2K9pMRGuxmE4zGgTZ9dkv9yq7i64YYrV7z8qWZzMPr0rdTD/WnQz5
tNyJm989jsCnwUujQXkK+SSgrMcnRWj3EoKbyE9O7rbe0iAymkcCJHym9rqRA8YC6t37+wyX//Rm
4wXLkgLDvoProMnRqwm6vNtoz3yUyn7MIRrLZt5a3cUibOPLZjtlLNOYKUQi0fuNoei7cQSkKgc9
wLbYAM067FdDe5YXFmlDYHVtxjYX9kpi7SER3md9oTzeolyvjvXpJqscZfGjigRoMH0MVWF3mcYX
NU2Xc5sVNVre3Pyi2CXRWlS2hy5sjC+ibt9ny8jvI+Kfz//hJEWb1QAPKvta9oGCqDNjrkRB4MCO
gl243BmxxuDBhQuBbe0KBV8sTKgw6lxVFLJptKB05cNXNrvOaza4lTcPuOyYaN08ZSNFn6raV6Te
rQKiwTx80bRraZrzmzwqrkmeCcwJ3jx3JoK+HmUMijxKnvyfjjIwDwlKzQZsr2XDF5PC6vUKddf/
flnZ/NfLclSbj9WuUUYNH0wdHcc/m9TYV8RUkIj93V1gook5IBYyAsnxRQ5QJlHeAGX3F7UegDAV
/JZ5zrwkXW4firmxdpmpWm8DUsocqPn31EFBBYLGvaSOo99NgEp9OH3J9/VMLF+zF4gfv8/USF/L
M+UBlIz/PrPRC+PjzEpz4+9NTkoUMwHowc23VaZihfEvpHxEX+rBfrFa3DOrYUwQvSvZWSiTjpEV
NA4iLeS2nAHYCiVZ8qysmt/7GBhqRzA+KK0xvsVmWJ80i/hd6KAMS1uKKiJpoUytHLH75FcWogxQ
6vZtSTzskywIVFXvDNDMq3cm/UXQTCaxKOSa2InM7lcmnIdk7pNfoNsvWSr097LQ1koSK0HzEuoH
183sQ2VoJIkSYoGWPk7vpl1dPY9nq6aE7z0PhF6zvFvYaNUzyNZwU89ZfsCRsXpWSVUdeFosm9qM
6+dxHtW7DrEdP9nqWR5hTe4hWub8XnbZwms3qevGR3n8EkHVawotD+QoQXxQh5PzIF9KduHIHoDN
6x9kq4sNz88SNTrJayeJUHZ2hYu2bNoRIM4hqr/KY6eqwFYqsVTfpeQBbVVSPBO6ug15WX01EuRm
JkW8J+G6zau2lLu21aqvcwjbjG8xX4q6VN9q9bs8XNHcZD+5TOxl09V2TtWN75WBSRZASQQq60Xn
IQ86My2+lKLQj5UeN1t50UGxThU/RspQO2+bGuaxFlX2mFW43CcmNq6tA+J8Uw0hj8KGZzXR5Me6
q/K7eIaxXOGBtaGOpj/gEAXbXbb/H0/+uNT6av/xAlqE1REw+CMBD0KiHY63+uC9pFrZXnutxoVq
7S+RBAZ1BM1ZNkWJFfI/h3Vu/udhWLUZRyA24op1JPMNnyTiD6yxPL91tP7Sd4v5BQU+kYE2eVVV
L76zbbxJl/Umyvxg2HtpCeFgbdqrD09GoOAim6HxMkR29xqjartNRQT0bb3YYFsgyvsgq1MMY4q5
/6ttRaDqJcEJpv/nFB7sV9Nw0pVTqD7WtgOwM+uUc+hRZSWIye2MpFYQdGr4r/VZ+tUaSAXL85fM
9fsxET/qEvEf7qTjy2SIZFuHHviBeu6PSpKgIgrb7q6YlT6oszh8JUH0s0iH+FekHizd4O9oNP3F
zd3pzVl/ewrGeqtXobY3TLs/dfESX+EXW1u8NqNndb1RkMbELNVu8T8hJmZG3nDIDDU8zBh/B12r
Gytc1z3UDUEI2YSMbh8gS6QfTUUPjYPutZiArQePEb/SolTyQK1S8wUPerLlRlnyfKXZ4ThE064+
DnZIVx8aO20+Rm0RdQfgpLyn68Fx5TDPw273Y7S2yZ4A6+w/zjXCqTiEJuIpeeXC6rJD76rovNc/
w/Pq5BBpyvwxmq810NGgqR+jS56Ge1LsKMDWFxIOiZCkMYyPUerDrT2ULeujGSeqsVc72/5o8mzT
9kvfuh/nltO47HULGL18XW3QJ9idmCznc3ts3bo7IMF60boJRmszFO1Vbvh4f++lBoS4Zbr8+wh5
WBwDNyORl+9ls61bdYOPUx5UU+jdFaaOoHjB6WeowzsqLhBrxSQ3d00ULx+d8ji5iar0u5NYALLX
U+UZmFUR+i3GXbqe/3lomhOLQr3I8mU99nPT6eqzXubjSZ4u+9slUc5uDKKKOn4ETusJYVp6Ae6K
EFXXC2sFNx8EPtWtwBL9/PliYdUl50ap7jMW5H+8zJjxUEW1n27lsZ8v5ujZESlmffns7yOlONmh
8ipf+fPaSam7GwJj2sc1nKfQ0Wpi2ln/sVESs7/EXgxlt4aS8Hd3nsdW58u2XqufuxaptIoHLwAN
pQhUZCGXj115aFfnCh4mLfby68j/cLkuTyjZi0gtrC85r0fbUc+qSLbNWXE3UenBbEkxIDazhToi
zTsChB+I9tO0rcxh3RRXVwpIcJ6g2FH2a3Bpj41QmcaO8/KmtYDG7dbtr3Hdmy8F0QDZnxXehAUs
9fofF4ddTY4kwdWW+AT+MqQC5KbuUu8i1o1sdh2qPTUE2yP7xqYhSU2On2pzYKJEpv7W2md5G/Se
gTUrk0JiY+uAHTrDlsAXzxUpwJfaezmiUdouj/7U5H9eygu136fJEz7OFRGOHpU55cyNWgyidOWC
pAG3xQI2D5vZTMrruG7knuxLSBgFkaMCGfg/B2IeyX+cluLrOat1dfpXv7yIPJU0ebgTTJc/XvE/
vZg8VxMeOlF1jcwR+s0RmO3UtXhfcpE+yUkfOKXcdr2jHalbIVFMn8eMRqRuVE8Z93rrpL5FIc6T
omPS7tRFvh9jrIaSMHswKKH6a8GCiK9F9+cRXtz9L0eECj5m89LB/PQwkfH6juBVF5UXXXWAsqbm
8bPLyVMbhe8/h3yeIfSsx96yubrrRWT/x8HOrDrBUDQq/s99h5kQT2jEl8QaiZ14pPuEc6jAQPnN
bHX3H511SbW9Tgmn7KvWgVZQ/MsaWw3kZT4GNDwyKZpptp8crUmZcTzEVmLz2fcB4JLtf1O6/k32
+mNcHt+2EFP/dbl/X0i2/2eml4R/ScQXvzoe7PIUt2ymzbADDYWIh4wL9pTRDBhi1rAB461Uz00K
rNyIacqRPmx1/J9A4/sWn/JOdtrCxi8tnI00yAS+JsbYPjboUn1wbs7R9TLCJaPIHnT3TY7JnsYL
U9ANXrn57LOtxPSTMl/FM5Z4jNEKPFaP8nC5QXLNtF11sT5dX0P2mTHeXBnWiQe9cseDVqhoYIqC
qge8O64tsY9D3M9fmrDCDtOC1Dn6ckQeQ5V5t2m1wQi09Wg54FCCsqsGYyYpnes4WmZD+xwWabG1
GpWKATd6ggI9vWtFxjLNKjry0I3YTTnlhXPZzqe5yWxseI3oHmCmAGRmaq8ZS2d/pMbvh5GCb/Gs
MfJz8KnOZHholkzNz/Kkf1ZCkniDIfLb6Kh4N+VZelTWeZdaNdXWmObpuW5hwiQ2IkzNzY4fV4I+
SHAl7H7g+sE9oShv4VIEldHVZ8PSyeM6c16THfq7Lffkpk3a6mC2xs1souhq/7MhtBZdqaFQLkXi
6nvVbd/l4Gf/v45dpiZetW3/8Rqfp8ZY+p26Qt/Ka3/2y73PvqV2E1yFnz57Pg/97JN/TLZcdcWl
sG79Y+VRlPwl+8bGiHFa7ebc2Kt8xYmM3eQW7RZQXhUsxYPndNYT7l3uc13q97UzZ3cqidTnttdw
9HW6/DyMhYfvc98GxF0c3gNGzXZcjcrdtRSJpof13pF6uXwjr5QOQrt6cfxNDlpUkT2G/FyYc19E
ZtXHYsa1CJL/ug2TgqqabEDLINtyt+BLdELR2p2tafJeitD5yo9yhPtOS++1p6JUx7uPVmwS2HKn
+4+W7RwKnPweZMvLiJDYuflYGs4XVa+WLe66y53cUB4MQj7EW0Q2y8b8PSBQVII8dt0tQske9yc5
ogmcLmEPHj6v0GQp0rMo3peAHy+f/f1Ye1s8a4HTjE0ZoD80tx1MnPsO0c29WTk4EpgOdqAYN983
68YgKnItChJVIasRZqX09Ua0N8QC2H1tyWPTBBM3YSfZwe7T4b7vAztV8IPB6jYoiGx9TwPWzvZ3
0Xd9oGYFKE+ldm7zQFpNDjQWdyajVd8HHDhJIHc/vYI6trntqlMRDhg5/LGbWkhwSeu2yyaNdKjj
ml1vWaCExxUZ0VFLcW9bon6GgFSRMStB+ZRm/VwwwdmL1u4COVo4k3UVY/FKMDrH8praO7dPWlD5
pFzHJMY/2RmhFeFVv68GiLs+LoDqqQXa97HJyvHP5ndlsbEW15ToTFQoOsu9cKniP5py4F99+XpG
7ZZp5ctTtAW3IIAqB0EeaopjMh5zASsuVgV+QUn6oFli8OOmbb63g/3sTarxnPWTCV/KDHc59stf
oJ4TFqjF92YpMDUe5u4GX8S4TmQ7N9S2lXdTEqvtnprVeVui8rq3xzE8ai2gZ7PVw3t93bBqam4j
BpRNSrh/iwaWSXo74lnHoDyMR/RPwtfpSV5DbqD1IgKPdqSp0KXF5vIqFqxFTWP+atT1uO1JpB8n
p08xikMRHq74D7xok1vVxPikt6FNJILm50C8NgsTuzHNmJFe/HOGAl/kqiDcdJoSkEfZOm9GFI6s
eoSDNUddfxn77/baDVXXPvZrcJAsQeOjYI4OmlooF7cblUsNoufSorzejhG8Ejkg++SopbHMpcKO
Y5DDNhsPcolCadyd16EQdx0z+a7O+WPbNABukXYd2gXAeN6Uyhvk1Y08ANpMFvRNZl7kmWGJVAef
w/i7opaPhaaS3/3Q2ngdfq4tbPO71Lb0OyKS4y4qFIyE/umTeyKNm80aztjN3jxk24yV0TBPLl9M
zpUbS+T6zaueZQM7Xcf2C0R/x6lyfjhi7rMt8+58a3ZuEXye1aznR0Y9+O0cOns5IP+UEO2DTwY6
wfUPHBQQFdSabfw6112GcyTQSRL6BJzFMu+dpnW28jA3JEWAlwDP3XX0//ss4LfNS9+3vmLowz1O
MMM91QjDPQieo0cm6fLZ3yclieJlcVkOcpgcyHIV3CSlqfIk2c//Ox/mblxDXI6BGRfhhnB07S+q
pb4VuBT+Sr09SDLnpxK1mHtrbv3qtIodDB76OiOKu2NbusMBZZZxZ9XYbcuzeUffUA//MqL+Jx3R
FZJdOvruuus0RXyNLYFXWZhn2MLQ9znQDdMdvhbqSg1EDNy6V4n9kUwfalz2kUpVkGzJ/rVLHuUt
cbj/SPzqJa6fEtKBlWX4oBSPiITjJ7mhfEYJUuC8O9lELkpEIGzmfZNSo0g1+6XVuvnOWorhuSfr
vnFRAh7lYIJFz26JIevIUdXJp3NRGmvSglNF0cePMzouOSi7qLRAamvOd7JlhcQYwvYSsrwpMRwa
MfRd2QQDgtIALj+xiLX5SSWA1sdbJtvTekzbUG+/hGbpq447HQWkqyfXhRypK7q7Y8q7PCkq2C7X
m17mtSW7VF1/LZsqv8rjW76yeyA9PHXWI1xkRA9DbBLA52IexRRCD1CKYXA76cnNBpUzFhN3nzp/
mFWb2aOZXMlLqQF/0PiwWDh8AD/lvvkwiaFGXKkDVCxmcInK8Iai+i0CIX+fnWxuNg8ORKF8nsm2
5oWzN4mu71yco3ZmlSMSwPzWsW2cbklPHkjHHhVHJA9eyM0de4Lxq0ugG5vTGUSTaQQVS9mb3FMs
5EZNrWs73eZjTYHLbYRB/XBOWp/4E09pQrFEzngkj2pYbcY2NAO30oniZquS/OBMD7O3zog8IHAR
r++XSHVPhi6WzYuehGc3TfMTv3+qQ0X21wooe6xVIzqC0Xz3huhbnEbePkw0Dxq/QmyL5TBPyYRv
0fJiJXO+t1fBg9tOx1TU/K+eHbjJDXm7hT9fHd9T4uXt4v5ep7yYQm7tuTe0r7iNuL6KIiww+5Bo
J0WWAnOYjToj/MF7aDOM/HqIEpRxsHRtis1Ir957noqRC3lCX1/A+aOu6baInh3lVIPtCsh0YAHV
81xW8/Q8IVv046q79oTj8TRIfmRWqSEYNLptVGnNDrZp4Y8mAlOYURu9ThA6Je+a3S/fsAPdh1Zy
bBfrzqiFevYgmPs8nIatlwicWpP5V9h/E2WRbFj7/kwnjfeifS+xf0m98stQICbR635nUHWso1bz
R1FXWKp/icpsY1EZ77PGvooqNr9RSmbX2c7gnSk9QV7GaX+qTBMCy3ylGqA5ITlmdSIS1TcpR9up
ijJudGytEVhZX/VEXxB8M6f0kgqe+jC/w7ba1iUP2LkY2mNTZ7fERlm9ROTtrKzdiamilDMcvilj
WT734a/GywgkivZFITrKPGG51bBGNhSuwbCbch4eixOomn5Dj8l/sjTpAZbvjERy/JmnkbhpszEG
Q/7cD4P2YjinAQXlRgnjZ426kKACrQWi1F4jnuaxEuXNXKZTBdH0ccmK2wh/eqtRIoNTLR8Gid5h
jzeKOCXR0Wu6raPX5jGshEHly/gAj0Aw+eyafYK/uT8M/T3Sj8AU84gK2Txplav4KrxFlHb9k7NU
JCznagmAf4hTnI5H0aPNVYHUAyvepEqvHsaRGrPKLBG+ousKK49sf+K8RBVl7ymOj6disHpu5/bN
dZbm0TG3cd/Y+66nPrlMVEAyE/aNrn1YFuoYTLgssBNK7cSy3N2MFCaiD4ZaTcWa2XQzKg71lOI6
cGIWkejbZm4guGf2JOC0sttQ95b7f4wtukpHWdnDHrXmsaoJdKGO5FB5FU0Of1wgwkg0BRFZTMu4
p9ijPI3CFLh5QTmZQFafYi/Rd1av3ql63ZwQki/8whJX3OWsj4MWpN2+1+efPMRsymQWD1fzKd0o
zAx8nn7RydZ3mVJGm7B2tm6cuz8ey6l/T10WcLPTJH6pfwcR+IRlla+T0ztGBtAEJx3+qls+nthb
7mvTTk5qjZECGXgoLRtks96dyPF36dwd6tf4uUyWZpv3CJFF/7PAqN1HqOvADKvr7aIk7t0gwmOx
uGvO34/DOTlrRv9SWhAQ07p+78oc2EWIu2ZaaGgewuGq2vFACp9EtdZWT20yfI2E2e2wFrf3mU1C
pR77XTiIcsPfm52LYtrjNBwFRV14vl5Yw7WpeLO0PH4uRvL6esPSJYz3WVrsFgLKBztuL0VRiR02
ai8j9Ko4DYvT4pJcyyMPB24923VVeBG1eMLOvd2q2nBfh9pbgvHzPmzFWWW9semXYdhSuWidFB34
RKxl5jGP1TEQXfMr1qrKN0HnqeKXjlEPkId02jRtHnhh9NCVhnZIi5OIeisQjV857ZOax6+NqSZQ
SieWvm5xSxwbzzbcb33sR72T8IojJfF5kLnZWyc8gCSZO2+c9lLjkuXas+3HXqn7TlG7u4p0z61H
siiitruV1DSfl6LehRNzKOpuVN9TIGQR08cwfLDeDFyrcefWk7tY9Q5jvumI0J8qZf6J2aKOCdu7
NRaPmWWMR7gKiPBj0sU8nKfNbCHnq/CgwBVbwwOm5OvvrBXpedGc07HjHuxO5s4Obd3vlWkMAC28
5nk9oV0FXT67XpDWQ+6PGcWp8Zie5WaIrfRMdvSMGS11R5QTIuMdntyMAgsiS1A4Fb/vxK/UsF6t
cf5L6B05sMS8IMY+11QhAmsFL2lDwDZC8aUFNQzhNX92k966wUEKsUvIxaGO2uK+mNHhQRR5iCn8
Nvsi3xZM6gKdwqwAZBS2XdqIlrbAt0xri22jr4iays0OonCjSxqTZWtHIzkvXmEdQ2ZqsDwy7ZSO
BhWaSbmcqzTDdHZKZxwxbGOPweF8HZIiYjJLWSvymGY3jKOOpLrVtnUKRajoomQbYVfVU9ZjxjbJ
1Lm3MP5lSlw2RnlIoEJAX8i9TZep5M1N1OdWHFvPtuGNmxGvuZe2PQyKnWzKMnVfOpL2G+FY/atI
E8WHqhh/MebB8lMU9V+WhpWT1gzVm9KQE/WybjrWlmkF1Li2fsft8m2yqPRJqGt5o6y4Q5yM9gGd
KjzNHjY1D7De7yjVepvsvoeZEKtvVWL1sBgQcEZWsfqiL+Mb8XQWbFkzvGleCBsIldSbZ7XEFhdX
vEUVt4gpzJs3SsgmXxtMcR8pximZmSFhU+gRkHDCQDbTeNFvpUIV0ZS8LV22gm6wfYnmqNs15sRD
1jRPic2aOIzM4dZ1yXhr+V/Pkyt2CM5YK/MACmqvoNQyd6wrc20iSt69sgjluct4y0ZzM+B/7ddh
mm3wfx79WtGybR8ZaxS0R6QZC2S/Ucs3ZDK1jY1kfKeqSrvD1eqbO+SkmFvAuo0KnFnF13lIow4g
eW1vGkKkoHyM/K6xRsef48zYZoSAfQNjAb3KvAeYOeNuqW9D1syHvk3D28L/Am3ngmbxJU/C+J5A
KgAuFhFMNxT1Tot6wc9+ubfNmQd2JYCjqC3qunidVIesZNUh7TcUM3Q7w7U2UY+XgKka2Z099tXR
WzT3pCWLEYz18rXqq10nqmXftCMzitp7RRwc9GJMKXzh9x8uKH7nxo35V2y0Ie5I0QhqbSjTYZZE
fpgTaMXVcuaWTzFWmlIyFIeUrODfeA+35Kavt+4oJ3BlF71YIb+BUguLB3dM4QMBgU3Zh9am9wrH
V4uKRCSPhw5vncex9giqW8Wu7Y3aHyuCGpUXuUFWRbbfklnetkltB5i8DSfYhvY1jcE/1NmCbqEl
XKaZ3FBLptBgQ1OcqRtEusZlVjprO1i4llDb0eBQ41j8ZXfKMDUHbc5usdKG546fqu9E9V+mg4e4
RZbxMKjGJUlSQsizo21xJ632VRTnGzN9aW2tuY/mSfeJqH3l7k2GeYznE/jKYR4wE2oj5Q70QH+b
7EnxS9L1V7AVQFFx3ew91TslHfV8FWGerBP3RLsRN/QIfyrhmYfSqsO9o2lwGLAF8mvK31Utu1He
uOMrMd26lmxjhirxFIVuuSkK95qrzAIjJfcHV4X514Zbw55nX+uUU+dVL3FsO5eyU36KiQ9qsjTj
atZNuW3n7EdroN8RuC4EWX9f9SK95MM4+Uo6gy/yxruO575D6TmwRLs4FaoZbmd8GIN4oFK6D8NT
OdYF1C7lpzmZ4xluv7Gf6mST9JO1aWO+J30NJg/sFiWgBoHReaqO7jyMFOlUzQUi3U0VLKkMpCIG
iChdSWH5UV24jQv7LCZvOuFBKHxNDO2eItttMsEAdZt4ORRW3iKtrJ+7tnpQAGdu3J60o9O271qc
6xtDaCa/sJwfnwdxup+okoOy60bNzV5joj2opO246pconZ+BzQyb2kviEzVKKtmr5WvbGmjlmBYE
/Ciw55i5Ky/TFAd2773nYWn6nTMQ6+h245SL89TaMF276TYhMiy5we5yN3p1wCRvJ0+vNylAzGWK
bBbDA28Qbpw7G3vJbezkr1WBtXxDyGybCxTleYKasFKi21Lo9aWckmXbhjyiChsqlhN6+U5JB2fT
FSl0vDDZE4PLT9lSHm1Vt8/M8TGntbqDCcrO0DRlX/ND8sP5PkfAMRZp/NCyno0sEs0YTvDMp66k
a1pWrCpwSEdnZVcbES7pta0FKQIbP3Y3jpXeYXRrMb1pAYeikAwsJ3tIcKPHqkVsO68DjWYW6g4T
UOuwOKpHxW+DZQqWs74+ZMUO9NR26e1ql5B59iOFdy6c1W3ruMKnXDnfYQnBnSSMo22Xdu/ayhds
+nZ80grCQvBFKaXUY1/1vHDTGTaxpzCdglwXT3xU7or5+0b4M8cSoQ6i2QicHI1MRFAOtb4jtmMu
0mDSMX80QJe9JsRnqHPdKGgDEbV3OJQzpdg1FkTTBhIE6vCqe2xySrgMEoEeOX8xoaDPJ3P2VWbS
Zq/l6/3nO5iF8Ryn+YMSNstmULUQ63Pj3TbJwy9DfUpxpz9CiTd9U0HOVZHNqJ2zwyqT0tMzjuaB
thAObxpN5b4XUjoXolPK2lMHxxRiWO4j3W98SqPUvQq37jQ0lvjYWAsqCLMqhgCGwEPoZQvW68a0
wYi3YCKrsFKfihQhgNcctXTsT9MYDye597mJbLM/4XhJxKbnlzk5hNvRt+/nMnf3fLj1ycjV+mQT
79p1C060U7ac4oYHQ1qwaPOoS9rIq7kdyYA+n/YNCUbT9c5EL1yfUP8t1jxxypryVbgFAZTSHMVh
SXA54kH9VXfz+QRsZD6NRl9uB9xq/MrWCiDCVunzJpjHQckHwgv7aV7KE0+RkkXQFG6tvnq1E1QB
Hd6TXJ9QS2vBbzarjZJU2NDMbniSG6avzEOT7GYRdt+FiipOS4+xTj5ae8Ht8CSg+sFaYFrqN6J6
xqTwr7Yr+4/3Su7JtylZLI2ZSri4PoHHeB8CumNFyzpD7rlrc2LFwecdiLqc+KPZ2FM4nuzohaKm
mhvdVsPhntUFWVnPSUHbRKW2adUmO3bdQsJ9CXATf9AUL92WE/8YyTdLq1cSBDP4tg3DDTep9Q9o
AMq1t0zhdhGnjGdzCNlKDUFx581hbJuVZhu6PlibsaMuUWGyhgx2Mk7yLwDmQV7YWV5I29UnHgwr
VWfdBWVfs/wNDbwbEVGCCqH8+7kqPZZWo0m8pnW1E0IH/RRTY76pHerYmu/ukn8n7uLyzoYT31zd
clkd0y71wcd/MAaaw2dV61N1EutGNuXGBObB1/y/Gw5rnG4/j8Y2rt3NWC67KKG1etw0g/3O4qQH
0Jjr9tZWTAAjZXbAm9UjqcMBUd2dFiiGPi62vvAE+szYaZDcsRlQ/O3mH3EILwrAoaZ0Fyy9kmOu
FIlv3/U1VPo+GR7KsL5k3AdOZWHkm7wuvs0Fdg4KrDEfMKNyWvS7tvBwFVkUd+tkAqKfHZNOiNLl
Efxfyb17KXBCjR4csmJh8ZQ4w4tQXWM/rGEC1bKK0xR5/iSEfp61JaCE3xudp17wG/YGF71kUT17
sgzSIYQYUUg5jEelsjN+OvBT4zkBSuMoLbMm4owe8IZmyE8wu9UDVjJMqyjGOvPWHGHBKJa/kHX2
lQmRlmvofuZF5hNme2VdZyevWn7wYTubGdHq0RyhVbl62gUJKTJ97LzbGC/GnqByTdXYJmUJEVii
re7UgqLGgWXUJs7havd5VN1ZKRnnqsKTsS/3FNovMDQRoQ1VEvrGFGsbtSV1vGRvqP7FOSwhyYaw
NYJWWZpLBjjD0CD21dxmd84k3GPeUbvhKayUF2vp/pqyeO8s3X5ALPPkOHG15ydQHkLi6K9ViX18
mSrf+hWaabraf/F1XkuS4lrbviIi8OY0fWZ51z3TJ8S0Gbz3XP33sJi96ah/9n+iQEJQWRghrfWa
HsRomD4qKuuexuuPZRqFfwV46RJJ2hfOaP7ZoxVq+5HzKwuJp/Fd0HPFfkp9pi95EFe7Wp0uldnY
34nMu8QCGKMcte0uBEteSQ3CcekqiFZESw5F0CRXXSGn6WTmfOl8bz7PpA4OoDSNw6y0zZHp46Eo
h/isVku8AwHQJifS2oad/QjQH2HMsH/F1eHFiIvoTx+fZpjgJBP0t6RUi4W8giCmYc+vzaD+2Tba
H/nQVnd+D2GSbD95mCKD8hx76AAN+SFIYP6GcZJBbk0mBqljO2XpXZWVqGQu0bsJqO9g1NXF62vl
Q53iY+gZhFRh7B38Lj2iwxp8gBT8Hrbu/GDWGE4aKnaHU49cr9tlIButIjql9ej+WRO/rj0XbH3j
T3cEPgNUkZFT6skgX4yJCHXOgqrxBmPvJI72xArAuNZl1JwbuGdvkdnCeicT/qtWL6blxT/riQeG
EIvx4hVpiWJKZl48LH9eDBzO960S5j/S8heyAhE50qjczbXtvYE2xocvciAMV3POhDqZnwgx/Jz0
9jpPYfs2NK370iFsEeXgmaeez0Ia1QxHkv9O+bE3yXkn5NLS3VZfd0tPaZS6FNJ9O3pr+9dTyG57
9mWc9/VMueJO4cD+iPiqrJvFoDGJXuqyJd+bPlLpJPXfNrf9W3dpk+JTm5xH2iatzQ+GWo471nZp
ugMSXPJRXTZVhykM4dT/tBq9yYRg2Z8qQHaP+rJf6uuhaxlOpAEVSzkFSVjdpCiXz+xgYiu5k7rZ
TP+pK6HHLLLHU33Sg1dLU3kd3MzYAyIKXqWtzGxG99gcztImhQo3XY0G/35tyuzkOWAY2w5qB8+7
mjown+2gvJlr8jss+H9rixWUdrVevW5trDix1bKNp8JMtWPklsHZKgM0rZXKelRLU330MYPl0ze2
f9Wu9iUDiPymq8p4m/0wO9p5aL8U08zyKZh2KIwXf0YgLs6xUSYXEiOwlmEnDkjNabrXH/o6JZbi
5w920Tf36D6fXb6xd7U9MkWak/QKc+ycsOS/y2unOSPu8pHXqbN4e6hHhWUXw0pgPwztGDPDVx+S
sb0hhpLdeQNzz4rFzQUU1YyyHlKZk5KhH1fMf4WOEey50N4bAf2HvK3VP9Fbyw/hYOdHddZQYg07
lphdubeLZMQKtcrPZl2Q6VERZNJ0iHJMvQ9J36sflTMAGG2ThU1BJCnNLPDwZmD8EZc/jaZrWCkD
aOwC68s8mOUhgzv3mkaIFJRj8Z1YPhZCS1Md6N2jh1q/1KSAKBycGqjfB+kvbW2nf3hWX99LrY+K
mQzT+NC2kwdOrQ0PRZYMr3no59Bgo+Go4CzxKm1RwWQXcNSj1Lyuqu6iKvuFDM0/HebRcpDD6MGg
LOeQItP/jgYrfJHTeOUcXVVMgHdbh74rl+l9nV6lreK9vW8V/9HD97WYcImAvfuszRlW2Sgqnhw3
WMITDNvShj7xS5aTQZUmq+hntIWLHzKuS1M0zNNeLTX9LNV4aopXVGv/OUOenBQdoJJgXgXkChz0
OS5j5xI3jK9ItvwHdLt2aTC9MTX/69b+uR8hfjwUVEM/yfm2jr0WvY1k41jZ4K2GglPxgGSgeTXG
RT+nwidU2qToC7V4aJciiBWMWvVpPn3asXXWktlBslV93ppkC9/34mFrc+Psl+rVzH7qyNu5dYME
rU7KOByjf7a2NltpARHU3k16KGSY1m55UKUXRQcM0+o+0vml6S/qLe1HQCDo6DNnOElVCxE/Z00C
79qxGqwF/QXks8QKl87REGaXOERGWKpD2JXXMQJnglQTa6/Q/jC8FHwbdrxr1SSpftEbkPvt0Nkf
Y14PF+z7qoN0Rj8+ubR1OR0CE65839rOza+ZlNgJ0TlV0UJE0lL73elzlmBe+EVqVqahckWeQGqR
69vveK2hktRmL9JUdAGziayc76UKYsrcJ6P1Z4XOw0EfcUayIkyJlC5Sjpbnue8aU6OLmjOpk2qB
1Av6a0xypLPBcPEMg+FOdvogOt6/6jzW/X6YDN6rsnxWl5MmLdPd1vPye+lYIei696fO48Wy0520
DXx5jiF6+ieP9b0XlT0kGj5xo3zY5Nvk6o5PuHNZXrU9dJG9YevzxUmbE/44KdjPIDrnqIW8B8NL
WdbZyVOq5JQOi+7lYL8RJLBI/mrdsQCV9aEkPdGpVP2Kkwtf9ynPPixtnJjnM8p5jp0yFzecuzmC
7uws1V7BiaPz/C/I7qYfQITxK+nMs9SqcqjfHePK6Bgd7bk6O6CCECrWPehbiXYZcz/8aEYiWWlF
SgoajX7RkNTdh+QEliifs+9Buhyj1OxOhLGW2JjLdB7NwM7I0V7NgounH+yFhWqrff0ihZ5eDFN5
MvL6a6crEcr81fTEj0aGoxiJV6esXRQDWmRM8ngf2CVUQx0NQVSzir/avH/2/Up9jwOUJkHc7GrT
898y4lpJxVxdVSquz6SBLloK2QqXOYZdmA9BHqRrkzb60U0x+te4SX+UtmtcGsOAKm6hDzcxxb3L
quwP5t7ND9cMH/sx037V6DckXmOxWHpqpnnHhDwnh922wCUsXPV01KeCBX+NdOsucDXrw4ybawSQ
94eWIQynPKeeZb3qdnFXa2p+KjTitLkS50cALCVJ7+grkz5MaBCm3YetF+58mF3PJhrxBALs6Ecd
/qUGs332Gm1B5+cuCvPECHMc9zCsdQnaqiBj8S3A/nHI34cuXtiFaXiTKh6QD6RetHuY9/az303k
obqhgqthjM9RbS78srg5gQqOL02FRoil5BejT/J9nNr1haBffTQXWjkrc+OVqT9/fiYHSYLiAAjq
GCsk+klqYRGutxHBG3tn6i+D0r4GMyOQwVB7Cny9QAk3B/WFx8KH7rTNE3r/LxartY9+drWXttFP
sg9xUe+uw053N9o/OwZn7Ogc7w0Lq51t69ZHbxnT24yqv+wbEYIj1qzupaait/ha9UTul+Nw05xf
cz0/Sg0d+PK18ZJT6JcW7naV8kJ8/yz7Os9SXxycDNdaaVYv7TBfTTVRkbXQL0mVzo/ZUrTqgENn
qxOuoVZ2TX/qXcVGy0i3H0ddc1jzTtmOiA6aAdKI5Yz9GFt8Y6Ypu8t07CrUQWOvP7Xz0YwwQF3r
sksKEphmU/SPUllPlVUNIu5NQRg1G8LL0COLzWBc4DNg1SGEIZTDpFosf4AkgM3RC+yZrAVwIqpj
q9N7dtX5imb4+1qVPVpd9rfISh6ztP/DLOLimhHxeuz76p8CBUznWCZ2tf+0Y1C98UHnp2x9W8PR
DBSVtWoHgBxpkeUsUUswaNRjBAMwjnwyEnc8hT1kSi1VgyfeJEgCdj9P9xHwKmmTfu5UBk9SdSvz
GcYdUYbl+K19rhrki2pbQZcxqJnK+dohnPwQxilFHrc5AGMolkNakkRe2iKT0RMhoAA4h92+Z1b+
UfpV+Cg1z5v8BVqZs9hl59DGylkZ7JiFdN69q3auP9il8xXESAvohR5YRwDyNHGNoRLW5JiyOpnv
paq1QDkg46VY4bC3nPL46g8eyOGlioxn9jQP0fqHpcm2pn1UpwFOOnSwsoEQ64AmilSjATco21wC
0fK3bKu8wcWwsaShc6o71nMNBVdq8vvaQL+kdlY/y2/PFpzXaMUKjjb0rxZg0aRjdyLVMlRnHs18
MbhZfpudIYMUIwS11ORskd8/pyUhXhLLpNYsLVf3StXUN5tkAYHkqWKsNpHAVm0yQ4GtpR/OyBgd
B4HzFwDiu5qtEIbJM0ZO89/ELb5MREL/LNGw3pOUD99ydN12WKoWu571yiMIjvRSFrZ/a405xJpO
iS7kIfNLgYjnk57FX1Lk2X5i5Yu/Xjh+cdzyZ54V9q4wk/GmlZH95Magb4j9RD+vJOIbIvgsDLTA
jR/TMY9B4gTBHSnSczzO7/acGzvkOIFvlKn90M5dMe+ySuPx5k3t0+xJCgUbgieioQaAqr8cFB73
fQID3R0q8mlB1QO4AnoOh05FY7ODxeK14x1g+flaN9X3skmVq6Vl07vVVTx247Pm1/oXew5/5LOL
B2Ly0E+lfwrt8FfVZclThJPAUUsd5QRNX/1SWrHGpLU9aa5uf4T2mZRY+tWY5+FkKFF8dJX0LlC8
H0zX1Rv2Hb/MqPjejaFJeqdyLhqIUbJs7jEuERob6zhFgQnygxcaybeBJBFWDi5QpIpkpcOLnVSj
d9BD0ksVQIDXojgTkY9J+eF50ebxW9qiTkyWQPtazYF3sTwynwDf02MVIo9pOoCVBrDwTdP799Y3
F9b345BrrwZy5xDRK2yachTrCyJiFnKXBF5G4r0qc/PaMZ7G8ZveMkl6KVrbvUxZh/zhCEC53hNn
VC6aQl4NTlN1gjuvIw/iG7cfQD3Ux5QI2AF9JfuQ2/nOQK3yyucRiU07+LPK3Ppt1vlo06Q/OSTu
AXc7IRFTCsUcw/vRi39MuRI9jAPaufNc/j1Dgylb3fsWdEGzt3BTeCF5qyE3b4W3wMqJykelewhy
1fgC8vM7Ftfl3yYqmOSCfkVdhz24ExKsL0rEIYa226mI1OGbGwyvaqFFzxUoFalJUVm4zkCcJzi2
9JDCL3WQLqO3OIcMr8ioaMD+4gvYiGNsD0x4NFN9m0itHj2dXLdULYQUH7PYe5BaD7rwbTAgY492
fy9NBuyDsxPZ1aFxE+3N640WlCcAoqUmTZjwIfjWpslNDli+PleDLzNzl+hSaP6i9ll2b5MPpNWM
yhepFZkWHFPXz09SHVnZkK9u8Rqjq6dr3VukpCAEnH5a2/TJ0669l9sgeekiBZOSE69G9iwHBK4y
HZMKOzTZyawalxWd7MNyNmUpxoHAnwJp4Co9CHUPN79ABWo7JS5QN8RXk/U3401X7CNveptiwh2T
pelvje+gLVeHtzQL+dIVbfy33droSjN3enVC+zUdfpbebLwT09xPhjW+8p0w3sux/BEmCE3IPkK0
6h5xSu8CYtR8t7UWPFfvDUfpmxt6cKtw1NzL3kEl06M2kXX2zWe+9yVgmHrKbl7IDAIqWvQqBeIo
xbFK/OKY/LdNn6JsF1Qe4t22Hr1OwQjKy/fQ/jbPaRgZb27RGW/JrDDog2m5SjVWvO6qzcBDpIs2
2MYbH7DJyaK1f96QRh5Rab3Yy+FVUJ+Au/sIosNtq5TOeZUiiRtGu2YYr04QO68t2uiPY6xAM8dY
DRRkADs6m4nzLEcQEQxf0JJjTeO3+R7Ub3PkAo1HgM3/nK/u/i4yxT/C7AcYpU/KK1w6/aRoTbdW
pa0160Ot8T2Tmho0xXmuANitVd3nqDk7+wA3nqQJLyzSeV2s7vG1D96kbZr9m5bzYkitbpX+0lp1
QQ/+qBS9PT2VgEMe1iZYkNeB+f/OcPLo2XF5zVu0s+xJN3fkdskUG0PwKoWnhme1MOZHqY0+9jlR
7Z4LPY2S/dwsUeC6cnayt4j4yqeWTuisSeLT1mZ4yS9PVfno9WXzokWwyn453ckaG/VVCp4jFDx6
stVbm28OHzWOEfco+qivfeDH97Vm/7F1SFinoLzRNOetzT0Q9h/Xkzb9gGAFMkJ7a7Sne4y0nluM
Vx75BmY4mme3HhLETWo29lJYNy07vDR81Vqzvf7WJodZTfG9bv3goJVVBsgnd16kcGuihA6EABjq
tJWqAkiXXEw9HBI4qm917JdvflISXvPi6CxtWZQTq4yBmId5Ue6nyseLOcr8q3Q2DfdbUKBSbJjA
f0rVbo8pwyzOe1H9Vs/la0ug8AG9V5y4EkRuzXAxEoEOitfDcOd0Zs8FYGcIfOpAIhWklGbXb+pU
x09N7F5lpzRprqERvG+8qzYN5eNkjnd2HWK7Mg/GR2MO5c0b6w5U0BRkD3VQHvPyqKhDeWgapz5o
GKcAPMIByFy8XvrFuCXu/eQ+M9WjZVdfG8Mv4MP3937ZP1h9gGJ7SE4KXsJ3v4tPVojgQWKx0imY
AXilVl3GCLtlNwfBVl/VPoA5oYRgutVeP7TMQfYNs4/c+9bEerabQQnvcXqFSOrzNZdsH/gY2PUm
GHRVGW4gJj602onOAR8EAtwqkHRAyn2v36kzWnNYUBkkF2Anuco5HfUvrLsYbEAvHEpDfcy69Dop
jnJfdSX02H5wr1kPAc4wPuJmiFn+uayTQXtmfei+zZmlodqu3Ih3tAQTjWKX5VMLZ2qnjkaHJg3R
euhEzcEr+2TXznwjWQw/qP2LFjbe8yLCN0FisKfKhPcYGPdmg9+pMiAXXERfUG19JyN0iFqtPBV2
6971GS5gBALY3IppQAHeNqo7RMu+grAYr77a9qfSCf0dSA3/sc9/cprwhtyKsUP3edg7GDOdpkLR
7jPmqpk1qi9GypmHKpuxaVPfsGHRj5kyH4tEh5OHT02jDfWt7vz6qJrucGgczC9Tt54Paqt/DUb8
A0BMdccAx95KncsXC/jHS6WbH0ocVZcMtcZ7ZBLBlfBNOaaN096XRUGURB/gb83+Pqim/h4gwaWr
EWRs62Sf1+XZy0bvmhtThT83gCi7N0MscuFG1H13saoFERh02tEccDEHIPwdqaa/GOWyi0mWfM/V
6vfA4bo96mxE8Hhu7EYBrpe07Z1GiU4CcC20JFixdwZfe8OGbaN+rxJ9gldn1ncDQIOrsgQ8jOZF
ZtTaMq1misJj1JEHwZuyQosVyYhoaNUPPfurt5XHNIXnizjKPo1fQC//PbtGdSP/pvIlTGo019Tb
VFTaqwnDw+SxJ91r10MC/sap9kYeRvddXgW3YGSGkWm8v1NY7KF3lsjtDcvTW2KVx9QDTQon+pjw
BzgaCTFUu6rrc2hP393FPn50cRcnFNiGhEJXsEMDwa3ubeca9CGOEAFkGg1dTq2ol0jJV4gA+X6I
o59NVt4II5sXvuV9AmIFeav6xAX9u06xiBkJw5N9wJSjraxnAiP6LgZddvDj5g2/NThmbmPwEhvF
NawZB2PFxPOvb/ZlR0ygzp/RNFXv+yjS7tulcMzJIlUPtSPfhXrgH80OpF6o6axQFKdj7LWaY5Ak
7h5Q1ikqgp8KmQeUGCIUhQhl/OitofzSImvOR/vS5T6+Jy6cJj0gB6KO0FM9pscPQQOQZ35hRdLu
yXtWpflYj2m2U4lBprEa8ucda4FQHybIxU+jR4C91ruJrHDwirAKn8+2AqHkoxRdoix1P4K8xEoa
bBbBWADjKhwesyV4PafByfYW9dmq/xm4foZAmQG80dVTQAxmDvDQP4ezg94+hPldp0Flan8NkAYj
YL/HxgPOV9sOUWdnh8+XukdoujiqRQdCuVMwYNFUBflI9GKCwCexULpvUzW9jqHd3BNqzPZzNyGK
lrVPsJdfiTQ3Ows9+as34eIX6b51XaxgFb/3bkriuzdrwengVvtX43r3ZcQwazYKw1haVZcZhaVW
C78NAFHPVdd9w/vAgBNsB0elTKaHAa+ie4fgcbEQiINUf0sd9w78w8Qse/S5gsO3kVU70Y0A+FKM
c5zRYVZVQKLI4opARRuYZN1K61K5VbGzEqzngK4XgOI8C9ANH4MTZOabk5OU0gs0t5COfSutziXK
U2iHJI7P5dSa576uvD9S7x0uU6e2/o/Zrg9w3vmWegtERvkRGf0+t7Lgpo/BuNcrtTmwUvcuPcCz
swUOFNwJKSnFZ/HWQbh3sATsfNU8MAN88DD4fU4HNIocaojJJMfWDN7zTLHvtqIaCmet2sz8r3YN
RayerUfLZ+7oDRY4RjcD6Fl53skPfG8feqivaQx9e5bMO10NeBV907ib65i0KbOPn2muH3PcdG/q
jHwTQlEv2Jf+shaHKKg69+gWy8PI6owP8VIs4jlmPmInbNbty9C302MbLyM3Na8M2pc6Yqpb1em5
DBw13KcOtxFM2FVpWX90fcrMw4q+JKmOzqFZPFvGaJ/GPGL9vRS++zB7HTy0VouPTfeSOk1yC1ke
3FLfiQ5GAQEANnZ0Z9nmix4YsDe8kScKC/cBxBXxvfg4KPXLrPsE14jB8PwjcKZlF8GA2UtGGqow
sETTWryuQGD+t1A68kWYl18KD7sMI0RSyy9BaoyZ1xJmwa/BQfZ8SQQoMxbb/k2pMNyCI9EdEw+O
ddCDxpqCYWLF6XMsoZF7BKWvPKjFXWNOz2o4j1A7fPswokqzn5YqMgXTvje5WWbqAjRzwhReSYf0
5KyBLvLM4g5ExmWYYKQAV3rszO5FafF/wuE5OehdhQOgYObChcBvgT87OsOUwymY3ccx1TSmgl32
5JGau8VN9WUGbvSB1wZow+KvEHP3DzXHC8Zrf7qFz8MtUQJnCRXUs85KJ+WBcjxXe5Bi4hMGwMpT
Dr70RgM8YFIppQLY0wcpMNW5eZPTFLP2HtVBfs3ikiF77JxDbcXAQ0gpAIIr5n2BYlrkFLgTK/Ye
fzvzYdCg9NYABZQOYFXS8PeQHPEfYgKsl2QOv4RIwSE+epoCvzw4DkaTC3LuAED7kGjcXfR/UwX1
rfpv1jXtXTtk53qs+UyCCkycxD+reMsSdoQqWF+d8M8iL42vSMijyDm+6klgXdJBeZ0JAiz0VvVc
mYvxQPxN7YxL7I0h2fqDF88eZvPWY0wqbZ/qyJe2ao7wnwFi3L5zTX2619L4fVRZpYZVgIxiCGV4
MWmqfHRtkoa/BxToy6oAEWR1d7JJeIPlKu1VOCKd/u4GR3sDtusija1MLARMxmltwdXnad8citT2
nmEBOE/q9D6D4Hs2ACPYeYDfbZx8LZkYIF8ZAa0sSaZKdU71jDlfmQHQVJRz0rkh8ycjBf5iHfKg
M/bYi/cX2BHFe2fWzWWELbKXqo63NXjj2tqFjdJgrlvx/7SdfdDL4OdkK9O5iNP5DuGP534G7G1i
qv0UIOXyFDRaTWYYKUynd9KjVdvVuYQGbgSwM5QEibmMn7cwNdwBqWAnJMlYBDtnHrMjq+gngzgH
o/ghy566ELAYnlbvmJa112zBzJQLri4EYXE1nadowY3WxqReAUaEC5JUikmPviiK4R/j/zZJu3TP
lteuvpUB19VrodPtsiKlFKBno4Oc1uoqOPinSTWYGIbvcQNSwH8bmyA9BdB57daAWzSMbwiVo26I
592qqyEYIcENZSYLBjd2UPJetDdkR+enkCTH75PbBDdwWdZ8ZLLKL5FNeaOtCi7ZRTaTmQgSLCz+
vaEuQPu6rY6CUKmcpwVSyFwW4FAP3Dpo8Hrwd4miLXEEWgOwWEeyKn86Sn5I8Hh9mX6a/QCKeblw
zXJG2drwibaWqPNRoIrSOM7ZlF2kJ5aaXBlkEfFml33tchLZws192tlOlh7kVyZoTZOARfhscfU7
B416FoURx9tDch+uYDh/dMv9G83IueSoUUsOWIpErr9sxiyRSWlhfCfVLKvOYano+M8svykH9xng
sHGRPyk/wwuewqgaECfpq6NXlj/luHQM4Jgvt3G9w9IoeClc72NWl5BGt7ax1LszUit4MgH6WLG/
8jRAuyVDPU7peFT1+i/BA0sxAKPuavh1xFORHMmqwcaMqHJSxni3OUrSe8V5hWrwrYe5ePSakDtq
IyF6apPmTe69nbhPA3Gf01wbDOsWLuJXwnFLpqy4pQ7LvxZnYUCT/7lpYId1INRNcJDbJXdDtrDn
JK0rm/IUWKHuk1fudl7R5zd8HT3QZ7K5FBAReDaUc6WxikJfMJkBIgBzTlnRzMffNuVoB0cKkMiu
kd/WzTntQUPZ0UX+3tg0xKibQ9wmX+dRv8mVW68S1NJdYaXTQa61XJWkLVj/txriKwsGQO6JHCFb
0rY+DlKXwkhxDGm6EIgmoo9D9yo3fn005dJsT4PsqYl87iow7Ae5FPIj9b7m+rRBoe+JoDPLtarv
7WIbgtzlen3N3OlngFfGKWM2wFP3plV5C9M2POUzROdWn171ZeiQz3YW2855DmaQwLju7VTonCjh
NugJWUle/D9/+LffIJvYXkF210N97bnePdRkcpAmhn6QIUC+7x1y4xcbQNb4msLlXS/uCqf47a35
DVTx+QoapPGKCNbk3GDfnWvzMXbDb0qXqcftCjMI3nTHhdK9DS5q/5xhYnmS39L71VNqz+oJjcZ+
3jdZeN8OugLMYxmHltdajpSt/9nmdeWMcECYHORJ6OP0xBSGpcvyIOgj0k4mHOvt8Vk62NVMB1Pf
D0iwXeQJHjtruEy5xbKkOubOgPGRu4Ar/+fftYv06odghb3cAK6wAFK2Z2+OH1x9ATAahV0v8jYM
b8uwLE+SVLe2gujPMiJZ+uwcfacawKykz06gMEZKfym2t/W3R3TdlP1z5Q0XrzH38iSsh2ArcFa+
tA0JAhkLWbA3ZxS6r9sbvj3L0ibVYHkK1b4/NYD0zqETnWSfKQ+79NiO//wISl3ummytx0h93fy0
X6qf2tbHtqzwel+HHmzlSPCn5jWAK7dLgccUKSC33gbhvHw4dA+iaaCzUJ30Ez4U5OmZF8gdH2wd
Y1DnKZ/bF4e5AevDe52IxawWuxbqRA4oZai7O2vBqs5j+ZIPbncyzZmpRKOrBzUoiN30CMzsSPCe
hFkw5YtdpDkP9SGIyicnq3678fJX5TlYX6etLo3bY7I9K9KlGNL20mM/KA+jFPUyXMuWnkBfMmM4
T3L15SQFeMYJzAqPXe9Dq9/LWwKrnVbZ/K11cI0/cgsRJVm3TLgGHyHV/WkLlyLkgnWxkl6Jg0MN
iRd8w5joH1EP3B0Zk6NcYynktsfL9AShXNbIU/o9n/SbFxvZSZ3Hu8QsESjzuosMMhqjdgtnt0Q9
9xAWwfoFMNqfkPKzq5xQ7rxsMdK3CxvGjoaf8+A9Yy/nrphlP7HffDzPTrk8EdtgoGqqc+W47ffp
7agd+gni/XYVy8xhJE2Wz0zmZtbBt6ALCakEXsAf4JINZuIe8qPShdwalBMDXZRRs46rjplMtsDr
VufJda4TwBzyuWfokWgUR/Y+wzFsnV2tq6hICwpybrq2DsJwqR9rIzFOcn75Xb4djddWf5qNvD2p
pvEid3W7tbKVd92P2Jii3VgUKP1DIf9ngbYNHIp8+6W+TuxYnpY40rB8AON/1DI7h53f5sMDguzm
BWhadRPWzhB11Y1n4e8yzLL1/sqd2MaY7cbwgf6VQs80J68+WBCkkcXA8jtWC14ClxH8gELgseSS
yZ2RxzpQiT1awIP9At+Q/w7m0mEb0bc7uT7Qy3i/XYRtr2xJl///qZirjbCXHuR9kpmC/BiprnPx
rS5ba+McYfvBhBZhBpnoKp19UfFYlC7yZ9cpl2zisMmrtm6S1/4HVr9+KOV3/jbLWI8tc3cPLOCe
hCD2GHzoZf5KcoTQtbwmc4EczD6YzG9orRBPDvvkUjRhqB6l+7rpL1/QCDAI3uHrPE6eVJnRbcXW
Ns0ZKQcNpUgNmNgyCZN/ZytWlKTUf5vLrr++nEeYOA9jga5bz3YDPP1kk6Wa9+j1FiShvrvyQ8z6
pru6epWLLZM62dqu/dZGIgjN6wACyNZZ/vpW3Y6Vre02bju28306Nso/OoQ6GMMYM2XgRMINbJHU
5c3jiics45f964+fS63YRcqg/jaNlFu4PnnzXwFE+6s8rpGuOoCml3sQdh2SG/Kk/PumHL0OVYBy
motbpofPVJAApsi2hPvECRGCh+zddmxrQNkhxdZPqoP/Y9Dq/Lr++uVJXske2zuzzmfWh1laPT3v
yJ/8972TrbWXbH6uy0HrWX/r9fkPfD5K0UhstPa7NiM1K+PKNnuQY/+tbesie9d5tmxuhdyPrSpb
ctz/POtvyxnpLR0//al/a/t01k9/KVgGfIzm6i6E0be84ng4k6uo5nWtKi+8FIRSIGdCI2LxvoTZ
tmJrmzM8QaHf0adqDTbXTjLcysm3rr/tkU3fDEAIkYJfn2h5WbY3/tNLtb1A24smbdthcsT/bPt0
2L+dfn1d53wh9xcxaL/x4OLQxrR2mQvLh2sr1pXsVv8tVvFv3T+1reuJ5bTrX5DzfOqz/oUh8e41
Zfhb7bxwL0ODrEFla/tGyxiyVWVrm5BtnT+1fapKP79HMKD/odVIIiSFDZGPl5PcO9NbeYTXTWmV
+kwom2V1VmUn3SvetuEdMBW08a2uzAuNXOoy8jMXCogoWZnlrqEjP7DaeS/DA9F/JFkblIH/oaut
g4atEkOQ0aUoZ0iYiL8d5E5KsQ23UpVHwZFF/9Znewy2tk+P0HaaMWhSQhYuTK9Bnc1D5+jpvJf1
bwLAgHBRMr4H7RCd1jdeLspWrMPqVpfL9T+rsmN7daUaEEj5Z/iW+qczSNucJWAntITXaBvs14n1
ul/uz3Zkg1cJi7fsahEYMZYIyW8rx62bHCuFTAy2qmx96ieD6Nb22z8uez4dMniVcpyNB1CBzzVU
ClwDpAeRckMDybF8uEoc8do3Gbr8LMmyi1yZMunz7DKrzq7JHOsid3i7o+u7/1sw87epwtZVtuTm
R0VPRG/ttAa5cgfREyOOkEnR0coeZq8kHYOaizY9yiu6xinlCRhnPW7+kBf5n6hWrQZHrLNJnTQk
B/M8uyZIBMMSh7QmRd2Qrdxtdd8KFPTPQmtXLrrDzmxhQMaAvEU+LF0Lzqbu3wln2yIBEKlo18hV
lftSZ1CZ9Kp4L2N4JsIn15cbPLeI7rRrPPPT5ZeL+tstWpeu61WXNYtsrq95RHJy9szpKFdZ/uxW
yA/YqnJhP7WtqzrZ85nMufWU3du/pIehvrex1tthY4hVXJD7X7oiHs8GQoBHHcYsVahnCJAWV3wm
2Wvp5M4MB5meZa/nAfPUkwTvpjp4i7TsrC3nUJM6eyiDut1Jr7nLxosyl+ZB7TNAesNQ7JqIV10K
L3PNve0B8NTAFN2niXtSo9DKj0gGYbjMyv5IVBLU8ORcGz1onuBkkWtGNBbieebskyJW71N/fF8Q
7a8BpJRX+Df1AdW4EVUOqtKWIXiUJaQn6vH/GDuvJVeRbYt+ERF484qQNyXt8vVC1HZ47/n6O8jq
bu3TcU7EfSEgM0EqCkGy1ppjQoGIzSr9FjsWZEG9O08xLASLsoWNSm5/6xj+fE2r5gd6x12vK+XL
mOu4aqX+R14yJa/xgT/4gUyleNY89c5sfDpE68ns+gEJB6WFjjMMbtDU9Ws9U9PLK3n5rMqpuYKo
Q3lVBLZLLhZbAJ1Q8pwbFfwmWQZlFJNkakrquDFirC7j0kMoCTOBAUeBMFG2TWGWl3lKqotYE4us
KCy4Z3kOWJggvFHEgVdW4If8aXjXSZ5tW3lB+WVypWFHAonDWwLAru3z5hYXMdRrGcGn5mMkKkMw
9NqsoCbIaQfeh5vCPlCpQXrNIdjeQv2a+im6DssCoUt09eXkA6ymtBdNZYZJN9xFqFwF4DPNIFtj
BdcGGvZVJhN6TSVFWU3jGPAGQUdsOpRWpSbnMsdSFA9ZdxqG7qIknfMwL4s6o2zP5NpCXc2Ie0eo
ZulKKS1c0QayM/qE2dw4qnBh/F9TEs2Xry2qOSD/Wlxz9/2ryHAeoMxEqypsXbin2tpSDN2bpiaH
8UYxfaEp+sG0KHWmrFXxVFNNWhcreDAYOICXTlieKqR2p2ZZ3De5PrdJQQx1AG1kok0r1UM+66m2
UnRNOYhFMQV/NxZ9Ja0mB5W7E6YEm4EaPPU+BaO2OfbvyZC/aaTSqQtH7s9vS0fPTGUi1QpFBSWm
n3+R7nwN80R9n5qEagWAOE/BmFF2DQfrYVbIJRtTYhwrO+8Pah+3uzSNiwv/AgXJfyt/a0aJiytL
9bOs9U811KCzHSUPg1k1SF+l+lvckziygD2uxaboIBX6DH49X9ej22Pc4U7L8FhJMeWLqeVa9iOD
TZMlIbvlnuH9sbORf1jprB/FoepGVy6WE+4Qh+HUmYFF2/DAqbz7N2iD5HcYzsnXcWttbh+arl3n
MliblY/Fch9kjxgVzgTti4Z3ZVM/IrRovqE97y+EjvdiC6Pd9humdYihshFY0zJCtFla+e+dEvtJ
tuFx4RpIoTayHyIWy6qEgu4EP60/1QNh5TKFdiI6LEgWezCYCdVsnApVl9otsE1lJTbF6clSeXlU
WdSELefHHEcKXaplohdvzfH315+TJrm/NYsazdly/gBOU5GXTQ7+9Fwz46BDThGrYlEFMwr3+7a4
2sYWhOQfjaJb9HSIO7zhgcIZKvACONfE6j/hh3JTUuu3ug7CXW8OAYz3sPooy43oj4ew3qQq1KZq
liwC1pKNWzjxwH0TRMGpWxZDAvfE1vztHx19n2In8xL4ZrxGwhAfyzHDw3BZiDXRpvOWjWWDCVEt
VqIGv8H/MVDs8jX6vnc3Yg74/9kltQfqK2Rl++/DtF0B5PY2XkqZaODqX99OjBYfMhWl2pzSdtFR
kHbUjRYFLETKc7QscgATZ7E5+T7EwsgfEK/LMcH1pbuUIZe790FiDQe9Iw++jjwyO8c2UZWwrBw8
MSZJOlgvBqX4kKVE7792FZvig1uoozsLEPjXruLT/tgjU/V1V1Kg8e+O5VtNZYzY8TYX5luKPSmV
S7OdHtupSo/2GFFwokDe7DLyjDLZinVShMqjXIbDyVbr73moyI+DWciPalhfOm6wF3LTKF2ADvL0
6zX4X1bdqkeT0pIXO+NQJHPKcwrN4CWqpFf0yMGD6NTL4OwXsXkVfVQKr1MEdd/yZeRYvySDoj8p
flQ8K8leDOGZkz3KTYP88hLW6XTqAyU9j8sCuJ86uHpSs2o2s8s9m2q8ZVOMQWhKIse3f8nJgHup
TewS5VL6kjk1HG1Fa1diU+ubYafhmuqVugER3zWNrv+G6RXoImNU1xGCypemxxZBRq+3XfSVL5SC
lZ6Z+fpuxDLzWprjEyU03btRfs52Y78akt0esjICnWSq3XszU0ghW0Z+BaIDSzfsfweW2b5TsqV6
c4yLuNn4TwrFZzBs24F6T9bisF3PWMOiF/67CVnkX53/alMNi6rYbD6Vg1Ov8WsrIcxZxVMmGeah
SbsJ5nZfPKkopr9h/e6KTokyticqMF5R8spn0WT6DfkFeyi3YnOEJrFXnClZic06tvXrTJZObIkj
doN8lmG9qSiij8E0U5dQGKF2rGHFIIuufShsZn4m6B53HrV4YD1By64rf7AOoqdvfWetK4PBdYfb
yexz5wEYE730ctWv0PhEB7FpRbJJmULUH8WmiRERPpCqfxKbszR92jzzL2Jr6rMr9+v8qsXU9/hj
sAujQbqlWSufIx8ZcehjVzXk1ZVCnzXYif5WOu1zErfykWKF4aaqLT+VGKp8ldgnMUC0w0XclFKd
XUSTWOhQjiITAUPdqRiuFrjHZmZwE8Nj5GjXXL81TbGxO7vCsLBegzEvj+ZkFceoQyy3wILLoySz
aLrKBjMrT17s4KKlmlHzECoWVuCT8QQhLH2XjcpZw80sd2ITjQ4l9WrxUuojSEqtp5ZgGab0k+/C
9KOqJh9xV5ZbCsWr9J0q6myLHN/aqOQ+3k1DO+a2ZDzqYWady8SgwGIZ1k7yr4lqyT2PNuXMtE7B
jYg1e1nMSuqviOA11O/+3XYfItYMqf1V9aqy/W/7qy0FMJ0ZP9Tj3FxGqaJcurBB31HVpfMk+pXL
/rM+DuZLY43wgXK1OGWhZkI2rlIq4ob5ta/smxg6aumpjjTnrW5y2bPr2DinpYMBS11DS4EL+4wc
6YcE/GodFyubsqGTXPKjssf4s1MoEDM0u3lw9C44SKaVbKM0lB+hqtSuOLw1v8ml0/zoyBtRRqTH
cBgnbUfMtoS6Wxo3x4Q5zs/dAmyp5G6S1QVkXBhVp5J76sksQ6/31fhQAyf/q+NrjOgu763oSCh+
BuPvyXMgx57oD6l7PImjxZZNo1khJ6wsff+1KbpVR0nGDT/t6GtkoKg3Q0+MrWwOaLfvhzAs/WhS
Xn6wQkNap0qhYks1WDuDet89XjfNSdF0a2Mm2XSd8HHx+lZunvk1ypT+2NYHc+cbbB7pd+M82UPC
lHQsjM3t0WwL/QeaRGCROvd5rj5+tFliIVIJ5nVdVfUlVtt6p2vVcIjs1sDd1y+xJegs+FgUq3Lj
Q5mplmCx/N5/j4PxOYl06ZdEpeXXB2W5AiquMH5O6fAZSpL1pphNBu1YmR9DEzY4U5TgAQm1vc0W
qLgs+emxT2NjSzggfbCRAlHj3BjEz7iRmf4cvnMD/kB8KP1UA3yQqU5ihs0kPAls/VcGGVnt+qcA
a46m/dZ31CzDKW6enJZ3wq6vlAfqNjrKc3BYQndleQTXfH+nqhoeVKO1IA3kNDvOSpcdxZpl1aQA
QSCcuwSsC/413xRrcJ7y1HlTplg6673jcA7A99ZhWh/EZqdBnsutuNurcQ+YSmFetu9KSt2Kxnae
AwTpbjWE8rmvSv85qud31QjUi9ialwpwSzUexFBHsY6RYvhXsRX2wbZNy/SbXqj+sz+TSyyM5rHU
LOvZ345+Zr3HPCq37Si3W6sdgo9C3dZDbX6UVGRhmVPVuyEYijds7la9EdnfeI88YfJQXGpfAp4f
IN7o+lBxv9qWjqgg44yz7qJkGbfAjiZ+RIDXtEj7JewODWBqoRV0z/cBjVZrXmV2xmbAUvDSLQsu
jMlr8Eb2xKboIGFbXJoZty0sq48UO/HJQVdR3YDhqEvsrrhoy8IExXu0Je2cW9X8jSjAW1dG08cU
LYUeLXoOOFAg91L1LZ6H6WOsI2M1Lu3R0v6f422QS/fxvu1zHMrTVk1gA3z7+/j39v91/P8cLz5X
rQaU246+1nMjXg28sN/KYapvqqWrW3NpA5dR30RHzsvvV5sYAiiyuZVL27/25ckJzkpytrHKM1Es
jEVt6VSNvOHKyP5qk7GPdnJ9cx8mOsfYcdy6Rm8QlA9S1hoIJtF8jUo9BGuL37rXw7HxslEpHsRi
1Pl/Ff2L6ipNtVbDRD4FFUI8blJiA0K7fGqXhdg0NQnR/dd2Vnk9r2uwHv/uFe33TbGHaINtd8wj
CtruTV9Hum+n3PTm0X4oOV2fPfYfEMmc9wQ9ExdVme8dHy2pOlrfJrN3PjUAdEQLneHBsG0MRxN4
K0UqR2RfURMjPN43pbTRVGd+hcgwbDuOKoCnL8iy9uIzwoxyvr5qjTMW187F7xQSXcuxMa94UDlr
z9SNGLgOaNpGbdrxoNYhzO5/HHa+zHWMsECcy8uX6BCLHlb32qbICiV6b+31VC+B67T+LbMS6QYg
uvPUnYONWDLPMF002DFAyC3dZQqCLiYe661UZf2Wlz+w+NrvSm8/QIwMr1GME3zStf1D1PTKTo7b
bO+PqX4JAxVPDKmcX9Iw/U3RYfabnUPs4A+SrkPHwvr3hp/MVhu74FIVTXMrloUmMz0MC3CJywBN
XaRIDSUbRltelBRdPMhkeT04RXcR48UwDJ7WmEZOGKABp0kWT3ZK5vGS7ZNbAKxjjS9legU6hEGE
gTGa1snjBh+0+mIEXbKtkNackwxRhTbq88myqSxGHW8erWyI9gUo46OjR8aesEdxcKZ5OGTVOO4l
OSqPmVZg7OP30SlpfBBPg2WfknLC67UmSBJ1ib+J21bGgUGuN7ZTjAhdgS4DgOqv5CfKdRpb3c2H
9gQ3mNpB7jhUA1V9/zh3WP1g7jw+RQZ45E53+y4kKBUU8nNDDnoVjrL2Mto2LG+4p694z/RuFU3j
2ceHCgR1nnrVFEaQsODH8WxC8OGn8/eksdc+fmRvZK8buDbRorWfo0dqSX9Hpjx/lxLtO4Ff5OVG
QKA8sNVN1vJw9gd92y9HsGP8O6gDK7F4GHmhMicgnZSYfC+oS1Q7/dOh1oBXwGw4wkYdr3ViqQuN
fwa6Vp8dY+pAIfML4M2o3GWNAkgGeN94iaG1MCkfd7kuRU++5FgXS0FNK5zfQ71Hcmf4w65Ph+lN
N3l3UpTgyS74pShTXoANkMe3iALAdVAO/U7spcbJvtYG5ZBbyuARSywOKIJiXlWXymDDwZDDb92v
Jn0CiCiGiLU/Gs2lRzT+u+c+fMwEn5APuB9HtFWVjQ6NBN4qwzHwYpQtVo6t1L10GFgeRl/OwFdw
SjJ428QtB5QeyyZEO2c9tQU+l8umqk+IlnSj2ItNP60VF3Vi7GLygEjOtHgpWBZqHuL3VOpTeRyd
pMLBgjWxuI8Ra6INp3FGNyolSkNONdb/Y78ZYFSJQP0/ji02//hoCx+BPTMh94+2+y7i88eonA9Z
+tZMYfjEPdd3i9gy9qqPtqLPtUfZsfytNoTSas75N1tOEV/NqtiJLbGTrjmPbZc5Z8OQdqCL5ovT
NUgK27x97UercrXBCj7bQHpCUOT81BVlk9vcDuCArwIlVyMGAOXtsvg3wYwH6CDx9yqqYx47Tfu2
2N2vEqMrz8S5jzIQ9zNCgeqcK1W4AWc6u4kuV+d7h+hlgvXXOB1LnqK1VnL3QokMzs3LEcQuYuB9
szdHy7WGmpzlPx/yr0NLY4JeSPVfUmpUAWYuH3I/gNhMB3lH8is+ePYgWaduDDAgwjoUxxepD5GQ
qNZVh+R4Tc3l7qsUVBjoof3VhtIXS6XU3lmECs6WjHFJLIP6/9pc2nDqHs7RshBtlGAqa3zRyIIs
vfcOMU60VbWcbfQBVwCx2Zpavo7AwnhdPBHer+rvEcIFp5DrdyWYkL/15fRilby011PjP+Zz3nuU
ivU3tYuhYVpj9mBrQFViIG7nyeiHXUFVLQTHiJp9bKv2RurABFnu4oMlR5c8latNxrvuVYa1S8SA
6HVq1BKB9SJ75tuFK2Le9mtiQkAxZl3/wFP0zW9S80dp+AeZQGYACQddU1InTKWfi7I1wfcRZCCh
0f0eJ+fk53nxQ2viT0knSs3dkgJ6qoYMo8cNSwe1YID0zOZsePbroYFpzguE6B2tsDyGGVJA0Ztj
4Xny+7lxRW+chhmelzDlRO/UmumllvSPZDkSGY/8Ia2rR9EX6zYxJ0BLzMmjh7KVpUuMkxDrgTFH
D2JNLOQseJ9Vudrfm8QabqihF+Pj87XXvVe2Mmsbk4hyRZvVhOAm7QbdKXDQ1X3c/XPkITs3emEe
/Fll7BzjSoUS6XFMnJIUkU/yREmVo2N3ylFGR4VmPVK26QwqRnSIxWhDDVpJy5hakqZqc99H8aUf
5VxCtvvnMH8MMawYDZk4+P1oPTYdq96aSu/ruKLbT2M+4o+RsylJK+ywdE8zHYRgy+GloUYiiIL1
jx1Fx9dHii8YZrK/cXT95atNE9/g/uGTk3AJ+lYn75uw9f7r33Qf/ddxlZ9ZALfh6zssZ0Gs/fFl
ly/39Z1Ez9eHdmX2EAN2RSq+NVpbPhbLMDHA12vCPGJV9IjFJE6/WNXtDnTD8N0hI3SWumHDbAM7
tbE5N0lUrWoMLIIIqVnQ5J9G0Uww9Khp7OW9Gfrz1nK6X5TlTl4KWFGOfvRqgnWkbuJH4cAHc4Zu
H6btzzrznQ1zpqMNwjSq1MhTzGlB2To/TAmL7LhzpZobOaBZHRy+7RBjbHC3suvkhffMHSK8Z73p
HbfnZwfXY3qq/Yri4u5ZCUYOhswPInZy6eXmZMXoLyuqngjorFOiW4WufobFcJLIek4FlogTCIZy
SfgVEkmHBL3vDh0xr6lOcowk5Va3iXSVY155S/yMrpV/1JmLYC+3NA1jj0wqTc5fbQomLu5cDNn+
vldAJM/LapBL+KZKV9GBBu2znVFcVW2PlHN+bKrHJtWH68BEqLVqWOg5r+TDTMkI8LKYLxI8SyUm
KzjkYHtQdRZkh3Z0R6SmukO9oZFeemXEAWxZTKl/qwd0/FlxtILBoOqfRUG0eIXGbNyoBawx0ZZD
YNjOuKwRMP27rZuZSIA0VbcVLnqFbfgP2bIAR+GUVnVtTXBNaQsXZ2QOc52XRZRq5c6erMkVm9xB
tGsMjQLBUPPVdG9vTP01MlrtIJpsqVLhko0zdqFNsRZtYqGpvkqaCGajGPJHB8Q8bWq+Plg0G2pB
fncq8r34YNHmh4NrOq3mtVNNxnr5kqIzSuT8aJgACJcmg7D6xbIkbwjC+FaU6wJB8LVVlOhGzvz3
GFX+flC0MyDy9DRiVnUVC3uG9Q/Wytjc29KpzzFxg8yfyFIsIWn0NTyvu0NiJMaVYL/xtW8Xmeu5
8HE/Cttmlec2L21+isfQbJT29msbh6RqUxepvqLOl/6wNNTjMnmOG/thdpgd9HNFrqjq9KvjJNKD
ER2DZUOL4r8Wo1G/d0QtD5OeLq+F6H1w/6Mw4z5uTKAcpTO3XnEgSy5MvCuiK4Z33aUsJu/riprL
KKDWuHWhIjcPRZ0FN50g2U2Ni8fSD8ajGCYWTMlUF1ugcic2xVgFyrpnVFSOi71EG4qKFElCcuYd
blw5cuBc01xzrnC554OmdR+BX0MJWdpVK+txkopdP7ZR/othEDD3ZO7DsxjBzO8qR4p2jGauv2KK
2p0UOOYVsah1xUGsWiuhjZfBOFtX0aG0wD3lkuSM2BQdAFP0S5UyYcR5Q4IcG7akkjVt1Ufcf5Pe
ON3HhsROMTNrrG2qVvHGnqiYAGcZ3krUEB72LMlasyCjray28jeao0EOh99yA/Uc3fS2QRuqJcQP
RuKhtpZiKrR4mYgFc5cZtyzcPNV5ZLZRBtjhSZiF+Aupzwc8/Nfasglf7zVv8fLDW8Oh/m6xVvEx
hz6INeyaM/LXh3ZRCXVLCaNYE4tBFEouC15qKZwUjaBru62jkvEeY4AvxfQUfhVeLXXeMtPu+k1W
Z8IsLW+xi/DhvmCOjNRBbGdC9dDr2au+CI+6RUlTL18BbyKUR6bQHxkVYDdokAQF4O4exEKt2nHG
4Khe+Bv/rKqp8yNKVBgYTQ72UXT3/YxCVKzGYGdA/icxaQ7A+STtoOx9nTF7woIkgTMS2yYpRHEW
v7qBvRyXqMwW9gl2ByjMkC/oa2nSJCR23a+p03/60CLSotqO2H95hvIY4Ot4KLr+zeK0HiPswDat
on+Ek+6sx6WqNuEwhXPkjpOtxd97P9tiTfwHyGGFaz3gXEm4pB3lTvXqJNB3LUZtB1Mryr3JS0JS
xbUryd120M3nlL/aMEYU+og6ZP7DXAJKzZzcBkg/S4YX14iYF1FavlRcW8s/S6xlQBvWFVgQnru9
cmggWwSVSaJLKyHxJel4+uPEIFHmvJlOA0LRUlaSlPnE+wm4VaHxQ89Caa0Zp2Kox0MTmsPXQtOj
8eCry5nLpo9MUasDkt/q4OQV0HGxmttOr6zFqrBeFWtikVh+RbWTAw1jqZ0vFjuWUqsQ6DDp+K8X
VulY+T7KAAEsGtHlzxQL8QffN7tMgyyj4JvpLxqmealRFKejEJpTsdrOBLzyzJq8+39GXKf3TbHm
KAP2Vgh4uXkXcAJZaEvZ331hdHq47XTjmCy19+I6EIto2RxIcWzmqDmJptI3MHcIbGYjwtagF44G
ptTz/+2L4luqNDXuo1qOBmxRjX2tWp067BMgX4jkOacLH6LSsTEQC7EZR1CIlUj6XTOlHI4YQ7bu
3Fg9rihSPB4tu/A0bLraYpzcIMNaN8Sf2pPtircYVfa3xH5+Oun4pJQLWJf5CL6xBYZzSOknUudr
NevRjSbnrKhCF0YZidK5DE8mtTDnwO9W5Nsbd5iyS6bwiMidyvAcKKtHuWpX3DJKUuhEFsuq24Mb
WF5tZ/mG+l7dzQMOQqaNJ6312tZtvtFJwlDF3vV4sTTBJmoxosQJXOoz8iOUCXo8cLlpxA+6qpir
SZmktS+12ML06gb2P3i6+VnT031elsTvsCSKGv29Gio8C6d0A34pWhsI/Yq2O4VBLbs8HFEmh0Xh
NQgywu4E+JV6kpiUriSTeg1igipoqVZA2aLNUC0e0a1GFS4hCpLTq7lUB/yN7cYrQVQ0NrHGfvzd
WJwYu3ewSmH/uXdOwZTEqwiDLT+PZbimWJRGCuHqXgZ8q+F/PmGaWfW/Yx9Ftkwl1WqcDXvrw7qR
ynbXqiEnAQ5dpJucaT1EK94MOnUxw4tjL6FLjCCZjzU/LR7dy71FUWDHWOY+T7aaNCEElqj37wZp
y4xiXpF//GDyHK7tCf1+KZkJbCLKdOyZuaeONscGj0b5Jn94kDvTLrFvIwikHRlP+UQxLe4ZNg4M
cs4/ukSli2a+CwAG24Et47XV6TCnUD2F0u/Wx1umHs/LFaTGZntOw/mXQecqb3hQVrxkS5Z/KdTu
R5VBR1L5ia6UocesaRrIN4YWjjlyrHsERE9F0uCAa6ITQ8HtpYQTNB1R+JzI6cpsF6QIrGV3VNtX
n+eFB+XVxZcZf9CMFI7NZ5mVE8GEmPsVVTkTRC/j3FXSJgsa/zZBXJ8r+3uZ4qoXyMHn1Eub1uZF
cFB6b5kA9qYWHqmV2xhO+FOCw+oWI97Eyji/ORUBCwKQivTLwiIRrpEW7TWFSJ4TyzeIC/ZKm1LP
D/unSbE3GOFSPhJSiiXpMtlW3pCk5EdSKd1mrsbOm8K03Ej2SyjluWvEmb+u05z4TJ9vDFMqTnPI
AYeWyGCkKA/BGLegKad9J3/y5h+unMnq11392CRYtdb4dRHPX5tO+a60PXgWAEm2hulx279QkasB
O4rDFS6emctsUFnN8FddB8NUt53GzI2tcGfokuz2ILvMWH8BJFbpFEmC+UqZH1Wyl8e4r9gQQ2Wl
2ylaYNA3vQZO/+kHVQ3UqfgZz2+zmgBfS8MfFOdmXqM+Y6H43FMvSdYFWupwdECmLrmNduxsj1jb
OHUWITOKgE1f/U34BoSJ+R4PxqUYSdqnzklXGZYpw1mTmf1zT4/XPa7Dbdmc/LnDQDafttjzmrjL
5uFu+o5zNvHqpyTvPpQOQ3m5na56zMy/mxdcb0EgEGt0En06d+gcyGRHzTBgw4BrYlUXHUCw+LPn
JLl1iSmwpEn7cmSSFepKtWq3nHvZSy0C/lgKHLVyU2eGf8PbsF2T2olXY2U9m2PmaXnHjUACQ5um
b3jcp57ikPBu6jZymyZ7pV4UkWPLO/SYRPglUb1p1hgJLz6xVEaP60ZKX4D530Cn2W7z2psQ6Koo
QXc/7O1I/VlIyc8sUn80lYZZYA2ZX+Ydigj3Nh+6aWNnJAsihVp2O6WOKJyCN4Uo6JgB+xum4lGO
q0u1BKryaUnE/tIaC+uFgS8cUirb9LoL965ej5K5yJ3Lhz6M3agwiZYshbpVMO4LhYdCRo2QCbwP
1gt3TTNYxcq+zqIHi0IMt0yLS5YUvzPN2leV+dlEvHiN+jW008zT5XRHoQrxIL/Fr2Xw0dXbw6HF
zSwAVe1VVKCvOy2GyDP0iWdKuNGrUju5kpGPnq9JP2zIRqHfU4geaWsdUym1tcztNNZP2LyRhs70
LVGArTETyQzz53yUNzqu3hs7NKkfpmYlMrjMpOLNkYv40K+C0F4YYt96LYQ2nr5Mc5t68GfAhc8/
itF8VYvp1psrNTOrjRmM5xk0Z2JCnmvwn1RM81yAsbaLBs5goZJR05t94vuUaZvbIZI8O8Lr/n2K
yg8nSJ/MsjuNJjWN8vAStumuoQYnGbkm4rbZgGQDTdOfQsCBFLQBRqtTw0tK3sCl2tNqfp9Q5Y10
VzXFQBB3ghkHHxpoAN4VgfExteMH3tSZa6XSc2MDsmkj9b3Jkh8DOD2tGt/Rl/2ibJe6WG0799G+
07OnCRn5KpWLb2UHvDyCw9QnVFRzPh51TMS2BWkAav40YkfNvCUBCUyt2Qddd8PTCA9Bm/j40Fq/
Gr0BTcETFo9trN5zHeQvAGVX0gcsL+UcbFN6Utv8loDmcZV5MNa642xH09m/Zw2APmhD+2I0Wnj7
CcXyE+URIT6auLEfMcUoLuiGKeGzwKar/CJLn8gOUeHW+CFn7SmRh7eOL8Wr32tEEQakz/TFqaUj
d75HistKt+ssTn1wUXCmLwx128bDbiz8TbNrhnzTcFq4SfDmT+5wdMntRcz/B1DAVnmJiFLtWvzU
5AZjsdE5JQWsz05LyKfkmyHi1zvY/q80xUI5oT4tH+tXs2tPqtNeOztd4edwK9vgw8h4b0RChnXD
kL5baOrhkxb9itQMLg861p8z1wYZAbDxOdOGWhmY0YxrW5MpMO62Ou8Ze4e35SK7YD1aMw+IZGJV
/Fy6V7MlqDyn9ujC4XlI47FxKwsioKxTcKRlwVNhpr/KdqzdrE0Hr3I6HCMRHdahvO9l55ulMYmc
QsjZedAftYZZdtn5H13L727u1I0JzNtq+rNG9A5ySuKBuDOllGxo5YMSpXYK5O4rDEIKnQJCaBqx
w7rXOMkWpxHLk5kbupJ5nWo5CP5t2+3jIfOyxyaDEdUnkrxRNZgNTR19wwC+9WHb84BjJnlzfspj
150UQGS8jRk722+fJH0Cu+l0H3oLaXySIupeuo+6cTZBD1K0ifAodhLHSwkR1CQ4UgrjvVyW+PEw
Cav0eFUFRAQ6Wc6IWCe7bO7tPSaTr1YEvIcneNeXP5WWufE08PMs4OvE0UmXChzmBhiKMZdLFX1T
uP14qJOoasK/Z46qUxAVvzEZDV1d6Ugrac9+Y2NUkn9XINfZc41KQsERzI9s/DnzcxdUR5PJYtDm
l94haYi/CKirMwKiF+baLzZJi5URLF4R6vhjMngDSOx+vNgOjxpz8hK7WxwGeZqbGEjFDRzV6jVR
K34dw8qsZ/nB6LORyXiauLrNHMxMqdsIot898ez2aBQLIcsY4b2Nw7NRDGtFNUYmVphmRBZsB7O7
SsNY7iMpuWoBE3I8aXPVyLcakamqmgcmtGG/RaStNWbmERB6NsPgO3wr2KkJNXuhUvEL4KKRfhP0
+4yKZO+b2ogzcEu28pKVYMxA3OtuSrXtbjaC2msgYjpDvIpn41x3DrWp3S9DOmC1fIowZs0JQgN8
pPYuKddIGa9xr+sbOa/egSwcunyG+FwsiOaPSse4enQUxPpF+FzqFjMhaqBsggRuJQfMO4sIzCQl
6Lm9pWjJwBrSGlaxibjHnFCFGJ9xBwKyHyY82011o2vTkyqbpyrmFxhyhhMdUwmykr8My++9tIU4
nK1DxdxG5vgxjwcqZ55TKlJdfEGqdaZwnrASv6DEoGxk5n3dRKvUTksI3niVIPMttW0r6CFvanOU
lI2J4ZHrGNKjXuibHsDtcpMqXDioSKEmCqi3C10O94+EG5ukHUEHvveh9l01pWnjqz2wZCSkEA15
PU1T8HbMCA2Hq7+Q0A4wMcE2MUS/why/jUIYSYn2WzPb3DVHwv0G1CTum4QQDfCCqnyLbFmFKmd5
CS6nruRwlViG+knA5RceyuWxT8haqyTuJ6yKElX5BrAv8yiVQUCpKZ6cFMaywzoiRuypKol9O9nq
BlxaZRx3ltLbzAPicgVqroGe0r7FSgWOuj1KEVdbUetuk5bPcZojRzIPgDG9uWD+PLQOrr4EKVwz
DbcDjuNQO+fL/9F1XsttK9u6fiJUITTSLcEokqKSJdk3KNmSkRuNHJ5+f4DnXl57njo3LAJsgqII
NEaPPzlQ2JX4nAz/lyrmdAuRTXGado+uHL67zfALJ9HjPE2BYxo/yjGxcUsesOhFfBGOtY0/ySAD
cBBdiec+cx+7xkOWkRbX3usAUCodINv/ntotifaF9RK2T53QserGQ5QEMRJ3dDfcjrG85ra4CMPh
0o1a8pzAMWrdvSlWHX0ph22c6A8Ejnwze1Ix/U7uo3h6ikO7hwvoPgKoEOCShng2z++e/+Q5GiQR
c/HiK9oxaNuUApsCE/u6aJua5XbCxZaY801fd+AN8UFT8irzb9jm+YCd4ZFzMqhVbO3G1GAl1hsM
NRO500zHCry7JsKwk6Yf3AWywf0Ozol0d0Olv2t5DtTSmYdwxHNvDAnDy7FBq9wuiPr2V1xBvbet
E/VFI3MKjMHd2FSVrL6Gm56dqKRtXIdzUqoSPzDK3uFjyEPIfS0I4ebKyjICz0s/Jzd+j8Epp6kr
Aq3HGzD1zenkTm+lSPJdaB5yASAt0aGiQY12DjkwpejeMxktHWpW/mHKr+Y7dcANAaykNui0klen
HVJEpJOTfRtH7t42qd57NVBy9E4LTNgAD8eERPuuj4fypwrJyMhidd9G8d4iSGTvT+NZZebPXEOw
G6c4vy9+Q1X7C0bSNwDxcq/BUdlUXPE7X3NZG/pcSsPQ3Mtp7+MCPE202+FzVdswi3BnK5EFVigR
clCttEH7l4f0QpLkswzzi+5qmJqnimSh0AZ6SppjjMHGBtKSu6lL83OwsJ3KvxmOK0ncMn64hnZ0
55H+iQ+bx1KfZYnVKX7dn/jNfFBRD/vKjO9nLIdx9s2ygDRYXAjmWx0T4fowcjflUkRwKD+gxED9
7n+Tb3kf+kQsJ8xRBkHnRe+++sZ4nmrMSPCZI0veqm99LT4kPxaWKI9J5psHbYlcjtV0yW0d1/dE
dvskYZ2mU/srNbxyjUIDgVS/TIfOro6mA+8DBe8ijG/jE7FC3zLD1LYkYB1eEZKGm6EKYQ99+uNb
5Vlv9LZf3KKj2oSYas8wzoiuRjpxzjOfZSpTVGhR8HJtQrKl11vV0Gu+6475ozLgUhVwJmjYPpX8
8zZysB61PKNlKKz3HtzSiIZ+S/rP4qfiR5fYFi/R7ByNnAJdRITyMTtRAeC0xxrWM/FurToLojFO
wjSsHvw4elRfTLwhyM+AsnKM+8dcsFJzavQ06UAsitDf45qghsksyYMaXjAgzfdwuB5St78AKyD0
0/J7kUftlkXgZVicWyfr2fiIpPfhds1ro3NiZvYr2RfPpiO3IiKnkAhgXMAJkp3umpqrBVkXDPFj
Y+nvXWv/1NyevjJMt8Yiuy7Vacak3P/dObFQTPSnqrvPKnzAmQCgwS3mzcb3cFm8elp0mXEqxFL7
kpnOTOOu+aWqcV+52mtOJPHGja0hGEoKb92GzRBytlDFdLL0kYoLfWOL/K4M259SIKGIuxlTSuhP
dffs5uJsFU4TmFpHTSWh3+sYVI+ppm3Fks/b+cYOKThR9Gn5Ky7iI8YVd3US7/XM/oy9mj5VDQpI
kipRisnBnNR95hAoWlf5SfVEpna62sEK/8iMBrqoSUK3nezSDOA5beG/hRLjYHvHn3Du4pubSEjC
w0VqBv5OjhFvED2Gg/UUtkgowvD3LLUXkyih0SnjFy37gWeitGcz0CIdNtZg3k94j22t1vjldu3J
9JPncgBZRwH42YbLPzvOf0xG/5ZJdNWkLeB+VfKdk+F+yoZrmULPC6MPSogPglXjjVv2e1tNPzq1
6PJ0buRa4cMInEu8x03YdtTmS6dyPIDixVtrojWrJyYB8CbdhPiHb5NIkTXyUuTEKZX2U+ENAgRd
+z5Hw0WvsJD25dVkCheud2jL0guKAZM72e6SIXlP8loEvytb/bKt/GeoFFxLs3wscGts3YLJxalJ
W7Jb7PHOsxx2IfnxsJzQahvqjM7o2dR6yOkof1FZHKcBW8KYbNA01WnqdbLnbIRzPgtrq4Op4sEV
oQWRQ6AH7TymJCUm2X6O3DMKyg9HVD/yeb71+HwBqzlXrpA3J8OtTeu2vizhYHrRwazTwB06CMca
aVHpfI946Q7X2vlQ2dbOxt6A+49BHmUeeCZXVz/r/ZFMB1z0oYGPXofJOl9KWf7T6NK8cemnbCwq
Os5iebXy105kWwJUH+q4fY97IPDlFJwnIqYgluj7yOFEQT9xP+fhgY74e+i293RubyFG+awS0KHl
lbEjheici+K5jc3vxegIFnoxZS16Ks/H5Um03Bhl8rxSBSKdpgzNY3VkNfZMqPa7atNfrH5fUIG2
J2zzyVSewy26l3dbXWoVfqc8gI8RU6KENOovGkBObRC20k12tvMK8wjLiLZeOlmUDFVEPqR2KV2l
3bPWfBsLertz5+7Jy5bb0nYG1vSjvy9mrGhmkWdHWV9lqQEQcICdl2m/WPduJrQQIgm94zhr6CYL
LCsJyYpGL7rrk4FFI84JYPtaoFKb2OLJPkxNYdxpOQhWhRIBJMJloebFOvIM4zBNfnVCHpds6okM
ptGwiidtajCNd7PmsG7+2YcNfcp12eTh1kXCgRG/MrlXtYSNu0VJlsGS/jS+eyLBjJsAC8cdp6Dy
p1PpIklH5PTDoY9sCPinrtVpR77PfjYoVDsR0unDxJ6lzeuc182hp0KvB+5hfU0DMmmfyRf+6Np8
UXZx95m14SSM3j+44W+XzM5gyo0PeGTcaxrobqkuInKO8+9ah6FqaVHaO4PxFUqPi4YKuwjDn1Yq
uoAWkbfFNkD4FibOuuQ7OUxLXnWXDEvJFmvn2IXDF7q/Yt/81TfQtycm4bALTzgxY5BOx6r1zTc/
w/Tb3qtJu1bLxyULAmM50KcGnO997xX/PGwPJckSswz6Kb3MuvNUqJtKRb9J8+FZRqDPueedaiVo
abq3zERN7nqf9Whj4h9VD5OdP6YLdOBrBW3DsT4LPRqCpra4InxS4FGV3ZGPIbdVVI1g+O2W4nrg
srZOshcE6tis3o5WFAvMJmB26A6OBIar8ETNLBeHxqjepba61Wn/PhZL0OKY9ofQKn4PydxcW5w2
Itrbus1K2Yp8brCTBT5gWTs/1t+Tyb360W+zscBka/LQPBacKvEk02P6XAyvoZXgLuSxRosjK9og
sd6MLV4OYzkGnp+ydnbtYQOmekgT3XjLfGZrvGNZ3dJiGQvyoYzkLDq6L04v7lljvzh68dYUXr7T
apFAtIje8RhBwu6ZB9RMegDRg2lwIR26xA7ROaRJ1QVL23PXm4jVTX5jc0FbZ41gSDvLDgSZ8i7z
bIGF7XXP+ZhR8hcDrcqwB1zBQgWJO4j70I6s4TRylzyZe0HmOAaKpv7FyDEE1C0sX/pSQauiYWWr
zyyt8H6RwzGf6DMbue2fTHFqi7bbTBHAVDPTfHLd7KOjycfdptQ2EtJDk5fxKUr7pYA2v9tIXDZ0
KyPsTsb6QS8KgBXT/lku0FP4o6LDEhiZRu3aXhp6ltBk67sIaWBHMfIYOpyVsqTZ2enoTvr7Hn1d
AEdF7Xxp45I+AXs4S2JNV9HxS+ZuAC/jhMEZITvUMS4VlHebsc66x4rM9G1DvNFiyH+mL3+N7CrI
O/o2I44axkBbk1pKndK+wvGDO0JciTCoukS/toO+L6gpN5OLcjqZSSwX+s1XwjoIvav2OESe5ip1
N04md7FJYMsccXOIItGcB/rtmQfBPc3GV0dCMtXbb6Bm/P5yhvpDRzZMmvQuL2mrs27FpzZ1iF7p
93gx4CJRyeTSuuCnVU3TXlmjhigWP8jcL3Zza3EzHpp3LHp20l7qzxJp3Nyf7IyZNE/KV+nM1tE1
S9jMopzuRLNgQjV0GuI34PC5WU1dm5MnjnZjJ2JOC20QCLAbGoFcaCyzHPu1yOsicA0ZBliuSLic
qF5VGhDZJjGAWi7JWz7yEdnEJWzltR0IIZY8hepii/StdfjfhkbrHNMkg8DEZY/M57V2+MaVzUei
J6ITEzlMa0Ayjte/2b4NsTgrLlh9jueofNRpoXBGyU3Ir7KLswa776ZmucdnG2raEzTSgzpTZblg
PTvHU2WQRv1RsHAnXrggYrUT8gBYbOERs/f7axkT3oJW9kN3RPtUmOGuT6c3a0B12bv9tyZE6wkN
qD5IgmiYotvbmMwM0n4LUoJo60Q/leV0W9fr7iIwVBqHvokxSjTRNnfUJ/7N/Ium9KHXO43waQ8F
TO8RuyERJlQKPq1Jh84kbKQjYVNyJtshdmtcSKj+1VVMLdPNKM0TRiXlTFlhc84JZXyOkf2hm7/7
cf7EeoZwC4zC7ephbhwdZ5yQPnT4gfkW7xams9dzFBRAhrjXNIhM6HtoQ38/gDE7pPikcb9rYu27
Xwtv1xk1gWtJVl5B/txdPnuk4wkwHWCvQDeodFjnIO6lYmVde8DYRwR4YmRbbtun1AqnOyfUwTZY
+ggJJceNynGv4QUPD/m51XJ9X3sPeFxQGOrTaz8ax7nR6QqP9be2BxFxhjYwI9kE4+AbFIr5zF8f
XeOm/Z47QGTWb7NPHjxW+yyCuSv2/QjViOVANwJAx75GzX6s0Y3fIvJItJIwa8KdtkOjfdZl/92K
yPXKw2vWwa0U3efg0dBXKS142JUvLU0B8t58fH+lQ/PD+taHLA9T3Bt2CHQ+tEW9FrvTeXSJLijS
9FETCvd8e+KUm1W5KaGibI2eNZ+7eOI3Sn7p1vCz7XUqFmc4Gsw9h8V0eyjzn3A3SK/E/RS8l5Wx
6dZPfKOUsypOab/Y+SHGAhey4TbT0mOhE+hch9ZD1fjpXdlwblvVNuKfvJmUDz0QENyofHsXt8Nw
r7ydBXt2642CtI3uY5rKG3fYlCrY2giFfK4uJTwQtZ/SRbDbsu4gtA2C/Kw+U0RWLBXSZ1P3wyCu
aL3GpZ3wjMZJHpXdTTooc7Vf9NqHH1p0BH3VsXYS930DzDaP8pfrLt4sgqVR3UCs6/lVDH0+RP7c
3JLlwab7VsCkvVt3OXlFlBGdB5U5fNtmiaAJx2MB/RFOrslcSrC6p/m4+Nf9tFUV83CojJe0S1LO
A/2twV5ia5imG0TW0XMceytm/y1KYoHKjZ522RTDrg5ZyBQDOoh0U49ldarG5qV31XwwUyvZ9XV+
P0IZAzsGnbPqvDpw8RBs7HUZPsIjWC1IHCUccywqfWwq6A7vrLrp7nvlPeWSf6ic802hjPq+9VtF
hvfe46bvKTxZWuANXMdudTjR5KfN2Mbjz6EzcBF3geXTzni1HJiFqvmhKpxcUHRRChU7v3ZvBYjY
Vs2iCShadyHSwR6IFc+cJWhj+ErraRs6fUt84V1Wd+Me42+Yi+G9P0fXyGGtwrJsn5kqDgYtox9j
DHcG+QMUOeMXUy7mUa73YFj1Y9VltGGc6DWfwD8F96UIB+lam36P5AenoWXcJ7bVb1tZRHstJxmh
Mrzfrg1Hs2hfx7YPNwIb5MCd9MBtJuZna/4Uo3esLWKy09+uwwk6F/mvakRbq7sttZ9GiJGcovNg
qW91Bpmi5eQymxd0HGe/huEThfEuTGpcPDpz4/ri16I4oRDHnaTxTSsITfdiwrzOwV92feScfCg/
dwgVvxlLzHikNND2kn+AKz6bHLElOqKS5ut+DD1MbdKcvGRwatMlowgvkDunnG69BXpgi/B7/AAD
hVklCId515lQ9/v6OnVZfoCWcZr68EZcCNIXehGZMULVcTlmNE1vhbS/6nm8CtHdqFKxLY7PWcgI
zk4NQlCzz0TH2b1UZ+AoNyeNBeVsU9A5sY6V3Z6MkRz0YnzWptm4dnCBTHjA+zI5FjUlbutbX2Zm
dRvpNG9a2c70uTJuBvzfTJSZFaSn2ovPLVgaPbcPU7TtxSAsNo29aa+1rb9t5jLwRczZkjzmODME
EXN9WR+wVTrBmeRWnukm+n71I3eIEwtHi8Rp7Suyu49MZD/bOp45+83DUPG7iITwQvLW987c/Igs
mpBpusjpUxA0i4wns/SiQGBRRocBxNbm39zX/R7iEzPsXdqm3/j9n9yftar9bUS/gDYtTf/G1zfa
wLLKjr7GZnxqTPdL5e2bNzXPoBBhYKYaPvkuwVk+jlJVyHJAGAt7BxxVIzXYEVCyiTzwNl0xVyz5
dVBnN7TOGKX9NMLBCyoJT2xBs2SLPJ+VWr4ldufUjw7mD3eTNR1criAZlYeCiTt0tHerS35jbibp
PFfjodShtSF/j+sv6TZv5EzRjZblrRJ7I+TOyZyOu7J/LESP+7H8aWYe3PRx13kJlDpdKHIZ0J2q
JX5GmyDYhcana34BaHq7ePavI5S0rTSwRoB6nVQ6nF4/vhvt2dikSXxVpUZqpVVcHNRqmayKQzvZ
+g7anE11MQSddA7GMEa4jamKCJbqyeTAOKxx+WfirmZRGqHoJN0xRnjtVy0z/GFS6VdcVovpVHuy
pMb3JpVTOHRxKG9ZhC0ZaNPwasyxf6azEYwN2eOenRi70ZUvsaofrI4gCGyq+TOS7VDAdfXolqP3
tq9OxlKoAi4PkkknuMrKLnjqPUL/xvRvVCBWIyDGSLgTzKlD1WpqN6hbO+vGWRb9fpBatK0yijLV
HEtpULfSE05kwq83yp0Xz9ekYAIK40rudNXeRR7B7ZFO7AKMI8PXmp2fa8iV+/d8rHd131ACtNGD
ZlD0D7L8jAD0qpQwSj/Skq02mR9OW92E3h4LP592rUG9m7eZQz/IQiyU48gSDg9tZP1U4hxZzJrk
BLrAYb99OA6lsJG59/4XGSkfNL9E5b2CoBxGYuDQtJwtFqVxRBkxRuYNwcotHvRbMnSwPYyTivJi
b9AecArnYTT9hcpDOaoqghQnuK6qNt+aMXmBYUk5ig+V3fYINaRzL2frObTSJ8Gcsvfc7pDV88FX
xl3InRyxaNCVAGREU+7SlG4kiZ1pUm/MarS20CjZ8iKKHQUvpinomqPlTsr4MPXG3m1bqhKajT6Z
BRul5Rcx1p9h2n9mDVhFOm+M6imvuo6LBslfWL6bsfOZjPZX15f49ZtbS8/VAfN78LIJY4WKVbsT
/6QlC2CvZE3zTLtZ5fwS2+5r6o5H3bROVUypqrXmBfsd5B4Cjk7HDdFuvG5z+W0IbVfpihsG1hC9
L/Z2xR1WH37WEtvA7KewBDls2Ymm7qPj0onL2/JtDv1tPc3iELfGN58c1qryv8fdwohP4os2QKSA
aEcKRDFe7ILc09KkwV1433Rc3LqwvGF41MO86p+rnl5MGyGGLV3ninCMQLtQPRUIGTb+PF1k52+T
2SZFiSEgJhcLnxRgVm9ve/WTZRcfdUNWmaa7eO1DSNP7F1/QXrZ8ZAW29zy0BgWbvWXKBYHGIwEa
rviWEdCJ3AR7MduqP6TebTVYqhWpoWNi3hzDJTMU38CUnnunwuNyywMXeJtlZm9ELNGmI/UJK/ux
spp7ux69AKyRZTehdRutsh7yzml2Ek7P4MF8HNuz2YEGR8AptfYLJweiHumtboYaB0l4qabLTzuA
l+e5wbrUPdGCZ25MDMV9bT50Rvda6LTAcEVaFOkHDWF34zsUJRSKA2qVBQbETyrBdkKPJpoDVL9h
86PyjH1Xi0vnuvihKJIhM+ZsDC3ckoZm114HJdqrUSbdlQbEDKw3aEfoI8Om0dR4KhqhnlKhZU8s
q5fn646yQf+ITxG3TSfECzKMIyOobb05/PMyA7Wx3xFrWN3WXdABwCFs8f3vQdIhSpnHvXFnz416
og9TPUEXe1Y65h3rLot41/vK149/BiyjcgJM9/y18fbvgWiko9IfTO20joNsPT6OFfH1y1HXB7Ql
xxhBJbA1f9m6r3GaNoBhZ2Pj8r/78sQLDEx9busIvLsm2C4pDW07G25i7P95YG336Ak53P1rv6A2
wEpnAND63/FG5eBiIS7gpOb939050Wr3EQyj9aDr/ryciJ6K7QfWIntlVuFDSqbnSxVCnCrV0N6t
m45fZksG3LxLxrR78esoP5sVvUQZDR13jtZ7JAMhyJHftIF0x+ugM/mub51qvwkiyHqndTPN/fSA
sEFs/xw4CocLWYU0zZaPrXNc5zLjz9D1ozxfvYG6iOv6SUNCZOMcehENCYYPXVUcWU5rwbqZoDy9
Dr75rag0/g5dv1mV0TyvxzF4J62MurqsB7IlpL5K+uF+fbVN7WCC04uqJi8f1wc7r+p9VnNpYZUV
x0HnlHhdDEUTrC/DaC4f+cDkWJPBzCy+jCmSOYZ1Baj19zhZM42sB+SBJoW5b1srudFij/flMOYP
QPALc0CpRyzq3G0ZJf1ThqXmtsFV4XmqKycIUd+8UHvVQTQ4+WtL943rzh7e4hk/Oze33Xc52nKT
a135Q9Tqi1BZ5JK1fPP6tPg1KolsMLU+5QyRPffK3+1IRVGAqYBwlEGvKyaOWX8IRyqaTX2hWwUl
t8CFRjgp9AOiiSl3ekbP5SEGC/kCiDhb7Vx95rX76MLw/5kM6XdPxvWHzpqA6q3xv5tgt5sszad9
oiKiUXyjeiRMHl/N3GUKWgKX131RppBUzhrFT19Vj+sLRmS4TBKh2q2b6wt1QnMojXKNcodD/Rmn
onHnQDHbrpvtcoDSNb1dP3o46v3nM8h6LqFPg6PZQ1XGwVy7+l6zDFyIlzHr8X0wwcNY2f2fP3V9
QTZhd5ANmNY6ZD3+qOnw/PsYvL+s4LOhSD/OfUZcJBDojbSg4thVdkokqIqvXGbartXG9BkTgySo
Dbv9UeTavWmrIQIjfpy9MP5dFfYHBG//bXBMjwjkFtns4OZ0VfzqrMnSOrvm4O1ZvPZc/4UJLm71
70PYv9slVi6xvUM9wA80Z/OjdJXzfXTMMoiiYX7yjaTc+06B3U7R9Hew+70Dqc3hjVjTZmtVmf4K
ozDFMCl+qPTsSc6meW+pAqMFyxmAJsACuyyu7jlxAIqiMrvPWDodLLwWrlkm8kNX4ZKSSwCuIhum
a2Zb7cGSsAqkAPzvhFFcjW4yDzjbRFfDN50DF4p7yTKEACUTLlfZnYR0clBI+4+WncaPVCOUdIbr
/IryO3wlnM+WdfimaaPpaR2a2LNGV+Z/h45986+hFjLnJ52M70Pf2sy+XfYMeyq9kH12GEK8TXFb
pp2x7qPheegrNcS7gbjQrap1UL9weCzMhmTlNJx3ZjIPj+sD8bJuYGEnsV83jWWc0aPEjSxlHxRT
G8HdKb1sXH2ik5lU45/3xSlNZc8M6ztA8M+ZND+Mquj0w/V/aJWP7Q06JVaD3rEkRQWO5YAYGF3C
o4Wr8BbSzrhb9w2lFz5S3cPRx3ETTIhx6z53sLbDhD3TujXEYXGPRdlx3VoPhD7NP6ak50Fn5hjr
gy3skOBmrqG/++Bz1kC5jnnq/jMO/GNrYm13W3cp35NYutXHsiZCfczzdqubA+wKGijtXksFvx1x
kPEONSJ6TG3O6GWZzc3ltgARYNlJbzIL/mw3VY0BH33cPyPXTYzzaTUtD38Psb5Q2lF7c4DU8Zz2
sIEZmpsRTvpxbdxLLeeP4MT8/+yMbEc/agYt/vWN68D1YX0BHSpw8PLmeVbQxzPfOUXLArSKa+u+
p/9zi4oKWguugT/oGjaAPHb5YCqMKuwZPU7ZATharvySZuk/JhHCG7+in77uL1z/GbsP/dlfyt2q
QhajxR3jZXkuFa5Q9kTadDjJarfu72JWREOn3kBxXMyJRuJVU6DLwiZy1ogH7dy4nE2b9Wk7kVwq
xx4rc1s7r7vqNOPVdfvP03Xv39d7H+FaXmi//7V/3fzXPtv0jFNRZbvBo4dK7tV0js3pnwddbx6T
ju86C/jiReza70aK+EBXmfoBaPdpC+V8aK58bQ2jPQnHEgfPSOOdX1i4fuAB/ypKA/gMhYc0PebT
yMCXqc6TNxIvCTVmwoSVoe0aazp7uGyFU2ptYYUz/8nxfqqq4mtSmHp2jfke2Y0Og7T0WLEP2t3w
djSNHltRHeh+ow9WdAwLydK6RdrlmcWH8o3v5JNrTxhml2dpYjOYuDOEhLHbV4XK33odEG3ScmOv
IeH64YQBByh23VtfR+rOqOp8ryMQO5VdVLx603SiGSk/jMEqUT2F4bmI+/QpFNHv9eNm0+MXrMby
5pZFfx9GoAzj8obl74BBCaaVwg2UTiQO2En+TLEkva4Plhy7ayU66LW2h8WBxiq9giB5tcxEjJt1
DFrO5Sk0bTRw4vzP5n8OsQ4vlHorirw8/j10bkELFlrf7roKacA4zid8W/z7dUtmCNDcHtv7dTOt
YbFATz0NXnPvAgi2p4YOCOwwPQnKSqvfph5cNZWi+u7O4NbJmDcfZV68QfMYfhHRfO2oR7+a3kGS
JSMS7Mt5U3rIBDYaC/mlHe1H6FuKEYaMF4lFbl+gE2/RKS/mcqVb4TBnGmqTEC19WDf/vpDlWkEO
MjzLnnb3LXnVemLELQypL54TV/6+UVB8h9FpTrHV3a1b68M6xF7GrZvVoi4SQ0S/rHUfk1HXTtJD
11WgUmeV3mOiYCK+2ibLy+uYWgv1IM/pida2zRhuq79Y0mt3f95iGnlQm5F9+zOY3+neIFnCrm33
EcEQB/nPZ/x5/xAWNWcWn9FAKTiPqh32QQsP+ynKCvkULkuORK/h6vxnn9d07TajBQZ1B0s4lCvm
Q6173qUy0/qCluWNNbH9oiOrwm/MeVCNi6VsCp/c5US8rC/auNpv4YGoo67gCba9pQ7She+at1b0
LQlLd6d6zBHMdERHhbyT8JweqdtYOC9zDsvGLyPtaw++Fn7JnpLUqlv7peBYOwiy2WW0rXir0hwB
EUyBZ7qZu5FjPVi2ZT/PdUjj1DVZYSKyY22Oqbsl2nSzvupaIJ1T64YX4HkMRpMkv1eNU9+7MNaA
0OvkZ+UWd7VM7dfaUi6aigg7kLlI3pRGA2EZ4P7fd4KlNjTVvfgnfJE/73SYsQI1NeYD2BIdd7fK
X4YchRIGnsljGob4RhltCUSSu4dhcsxzyj0COkzRgWin5YX5rT1Mhe7eC/4/OzfLrMcyJ/4u0TX3
ZVwsi/Dj3VSV8A5NF87TplgyGDp3Mq5AnTmNS1y3ll0SBv9VLQ9/xrW1KMm20P55x/pKO00kJA8i
JIIQcTsY9w5GYvfkWF38rBw8KxKM3nbr5vrAAOE63ROV/aICwnjo74B1HwMMQTuQDshwCv1OkEzb
R2dH5vV1iIdilxV5+2om6a/1pzas34k9xJ8p5yrN9Imgi+U9HlZFZ7G8J3fpKdSpaF5na4EPhvBL
yD/vkX5ubEyv+Oc9lQMvJcvlGUmVfzbayT8DeYJvDSaARJXKaJ9xb6hJw+Ylub7076cUwdZW65J9
PlZFR0iBQMdHqu6m4dvj8kyO+hRhwrCxdY9Huez4+9DmCQHAsF5fZoS0u24kcb1JRutSSjPbJXaq
vSGSvw2chZ920j+IZrDe0C1IYPHm/xkaFt1tLV1FPD4oP/ln6L+OKmadjPWyymgjfpi1tL7pYa1e
ov6/NpL+w+gd888rhv9fr/z7PcpXw6GpQ0goc9WTLN7oI/dYFP8AorrYrU8zA0OAZHlQforDpHfT
8e0619myXlufSjxoNTJV/+/edRtn+PputmhZ+5N2J+3ojGREHHKg4jtQee1u3Y/wnebputMoRg9f
5GU0oJ8vN+uozjE6+7gOaNa969P1ofJssDK3SzcK54x/xq+vTEb0o/Pr+Dwxzz9EXBrHfKQxZxSV
fAilIR/WZ1Shry1g6t3f/WMYGUfPArhf3/p/x8I2/Wdsi3fvBo+DDtthL7quDzZGn5xHhdi5VYF3
Sduh/V6f/h3TTMAd/x6zvuzoNmYtPcEyCTTD6EXD/P0sZavTn16emhqMr/XZ+tBE3LugJ8Wbv/t6
05uq69/tzJmzfVrgY7a+GYkjTk3/Og7tSkCapnGYrjwwsv86BoWTG8hp1OHXKLRa2PX1fvKAkYF8
iPRYPlT55KIRD62tP5nFf79wbHsM/P7uVZblbkFare36xvUBa2X50BzrZeS6oxnghzmUHAd0GgVJ
M28zcOOVMIRqs24iZSoPjYXT0rppCiSjGlrNy7qZOMmWG6T5onzTfMgK8bLuHhK8W1tBhlw6yemt
MYB6WUK4p/VVzdZvJGnOjwRli+dGzn8O7eeiOw9p9z+EnVdz3Ey2Zf/KjX4exMCbG3PngeUti0Wv
F4QoUfDeJn79LCTVoj59Pd0PQiANimSpCsg85+y1S3hKXETGQ6zgCrEfnX8tLYUmWFiKcR7wVXrW
fZxJ/v7bmvNvyzIsXJNJGp8/f1v5kgm/bdYAaK5Q6W8kCT3jcbFui4C66BmW/kFHn3nqn82qCVGi
eZTQyFE5MI0pd3bZTtX8NdXSfCtbIqsO3CqR+KTayotZ6yILjKILbLdx2RDPXo2NIyhlCrOFD6jg
XLAUwjrJt0g/1OCz5OyPCx0jpHa6cmdfj+hiKU10od4sYGsx3CX4XxwByB86ZXSfVZ0fL7wR1ZHn
Xao+eWzm7txDZ1MnpNPbLnGfx9aIFwTio6Mcbe0YTwyRPAUa1dOticXOOCjuc41obJ3X8biWV+n6
QDiyi+Ozp6Te0xQf5Y90lV49QnolAzj/KD+OSeTWubKRTZGI1wnfWRhWTfnQBP5K/kivJTemTThf
d32qP5moxpLIPbWpQcZDVREXY2R1winbOQ2VRe4l1myfulDzXojUBDf0a3hUqGH4vGSaJsFNFMS+
xaPVsFCdhP19EHb9PUZLhA5TikP9gCbIGwxkBvH1c4bW+Y9DbKQnOR/Xk2Zj9AgtZbOeX3DO4s6v
Ja8Z6sxawBTxNp5hbdpO1Ldjjt6eBQCl9rXCt1UFktkZdvA9vOvCvviOh1NGnWAwew2YqG2n1kXo
P8SPlt28eYaSf098nfIXu3oxdKtatZAJj0Qj7VM5aRUeSJ7zJVaqpZxaueT59EF1r1OKN5xQI54k
Vj1cp9Lrb+TPsxEppr1dffVLShWVamQxpiTWoUFUuSoi232mcOAkp7ax/tq7KhpE3db4pYjoyL+h
8Idq4bCP+uffkLCH+vgbiow1lfwbalRDj1FevVG+26/9KjHXqZpMW4oDsqUO2ONRNvs6yZd6qOqP
Ztv8HJ28wPitqSZ6tSVplK1RO5MnMZT4ScUnfakKtT5TDD/sKi1ptmCT4YgqUbp04Oa9CNE/UwJt
/nCbQ5Mq03tbcZsAQh4jKOfqyfPrc0M8s+gALgxG/nXIqnADLysDf5cO5ZHIHJZR89kfzQ7IMzbD
ZrtgH8DsqhoE6ghsoP02s8+pZqz8UYmOpI3cRUrcdSX7K1enFgihc340rGJVtAOWEUHHFYYXYfzi
je7HCww7wzFx1dJmez3HUY+mSS3o3KrigCqeohYfg30daqu67iESzANyihz1er04kECAoh+ToIIE
tk7rwDqZxDdP9nyQzTAd7MOEuaRsyX45Q8vIH5H0cSBT5zHS9/naocDjKLSydYjrzUIC2FG6PpaA
/u+jgILJRqPOQoLQnal5tD03uSedHn70l6mz6DS9+QJtA7V5/x3aOM8wyl/ugtL0twHooI0bpvl9
MpDkaBW1/24M6gIAdPdVhdq0BOOonUGn4oDWpdF6rJTmqVa1x6BOBpA6GGWJ3Hu2YjxUYs1Jjl1Z
DXiAGAJqvwgu7DEQY+fBHbLy4WjorX1nzQdTp27RKu5EHNkzUaw7UYJ5QP9HrWVtJvVOn1hWfM7v
miZaqy1bNtknL+tDqvBF1GUb2ZQDalS/g6239p/THCqpnKbIbhFv2ndp5Te3bq8sPidAlmFpFotv
ny/TGE61aSdEffIiOdB10bhM0tBHcsELyT6tzUfMrqNsJ5t94dvrPCqphlDxxvEC69llS3cYPIoA
ZLMRIlxBqlG3sukkxWNLuuuCmMq/R6G+btrOei5FgIDNu2pjbJ5IXYDgD9QflGGpm7gu2dLIPnmI
orw5orlCtsxcdSqMtT/V5a7t81dqgZGee76+1FQ3vg4ity6m/tYRW0A4g13FDowZktd5sKiL5Kqa
kbpUyQ6tZN/HgF++GkLXDrIFStG6ePmbnC57IktTdyxaf3+dOC1UqiJaZVU7fY+QtG1eAzRUH6/B
5oJy7Wp6RfziLmqPzHRM6l+bb0ARvNf7z5bvf7TkvWqEcvE51v+l9es6eZP7NVNeR85puNcHctXz
DfDXzI+fN4/NwJ1/cZ03BlQ/BsMuGERyQtmYnKzEv3aZ6LfgWJLTZ788++irRhJmA5UNTP/szmvu
9Dey3Uz9tzSgMB9/hpOfWcVJnslDUwmYKnraYSD2zwFfU6Pxt7bpRNtCDbJ9POBD+fEyn6/QN4pY
afHM7ptfXx7ka7Eo6G/+8V//+//+n2/jfwfvxaVIRVDk/4Va8VLA02r+5x+29o//Kj+6d9//5x8O
1Y2e7ZmubqgqIlJLsxn/9vUa5QGztf+Vq23ox2PpfVNj3bK/jP6IXmHeevXLumrVR4u67keBAI1z
uVkjLuaNt7qdoBSn9OLVn5fM4byMzuYFNTKzB4/Q3z6Ra+1c73seMJTXyiny4GaVu8hr6n2rGyUa
PBYqmASk6yBOzHM9WcbHIZu0s8mtdU9umPcaWpJ5piq/3Cha0N18zpMD5Nww0CwikMllRFDUyrdV
7g4nK8/Gkzwzfp3NMyCn5CzjqDsN2ZqcfF3btVFX3JURpbS+KX5rebm6s0JPrP/9O+8Zf77zjq2p
vP2O6WookUzzr+985+Yu66ggf2ejPoAxGbHr0LPiHGQe+y8LwgJ6MyBuAlOym8/hoYDW2eT5/mNe
2HQIWMFb7kNzqo9EG5BpJrwPmS06vBznzt6dy1rlqe+b86mj/5xVWvZ7X7EcqILS24FSMla9205f
2/ZGNIRpJ3xL1mqmd7suM90Hy9cucjxj8U0gVy8RGPr2uYa6u2h6d/rqN8nDSOjzgY/mHy+YkhW/
qp5B/dtiTMFpTtZ46R0nPHZDeZIt2HXi8rO/v2A/DBiuL3P/pjcAElJ9YSx983MKl7Zm/nGprpj1
cuKxuS1iig9CiBaQ1aPxqvrVgxg1Dd+xnhCH285/S6C8OM5KdJb6qgKl31LDYn80bQGFG2nlveHi
XRMVVoaPJ1f/q1edL68NJPr//qNheX/7aJiGbZuuZxmuoxuu+9ePRmQJSjyDyPle4/B7kp+KoVPT
M8Yn8ycEYX9D6mvuqVaW/Hy088dHfkh+dse1B1GyavyTQt57mZmqBQtpbO68yKmha9A3+rZFpbHa
hwg+/9kuu/pbldYdxkThU4WS4zaiUOJJ1Z/SpO0eDfR014Qyf9nrdm180nzUp7KZauTbRkPBV2G+
xkKWsgrSpobr0FlPlOGki8nJ04MczYvkt9cfy99eXzHU3dDVaHB9DUNc32/huDT9icTEv3+jdVv9
yzttOoZj27yXtm7pqm66xh+3P3LKsNXIFT/heZpNT6bmmusmjCkLCdJl13f+QbEN/xD21V2IQGYj
W7K/zToH+uU8Ktsx6WrKpktjOwwmiwkoZDc5dTBIUSiPI+I8NTujt8ZrVdnlBfnMAuyNuMouErz9
ulfgz8qmHDB1796uO/0ouxxn6I8N3l6yJQ+jr5Vo7GN1Tb7XW8W6H6xZPzqbgiArkoDSeC7cGZqm
ElmwuHs+j0ijFTcTj1GPF2sVO2xde2TlGxPHE2piHZdcEPvEMkzZJ8ptZNQWG9OsD0EHLMPKgmwT
z0lk4uU/D1RmUlKbIgH4HEC6TRpzvsKZr5CT89J+0wzfZg1VEpTqg646qLMdQ/vrrJYjso37kOvC
T3Ao5cA5V05URvUMW+0irWESkYcnefZ5kH2wciY2w0fZXfiUlX9ObTG+OiAIRyRA4QZcCVd5gkj6
xSQ0fytbXXuLW4r7iL4mu1Od8BazAQVjrHA8qKysKLvqlCdNdNEGOcqqGTS7v1as4a8T9cN3Df8h
+P5Y99gcW/dViOsncpfqIPuy0tsUbSY2PsbaB8VXOjQfoj94qe6WN59tefY5x51ny2aQ2OfQS1Y6
yGL8xBUiWSF1z/vQLx8/n7/yzAw7ijQLPEk+nsKB1/w2zyqImyMYnDZgfMxbjWchdJ1WXxlzUx7U
lsxNbpZ3BUmLvaityLlpezwuaurm/5gWVzDNVIAz/VWdfPOQNHV4Kw+wo5KzKy6yMSGR85euGT4V
nT7t8mnIzBs54kRuuNRIMmMKzaUeH6aDy40FtUR8JbRDxoySAdkqsWo7Bkn0KFvykKVetUZaVs3q
ivgqD2ZJOV9XIv9O+vCU1+J74/fGI6A3V7bkUz5Wpt9a4T9bDbjtRzyufxvrfQwrWQhly6C0pz2i
F3Uvz9phnD7OZF8yDbAHhpTdcpdWe8dyQQ4Wmq+ubKdDM/ZxjrIt2WRwX5DP9/rOrcihwnAAKAYL
alMpwj93QzbhduEFV/T30dLMw/Yxt1gQ+kMdv4599B67SvzNyjU+ziPKKwQ60FgjAZoPyaeTBBmV
Nimk0Epx3+yw+QGByn3JvQIsZalljwUP2qWP5Gb172+olAv99YbqGgbYHH2+qXIzZXi+4f62nkxs
P8yHqnEeoS+rN3LFOJQdaV7UC3u5mBwVABeEmdK9XGfK0Sxqfo6qGiQrOfp5rRwF5bRDrl/e/avr
Py8I9TYgulDr4pBXMCLzFvFn5pjBKdaoQZdndoftEjjWHmv1atRIssceBXl61CyUqBseS9JyC8jc
w6MZgy/rxFJR9FvTjMrnyY2mPR6jKppBmj5o7JUbUHkvm3bgsOyv2uo0tVrxbFnFghpX6oUs0n5B
G9pbw20wq+51+xEt89UQdfZNtBjxuW3U3EONtLZNgFgtaGPnEXXFNVLsdhtYoblF8rxXmyJ/tRQA
jqzftZNpwK9FNG2tvMLunwjDPjmNbn//NTWbHSLlVGSG2sdUF+hIMZTK0mp152SScZ6WQAXRzxfd
gXr9+c4P/vek63F2MtrBfdOz6WrzpXxDdPvuhKP9SrFUd+Nl/vTssxBclLbdPwIYQF/n6d19GqOY
rLp6vFMVZJoQNM3bPCeYNTh1eCbXo27GzmyP9mA6W10Zvb3nko00lALvkWFQMUvEMUfY8Gm9qIg2
3Vg6Z3T2CvEGMV2glAWrosB1Ko+LlIpKt31oCE0vKGYYnrhxGQgoRu0lcgBmNeWgULoyvfCX1N9Y
AJxI0jvv1oDLS1eE+4D18LYa+HN6kne3ohDVXV5WbyjqNBxeTBXpulbtybDP4fKBYBX92dg6MGqz
YT1SBvAaBtYWKWr4MHS3uMAlbMlFvCW8M91hpYIYremTb2aFPBVw+buoKELs7K4kuZwGa53w+wFZ
PbmXwMpW2L8E+AbbT4M3de9KEq+7DoWwXcT6VuD7BqEm6a5Z4Rtro1P7gxOLhBtiUFJ3HJbw55D1
pojx3qxqWmslgQuwYDDLKKAmhq44HwfZRHpGjWpthRgOMqA5GkFpeapmMady0sepN19O9WN+SKLf
XkZOdqMWYqpapDtdwdl5HNhM+DO1o4OujGDEzR5wUUGArZj5uxG+DlM4fct5MLN9yNU7vZryLQVU
7tZUAv2iAEGZKUzVWxPUhEa5JnfdH52uFo9lZibrjo/ewTLK4aRoubNE5jkuC79WeSzGGfUN472s
cpNaPWNepcj+upvuP7s++5tJu5etjwK5NGo+XuP/2ydfRP6EsU9fMoPkth251tJRjeCh66vm3Gao
RpU4fJBdttXum0QTt1gthA+uV2dLC9DhRg7GlpvtzRjigWyiFK3uC3tjOmrcLBpKutEynI10ov6r
VVrwGpgngPZ5ocIHcKYGAqR3R/HCRjAm3+U1txWWBPd6F/w2rRM9tXfes5E4YlsSkMc1hX2hXrls
Fi3x8yCbWSL4/2NjvBS2bVx8rQBHF+1Vy0ebJrtQ5n4xVK/92YdPM3I+iETIrrmAVUZ5+PfPE13/
61bIdE3LJThB6MHiy6kRjvrr86Ri2z4VcQ6Itw2NihCoIcr9MLkbu7P0u2rerk+gNz23/dmaxz5b
85ic2c6P9fEvM/9+nZxJdtZ4/PUTfl0XJUq9Gep8uoFqV8Lm6nDus72j2vTWaXRtgfEhPfIg0lJs
FEJoN38MNHbKLkDU0fTkupm6pESaYk/LPyGHja98wQEo1f5WtuTBbGAycKOoF5oVEvLrW7dDNeIK
qpKhINuOi7FR5906IvL3kRHfRXns3coueaZgcLjsggn41K8BzaLSBlkkFZhes6KGTcfPggUreTbs
vRMFoxUnt+5DapMOrB8SCIr6Wz0N6UOkue8TItfHWoO/JdB/7TU/sc7I58OlngbNriwGD9h0sHOM
1rpCcynvkzLfJJldPNv5EB+tDisc2aRcWeeuBW+nHvPyWUx6tMBK1S7K7qykOckOUnZLcAo2X/PB
IjBSY97VmOe0UVAfELlCOqYNxUZM01dLR4cuEkq6AityH7tSv0qP1ay3Z9PeuL7Hmt3ekhTj4fr3
GSkUXYCvGuUzQ6mtJxxwDmy1s1MMJ2YF1zF74ln2XRZz6Ppr13bNhcJXx9z6DnRn3SwtRCWpdRnS
QtvHdeQAOGisFxUBbDha2TdNoZZHzuC3V/edoK7IsR1YiSXSoDBLWIKXpXgZ2GSTNXCsg15G0Ysw
FpHiDgdfLlP8sAuOWCUeRzWoQDFTw94qzcxjhuCZiEH/EWjmeVCd5K0Gvgau3/OfXTS6CxalyYPo
I23p88dc0shr17mn9CcrzMR2bFV9L7ChPvijVWwLl2pCCmHTdVwH0R3/Y92yNwSFwUFmN2vW4NPJ
qMS0LPTC2AWqIl6APi+ccvQeO9+vTyPZPOjk9Js+IF0jHJk237jGCsHtr2lqUiH8m+9gJCB4tRbe
npyWJGCdE+8Hj/bk2eQt1Iypfg3SIV2ltkvMJ8ZgOdUSfxGknf4GxysNVPtbpMKXn7AYubUDT983
bR3xy+rVM56O58xO7G9Zmr7nylA/OFVV/qelr/XXgN58q/I0w9Q18O9gXjTzj1tVOyaaA9xXPKpW
5lFv9OQaHTfeHAWc1c+Go2lSvWZRXN7YStvd9tDU7kZde5b9yZSguYKfWNag9sox2cmNiGxGjfV7
U47aRXuoovLOm9z06GvRsA7rEckOMc3FSLTj1cgmqlRL1F6euystp/rR2OVXZIrus+JqpPoHLduh
Sv/Rto16UNQmX5YdcK7Qya+N6en39dwfEtNFum+ILz2gUIRkg0ryRe7oqTbA9BRYykLu9+X2H8z8
eIpQ/+5sbGhb6gFUNJiWEW+ctGdlaVFLfsLIqt70JQKlrTPgEd36PfZXOUFdjDmHo2z7QTEcg9Hq
1q0PO+uPATnFLm0ukRNbFLWrzB1JxNgXuGLNXZ2b9V0HlIEAoX1R4r65C9GtHgsQo8tS1dWT67SI
bNV5M6SqszVkNH5vsZyOKFr84bjVNfZd5SWjimCRxLV2mZy5/g3w1P7zcsoDf17OO/dxuW0F5o8a
RctkiOAW6tKwdSLMW8FWUGsBGPylriNUiVQsbhQc3F9Cx37tfCy1ogo7Uw8nLNktvNzdpgmOpPKi
XLD7M/XaP4Jvb5+jYmsafvbiUUh9EHZYQzehOSriXpnKW5lLzGv/7MRW9RDA1jkMGmJ42R/kwa2v
NdWDAbw99xDnonFcm23LEpyV/LERw++Hzz5E8MPKLGrjRk75HJDNzsXGpcQbYpkPDalDPUvvPMRG
K5YbKg/KmR2OVSqmyOBnsGfN9hlWKweDL+jWiLvuFNYoMNSgRxEWA54VWTxe4cb4i9LNm0coRf4N
cdjuRQ2hqWRwkb7qfnNtw7JAnNOsBaRydHnkQq0AgqohfCJYAURbwN0H6FLtty6I7o1+yuMfIB5Z
rs7JqrFJ9ihlkjt1bhVuBIDATu7kWEZLjhlz0unXmDEn3f9+nZfUGN8PuY6PK7WcMAeRMRWEo825
0nPOwOyLMsRTVZaBQpWm3DYtW/+GT2R3j0HUjmV88MPhJPSL6JVYCJpwPDTPqZcae9WgECCLdefe
rcnHzgKud1jZfPuJEmuw0SY9V66uRq0O/J1oPwa+ew4q1puVnorXogoOkZe2p0ZNjI1DJO+GwGfw
g5r7bLZGxsDjtUha7dnpknJZud10azil2E6GXu4MnwLHREnBAsQkkNOw0Q5GrUUn9G7pSsVf4hlP
UkQ1/E6T6BDPmOFXkTgaO0MRYl4wcqepqMIN6t64c8IExizQ4zdn+MKSGZIJZlnYccJmgZoxlsPB
wdRoyMMRjQ0DhPp+npmaGG9aiwJqVVj2pR/a17r0xpeeOvS1k5vEGoNavLSauYRi4z2IdIDp4xbR
Qm3N6KUrsFEw+HhsZdObamqzg+EKlLdFHZLcY88e8Z0y0m3WUtUhZxG8I/KphN9ya+jOJjmqdVIC
pSrnFZs9pcl1AstFRV6kkxCmTx7gxy1h1Q63soXsA8kcOF+3QNiUJqO1zwPH25hlw51BRd9FOVf3
QPGVfYNid/jSBuVdzKcjQLS8QjZUhDfAUw/C6IO3dtLwHQwi81Gdzh8LA3w5uFE/+TA/n8tWm7Zd
lkOimJueB45LgRt4+BjlzxrywD7/+3W6/bdnn20YBIhxbHY0T9WdP+LoGqgSW9iV8kDtG6BXH0My
UU39rTpkyb4Z6tmJKywefPzkuI1lzvcSb76g5Uv8OVdYpJkEYqvKYjrlbmjFw/SmLAz7c3qmYkks
XzpVoMt8zJ1f2oLMiPtiqy+g/DspqnKAqmmaHloivu9krvdjVyRf2qY3F9S05xdKFPRtwb5jC2+W
0j13DoMCbfySifgQsCiXFwH+TYiC2ioeVuFHirm0sugBeeGNTE2HOLs+JLieymS0HPvVAov959h8
Xes1zn9IGRl/3yghIzEsnly2wT9T/SOdSPjGN+1ydB4MXYFp3YmkfE4tsD3hlGyGCgQ3FUlTCcOV
07pTmkM7Hz5GcjxrF7JzSBsQQZNwF0FmjXidTCedPNWhzHL7IM/qX2f/qjkMFkDCqcVnpuXbtDO7
2San6N17NNcsOt2+O2hK5RyhEgBzsjXzMcqgsc67oPesBNxYWN/lRZkScZEDmRhmxM+LcD/naxm6
xqOTliz101sdVsz3bhhWrt7wLamwvqW+IX+PgBk6KOhe4ElTLG+o1pW6PGtVJJF9ahFZb6cyUXeJ
moQnS1jF2pyQz3ih+RRiqbZKoUsdCdFhlDYHYZRsGh7yDOsFFRvvd9BHcWvyASmI6pKZAQkCqXeF
+9DPiwiERx8XsW2tfl0ktMJ/d2qgtjWllx8XgdOpj/O26eMn+boyPKi+TYrEjdJNbwJOQ9geRk9T
G3zVLFc7DkYS76cy9ljsEmVsfNayzTgGWxmDrKhhuLEq4X3EIDM8U+b95mOJ/8agJiqkEw2UeP+j
SXvxhXKccV0TT9m6VuzM3ZURF5fATF5AyPlnMoD1rmn057wd/bPskgfZ9LJ0TeA9Pv7Rbza6vuiy
oV7l4pp0qJhk7pkMSH2UZ58H2ZcEfblN8iN3KLdn36be53C6MYDwraM2F4g7do+3i5vbmFFRmiBH
Radax9q7D+qx2elZYjwnk7cmSWffqxgV39XhcJ/qI0kwlLlbjcpW6o91Y6V0Y7QuyjrfDsTfl/Jb
q7ki33oCT1nZlKOZjfBKExurbH9Y89YMz3NS4Ups00VTibVThWDz6hffDeEoxwZHo5Nc4IbaOnLU
6vSx5tVd7CyIzuv9kuA0yxno26sBeDmZkvBRLsnYZQZgycLwWMZhdm9N8e/9cKSPY25l9/N8C+vw
V1M/psJwT1mr5o9Jh1Wf/I2irNyx9HeXg9GrW3uy+A/IQiRqbUtBaBIWj0oLYXyeK/Ku3GXEhxdD
onf3YgzLTeka8VomCv0kMyhVNnEH4S17zuNLqWpiztA+fKzbp6o0lpOBzwVrY2ef+Z2Cl1jL9jJu
qxerTS7BHOvs43Jvgxd6HRJUpghNotsKu7sdYJNmEwWeeU3zFKxUqUzfWxwJkuZH7qvWa15cCQaD
6Pt1gmDtj57fh6gyyZFT/TYnr1rnFdjok0w5UE0954ioWZRJhbwhZaRHMJblaF/v2qoQby70bMFe
3ee/c0FdXHtOwbMeO4qQVymc8tcuq6lBhoacFSgtPI1y65RF0o7/YcoEqWR5zNr+Qc7AQogNa5Q+
tiVwLmo9IjDgXXXt5uCbnOEAWiutXpxK7mlL7KSa23o+DKo94PaWaUtXCxF3JnZMp2Mb0B+d+DEb
o7Ohp9VFPnwA/bPfJ58sP7fz2GcL/dJvrV/XQe3t/8PDx1Odvz//HdsyyPxoJOo0z9H/GqYzLIVS
XHUUD5OHi6aGgXKUjcHC88x+SWG8fchEA6VoPgs6nw2QqafRMm585WagOH7d5b61x0SlWmrEJg4V
JC6y5+pD4iQQILlVbRC2xGvbx537Uy8bT0Fzi4ELKM+SGgR1ag42d9Ynqm6ecjeBLDK31ADMYx4/
JAgmL5qd+3vu25APc8d6FVQSO5mV3ZVeo5yTqR9nvSnga08BTZWMd2HbN29Z2H23IIK91kTWsA3p
xXMMWgkLivSSiGA4FzBd0RW5xbn2HH8ba0Ozq9mdQndWKCup+vtRV6djGuHpNeFkIapcX8T4faxt
j6xCybPuuwfF0uC92yZajLWL374JIHrXzMxQz5oBBR+aV3/V+Lbneuk8m8KEyWza+cauyu4utMtT
Si3Wa5qBxZnzSmo7hAsxFOHFiau7QQnj3ThG9sHPLevjwOMzKL+C8GCdGfAILYqo/zHoPG/J0ESV
9xJSsbxqDbU+oIBtb0mJ8SjtIrFCQInvb+KbtzV3J+o0KneNEwnJB9cLAUp0iXN1fVAUWjd91QKE
R8XsPeg7QLdZXKwL1X0GbNm/uW5U3FRD3aziqYs36NO0BXeA4dmzkXvUZth/CyyxqYNqCG8646HP
Te+H1St37KS3Ldn5pXA8bGgSfdG2GkiWLHQ3SA69QwGEa2u7Cr7uBcaTCKimFP8GFUkEXBnQc31k
2OvC79iB5+2tXrrE0XIRvXXJcHFJtr6TciJm43gLsG4Y3EAi21OFvvd6KzwzIYNHXfQhdghTT7Ub
tsuzNbM8VBUAKCUxrv3clShKDYQQ5ZlUsA1S+DaUL6NbXvCXLR/6on7Qai+9pVJMfSwU7akINOes
x2VzElZ9GWIzP5ZAHNnCvcdqlx/VKLiC8xW7wMkwLK+jwjwqxJ691YQ32OtgEzXGFK1ey6Yi7Fu3
ZHto6/1w7mz8uANM+15NJZ7dO7rwoHvdSWs7d0d5iHb0c089hh5nVWh8T8ow2FD6+LNfDiYEMQnX
zFNk2wubL4oDp7H3xSOZkfy2SuNHVifNWSC4XLB80vagX/sn1eVObatptiFI8p3n7nCXub1xGkdn
a6VmCEvArgnomeGdHMTzZbjrR8fZl1PyRo6RGYNmiZ0XJaAsZTvS8WpDwZhCfgNXWhJZfmIZ060M
x+OxNjdtwwbp4WndLg+mch15pVgMbaMUpOKM/PBxSu042yRWXPgWzr043l5TV1cWIer7IfT2eSMu
lYitWzdrN+w+cf0yvmPzxgovbt8G0+ovU4uhJxKVel1Hr1PN9zBmpyO6uPkxmPfIyYfHJgm9Y+VP
oDfhTS7HBFeaLuaWHimdv1WHKLsp+TpfsAoqL/l85pjaJeOmf5BdcrCHE7kZ0HcvZJPipuysaPUb
tVmHYta51ona7wbkohAlaTpRMBF5S77GSm4/RJ0Yrhmwu3RulQW2ilHQQzZQRwVsNofCyX+epYmB
I2Fof/3s+pz2OdczyorUBj/915UONgQiSn8ANXH3Y9XEO7fzvQPxy2wbmVpwGqKo2YS1kZxJJULF
LY3qdnJrB6W8im5pCC4eT+ZtkRXZIXendh/y9d92UeEejULg6iEw/BirFlYXdR9XsILgeMxBfSjT
O/BtVB24UwbqJI63vVnXuzjw2lvKzaHUeWn9qvv5ScUj+x0g9q7T8uZLXGPQYjtGBhSOjSGFVOq2
L7tkgV94utKIou40bO63g6XMjwzkHC50x68Uw650tbbf3TK711hDLBqCipcBn+YBOP4P06jPIffC
16DnNxzCpLhgZdBta9GeXb5Km0R3hw0+ieKiOi6xBTvUn1WredPtLP6R2ycVcgmsk9C+2OSeX50Q
ElvVa811gryxrkCEHV1g5fh4oKAIlOYCZ6nDvZRMQAX6G1Zi+q5CvQCExprEBqi07mEEHqbJsE7I
GbVl6A3aiwnMhBiIS6LS07hlrxsVwUsUWhMgBLXaE6Z0rnkzvGvU4LwBf8jYETf2XdZ08cGIQEy5
WS/OmTdvXyzrLdbK4MFDsrrFc7fb2AFLJC0Sd53Ig28eZXIATDNxFRlSlDQFQlLnffdMeIIECTOi
eeHsVkV2B/UCDdrYbFUnSHfOBKhCm9Ae83+ZbITa2reeiTQlGqoAEStViEKPYJmVAyLTyPMfLNNs
Lg76z6SMkaxA9apmLsfYpqdoqvQNGeR2JYu7oIgWS3uIqp0s/eriuTiDktezHG06tFmOZT6oap9T
WYrRcgnC2qr7dGGY/bDrOhxGJ1fLX73UeSfrMl4qLzYvhRF+j+Z7roUzTNkrmP7qxGFRUdq7PurF
5v/Rdl7LkRtLt34iRMCb27ZkN/0YjuYGMRpJ8N7j6c+HbIqgekv71x/nnJsKVGZWAWx2A6islWuN
fZK/BPrgka/smp+2B8stJBO/o1P0e6VGzpdKNWc4b5Jf3AmFkGJRoc+WZtKoztRjvqgQPuoKPCZQ
uMy1U+7DRZteAj3PhoIiNr3NaisVaCNrixvLMouEpdZoP7mXuS+TpbZ2DEA19MP8ClsHWrxFmYMo
JQFI6ov3595I77zY++4khncfGayvw+bTbKDoqc/63dx4ZzOr/ZPjuVR2l4mxnZHlA3rSjjde2uiQ
5qfTY7k00U0+ZfmBxXF0U7JS2IH91l9tmAiNehz/YH9uphibFxVW27WSopbUesV+IPfN7TINZrQX
uFGbivU8ch+5UScl3qWVrX2x48C58RMUNPjK83vV0m9gZtLd7Da8cKno+sw+6JHMsJxDjJrbbkBA
m3ruCS3fquv6DVtynyzq5W/EtjZa4/4Z0rg6eTUIaWB9bSDDbppXt0EaOHfM6GtfI93cZ5bxlHgh
S1SwEMD5j7Exz3ej0efge9LgZtCrARkfOOJqgyUgGapPGftMmwrqhFuxIfhgb/oZIhzAf0/wADu/
sxe1g86+9QP3JTB4S4509YeqKBNo8GI+mQovghCAcXefltREpQy8CCbfKHtMfxnUUAdAAEgQfg6X
BHh4Uh29P3ezYW+T0a33NmICVhixIRlkCDGUI7rmaNSyXlMViHhn6BFDz3+ZnOElsIN7z7IDeKZi
hQRL0h3hHSueyacVz7xLwxiotcputnlrCtqg/gJ1bXyP3B4veWlbf0nKwn3wEvMz3x+IFaYtHNL5
k9sFyaPTkeyZ8qc+drNLU7GK21U9G8DTEiWOGKjzQ1v+lI4dhuq+cIZkITGYn5LARydAa8djFxrz
08WmWvZRT12wF0uIOFgtmI+WcieWcoCQSbXQgWmVDpiE51R3XZe+HaVGmeyLnn1XKhiahfqMmMsh
dyK+V6naH1KehPe1hegEXK5wRWmefy8NXwPvtmudR8gF53urtnkAZPEz5KYoGxTcFoU0Q5tHuKP5
ZG6thTVDbK1bnPSEgr8idnWkHxs0bFKbXfgRxUYVXueiovTN9I0ndZqsrQFZ4HPIVR8nZ0pvFJaW
lR7MTy5UoaQQHkGw7npLNXlMg9z0Sh1O1thEda9P7sP+t8ko2GjtKGjxXBK3ZZQ4p8ZveBdbjqgd
bJBmXA7XpnUe2OWdDn0XtXvSpmxRlI67GZT0Fz8Jk++WQpIfUr/2K/d7bdvGfvAJLEq0h6HSf7RV
vhRR8oPFFRvwHZyjemfxaFm60kB0B6rW8sgObMSlj459QndOGVL9yWheIrMJ4q1qpyrpJOcx9mIo
ylUU/lBqRK4mnzU4ycqZfICZWClUl4rxLE0VarwWhHZ3gJf/zVa3HZUmo17djmltXuIGDWbpkVQU
7DXeoYSdDQYPzTxBxDlvPH8qPmuh3bwMDeIfY1Z8NpG59hJVeV5e1P2u0V4NEKt3JAj8S9cqM0i1
pyE+ZHoZQ9HQj8q+LEKI6NU0ZS+2+AnXenGOcwr8+a1FrJjN8dmilgxxtHQ+Wp7vnpNa+RrGFIAN
yFKYXd18htG0/lyARiqhEnwoA6X+7BkouvZI0XGHpeuyD3zUelIzfus/wLM73Pcl8NM8tn/T5jl+
DbK4vo1U6HYrL0jQJ2K7xxya6Ea8iTnCfRyaJegVvL5i7ci4KJA+meoLzw9gLJhHp8/v0pCSDJuF
5tlRZgCDvWXcWEZDHa2v2l8s9jlvMgBMaI8X9peMVMINSHx1R14fL8y7x7Lg8a4kjkWKJazRsdDS
vYzVvT44llrZ7S9jO0BnPO3J8y3BvOE1yBGAjBcvuvfRwaSK9dIFpsUDC2KAgwTnQ8r+5ohQjgSr
AfIYNVzDx8vYcUSThw3towQbfatDcur6F29qN2groCuLlh7XrEbIwVY9W0LyJyQzRN7ssCZHSMFv
LMfrH/tgcg5QJ5Z3bnIGfRJ9Rrm619Ths6I5/eesHr+G1CjfF2Y+3lS9CXLfGIdH9HluIeLwzo6h
RPbF1mo/4BIsHy6mnuqQB5PNZh9CG7TBWDEDNA9PkDMMjzJHXlPqy/o5Orr5uM0QkOQVL3Lga4nT
cxCM2kumjT9zklM/yjLUN6A8rMfMt+KbaHRPbTtnT52VfOnUJHi1vZxSLxNNwphau9c6gXGXXPt0
EC/gAZgjq9Q7ibcw609ZU/RPQeQaX7sfTZUFN3pIoWE5QGIOwwN6qUoFr3fMJidkSPN08kpYdZDM
cf48hPtxOpkQXejbDwEfDs1Mg0F9In0QWC/+NARfbf48NmSB8Y5e8NXg2/bsp8VJeoo1mI8xJHvS
i+e8eECz66f0av7oO8OJ0BoaIe2a66o7uyN7dDJr3M4UaoJM2cWoWD5OvvrWmMqtowzB42rmhb88
pX7wRYJWO+wM2j6c2Cm+chRBrEIRTrXAGiwh5CNY69guInp/ns7vWTBataZ9SRLnEA3t9Is72/5u
bgE1T1qu3qs66S6w0zs3Zo0cTnUInXVYPEhTpaj2yRG0WC4/75xnuFO/2ZBJ/NNbZFAX9RSUSPDq
kOB08Q6dEnzwplSlsYU9NGQlyL1eZm0aGKkbiLLiDvp8EizTnEN2G701VOTnp3Rp5Gh1rHGr4yru
X4Ss088A4hMoajnxOk66a8x6pn8RcjXVOvYfr/Ifz7ZewRpyNX0DQerb5f/jmdZp1pCradaQ/93n
8Y/T/PczyTD5PLR+qg5dGL2Iab2MtfuPp/jHkNVx9ZH/76da/4yrqf7uSq9C/u5sV7b/h1f6j1P9
9yt1AzBDhm8U23Ja9F+i5WcozX/pf3CxFcUodLneRl36yAkWl1ku/cuAD8P+9gxilKk+jvrnK1rP
usao7DvPCMj+9Xr+35yfxQxL78GMeTtfz3iZ+/pz+Gj9v/27L2f8j8+kpQbCqgYUt97/2vWqrmxr
9/pC/3GIOD5c+jqFeNLlpFc2cfwL278I+d9PBaa+g80F0jwznpqHbgydfQ0iHgkPumhYNQ+jmTcg
d+iC0YIbs3L9neI2BdrLcDlSMuXxRrm4JXCcAjBxgFegIWnrk160o7kTd4DmGCK692B+qaATUz97
6bnyeAss9VJHsBV+KJNNJZSaqi3bDEAvSU6fLRKu52GE9WwDQz374cjcvB1a45ygMrdYpdGdt4Gr
6TJ6ifDRSVC2dZP+QIVNuYVD3NrmWZYc2ZMiH6VmxQuozBuzytsHw7XzF4Xsy53ltU/ik6iKXy70
yPW405YICdPhDtmEJFtOEgLVI69IOa+mzCoBaVmA4TJjwILLScTxL88Ow+mTY+k+SdS/ObM3BXe9
7v8a5AYZuKVkfwaJBQ5sKdeXPiJ2IfXi3pt7dZjvIbapEFKMhMAwfhkmY6WROO99FgthxkNhUryL
ZDMAxDpmF0AOpSFL6MSUzuBam0tQ4rpotbfT8cMYkKd/hn+wUrKPUNxoqCj8NWHOWtO0HxAnhyNx
OUqbdNP3cJle2Xkhina8n/IduhowtuFdnwSHdQ6JkKZkebvpkFU6rjY5ClOnv6EM8vcru0xSNu65
Lmf7JE4xOelwyNRpoQUaLDCT7BNaS2PU8KfZtXexi1PscrQ2wOvss3TnPsqpJVpmcdlM8ev4bawM
axBW3UVGjVJRlo0HIACQW8az7m1sJNafGEeSBGJEhW8tEGrSdvZ4iL2ifRoCtX2qtdI5Ob37WUyr
vZ3nz5AKuaw1CJUmA458sM0A8dJlpNgu55CZVqOcx3WC6XIecajl/A1OoAZuTsp05Sicwue3et2r
0l0brH25ufgux1KzK9W7YTuBdmh3XoWqNXu4J7U1jBQuuCprTkqFiny18RW1/stxi8iVupVwv637
8dxqcDZQBQ8/amy81U4nSoearLqUUa+NUTbjwSKbL6YPIdeV1+IPYpdy7A+hhuIPMlwKsSsP6mi/
i76TvSsBGVMo3aSufQ4XUATk+Or3rFDQHqkocXiPCG1NQ4tnQCnu9gr0k2SAzw9idOawuKP+1SIB
skPJ8w0b1FjQBdoBO0dLbo9fykvELup5zf45WpHd2Gnbb8RWzjC+sqRIX1p2wy5xQC0GpGHbZmc1
ZfOMBHl2iNo63oVWDNsBSMEcOAiqPYPv1c/lMNVwyGPTFltHUXe4bcjRXvrivppnVONHOEqD295u
hrue2uc7b1iIeKQf+6FxdnVkX1BE3F0cJJ/AA4xO92totBEb93q/VZWg3K0zdHn8NteVDUEu4+zr
D1dmW42Uo6KjTfP+8PjwXLk8bagmmrfkELQPTxh5sPyXJ9LlITP4kboNAD2h5906W19hxzSDohpO
hgI9ozphe4UmfT+agNs3m7Uv7n5ILiOu7NJlBd0fQf5/a4bOhRTZZL2Lch6S62ak3K9N7jdvXTNo
Nx0wkTtxiv0ytqcaZxvM9bxfh5FV93d9WWlbUzgy0P6BlBZ0+k43jSgCBKxBPe40vxgThCCnNneQ
So9zFqZRU93Gc1rdJkbqqi+DRe5AhdRzKzH1EphIqcK0UL927Lqd9fFBTG6IDAEvo4PibxtNzbYe
VDmbeXTmGx5z2iPFrPqjHCGVt9NnpGBWu27xK8h06ygmTwVUu9HG0jqi5D5Q4sf4tSGtx18C6nsX
Kd6yM7C4IxNNIO39bGJrllOOBZLvy9nWCwhreKfQW76c7YM9T5FrRLeGClb9dk6j6kieGh73LkMs
WkGaQIfNKOyy4VcXVr1tTVH/E6Jzb7GR4cxXsYPzreY0aRU+2IHGFkDXqCG49oZ0Uh7cGJDYDxd3
ZUdkJEE6vNkKCquKsUoPMuIyWOaB7p+kXhXCBbnMVRfgKHcyoz2GNxJyPWSZm9La6CwjxAsB+S7V
HWe04ale+Ocb1D/419m/2ag0llpS/QjtGF4Pq0kfqzppTqMeItlEnctniY3H/jpW7WeLbRqgD4oO
saej8UiSmoFG7xWKYRK6S0GBilrZxSvVBuJ1XIAO4pWxRcc+5Btjjs88W5N9cpTYXJ3iYZMMfAV+
au2Kt4KC5OLNivIc1SaApkY7xkA84HSB6x+iEip4lqPVsdrCxQuCQzsi84fw6BInzdA6bw5qN36b
2eGbh4FN1HWAnOJqJjnFtIgFi0OC13Ony0WBvmruK2BNhmMifjIBx4vsMf6FOiivndRfAj4ANgsj
cw8AX/ulsjRAVuX0aSoG6vOUJGUnPIDdJ1cdNj9V/z5IZ/VFi/jCLsNl1rzN69uRfO+/m9VH10kb
FcVxkIbNbq3BRRjb76nMBp+FTJbS30V6FLzCXncbVGT7WzeePxdVsR1bTflK/VzxoEPviTorURQt
8u5so84iXg9aRv4UphSvTElV3nAn3shUP0yZI5UqZ3Lb4je2FBAm95FTNnWne1GVpL3t3NA+ZCTs
vypz9CDP4TUiBfh5W0aOdQgbC85Fs1dgMIM5qzrKe/KMgNDZRKf+6l2ZokrewGdVNc5W/OZ9s4kn
auoPnmnk8bO5vKqz4XODDglqRnAtoNQGi47ZnFA3U4aH9y6bosG9NHPu3FIcXd7bigdWbXSLm0Zz
oxdpPAAeZQIWT3pwW+jIAbRnozcbFK+nbDxm3dBzk2XAzO//xYGne9tGkXYsYmqEtlOrnsq2c+4l
ZNL94cF25+M6QIdX+IY7KFX1MoBSZtQqrSq6xFzOOyePZVGEl0kMrW4ew4mNT7kKBxj+jVf51kZi
pQE1ne7ANg0Hc5l+VlyIsswk+KSkOzVW+09F1wyf0IHXt9FghTdiG0Hc3oGK+g2K8eGTmKrChCoo
U++dxTSATkeYyeYtcumWLPoQY/smPgk3IRzfehklO63qm6cp83+BO2Q4e0jinCd/BIUuh9Jwe1eU
9rwGXEehBPE2VGKk6xdtUG2kr/LN3esWAvQycI3JinhChfx9tLitenqb7DKF9MvM+awOdXC8CrEb
lSdq4H0Jrdo8eZ1nntxeicAOziqH0qx98UukuJ0UMtFLpPTtNfLiklA2JCbEt+EZkSCZQ47WU9pz
oBjbvz2bRLJGDTchPF1HNO3GR8dWkh2iDMleur0XYuuN8RFGNFTn4KA4XDn8IYXBNk5vr+3FeArL
TENiu0ZFWiYZ3U/6VA4PgR60gJMy5+Cxsny21aze+PU83EpXmqRzYYDs4zvpVeinPHfWuMuTMHws
lp5nBsEzhZnrkAoWjvsOanJ/giV263UtLANe9kOj/DvawvEy8xPRoV+V4cuJRzMcDk2UgVOqaljc
2uG5dtTwE4UA4Cr9T9IYsd2CILL8U7rY3Aag6jxDDSZeduu7xzzQT5XpvQ3QeyAMSMLwI8dEKVq2
d+a+PEg82Nv8ri+cP9Z4SgOBd9nNswRUfTVtgz6cbqQ7t2UHGM2OttJV3NR4ycuvWZK+nQ0e8Ir0
pe3cGuhjgropDJI27sK3qEcgR0p4YXdKkxb3YotQ4RlZyv/ZN28NCuXuxeAvgyRKutIYkR2DoymC
3ZVj7cLCbB5CC+mh+quhueX9iErmM1XFbDZBoLe1AD7u2qGZD+zCh598NFif1cjdwGGe/YdXxpqd
t5HY1HCDTzKe4v7r8RIRmvy/rs7wfn5xrnMACj6wL988elZEfUAIh1cC+bC/sSneuXeVdk9lRgCR
gDX8rNs4OMULxnoj0Z0doS4aGuOTNK1Rm/el3+z1up2ecpsijyz2IX9d/sJk6n/xG6u+u/RcttEa
BaGWRD6Od69cXfY33pSU2Iex3TIWVZrwUw7d/Q171Ui6dsiF1klZn4ALwi0FAPZlDLdptGz4L5ZC
jb2TPeZ/iOsStCg+pZUb7dcxAaLom6kP3uYRh5r+/5xnPff4P19P18/qFlWxal+lFloOjX7sYfe8
bX2D96207427qWIaXr1S4y61jfg0UgKcLw4xDeK9xEh4RVHOXms9akmWIRIpc0tXGWcViEAA4VOb
VNNejOK+nFHCR4qQ9hRfIePlRijzyn20nMD5bErTmG66ud2rJhqJW5Ia5ilCIA7oNvf8NuCRdyd9
T+7v4ieXM7n7smrbm7f3Gn+MbsnyKQ/8QIJHt0tddAVaSFrfberisKOaypxav9hzmHfMy2FWzN96
3SpvZbyMkgEaX58d3xRoUZbx4hj6zL2z9UlBlmCkngOqa7AS1d38znx91RWH2KbZQgB5prT2f46V
idMo+OHYMKLV9qcSEu+tHJmAVi5H+WIrU8X6JEf/Is51XHTFYZYM3XR/xY0lXR0Yr5JHAGbfObPE
Xod98IFHKwVakKKakEBxfq85QflKrfHGNDMwzqNpAGCOPxmLGWGQBJkXUqLStSpK7+FIUgAwz8Wr
rpGEJwvk3IuXN/rLHEgymk+xE34KKFZ6pUn42SIb63kk9ZCqUo9F6bw0vl3ffuiirXbbo+oITqPx
Lt4AsrLn2DatO6EWRcvj2ZqM7ixso/7CJ9pESrRXq0jfXehGx9hO7tCKuQyQUdK4RnoZKj0ZP1pJ
vHeA0uxKt0Kdte6mY6FFxnNJodW+K8mTmZaFJM5i8xW4z8vCbi4h4piYABUhLz+V+vR7FyA4TmrY
eFbr/KTGoXqvda2L1tTrRK3Yc7u4pq5V7jV7vGkNx4u23EKnU6Lof1wiTYq1QKebxVbOuV5MGnQA
QoDFlGDYz2JPW29RZp2b42Wq9WLELRcYO+nlQtbpilfNS5zbPEZmOFpWjKIi50ZKfwPUn7qtVZdO
jNo0g7uV9aKEg/kmctJROloWmOsUq2O1rXPPyzQzv1MEb8avpNBeKahUPrfFhLJsZ5Y3bVanKI7A
WQbw8edfA8bIffLrgLSMUAFNKnUyBkReQgaohraxs6vsY9dcuhIsXgleu+K9GlvYwNNbMNZbIfbO
EvBAo+9+A9+q+adAa0tqFyjoTOsSBnCh+ya3a9xLdDMiZlUbw7lo/0gLyzyFUDydqSTlX1UpJQQ7
ylDAo7xYXYNNJVJC4p2WEDmSpm4okrp4rvt21Bonu/9ZIrtNXfQSJ9NJnyRSRyk0fMtTYBebIOkz
yqBpjFkLlZuxImE/8xzZ9haEyn+kqZmh45eXpD6jLDs3IKK2KMkg67AMatzU20ddF/FulTuKeV+V
KlXrw0QF4MI4u3RhjZoevdDvwq2DnIx4LbWvn+dWTe8pwHtl1Vl867JFqLuI/NeuA46k9cX06leR
tYGSPX/1ndTdFEXgfe3CBh0Vi5rdzqCiiW0D76Q5i8D1wthgxrF/6WpC9VDCOyde6a5eCf63Y9M0
iLbOwJK8Xao/jQ54jFEjJhVFnnNvL2wnbJ+BYp/YMzwPQbUX2wjkcka9ZXEvQ7K+QI5gmcGkoGvv
aXq9d2ulvIE+xd0nlO3+oifx14YSg2e1r/RHFBfSjdiRmTd3GXJ/t94C6qX8mVcz7Zs/V+2JD6DZ
AddKfqG6rdk0gec/gAWcX0qlfRZ7oGcVMsqmRWKMk0RNe+hM4EQtPJuv0XcjjMffhjnwNwW3tee+
bOebCGblG9XMgheWg2Do7RzF9O96C/+JREJvNj3bMbQwb2/W8E1S+ZRP4Q4Ki5QaqJSsUb1IYIqR
UoN0P01Oeg8az3nMKzQSlMDiafZ+FOSkSsUWvR+t3stRPBb3XQ45VhTYzyFvr7d8F40HaShiNx+s
2FePdmoUi9zRR4d00Tx9LsvMvZXYNSI0yJ3ZFphT9PVeIPfLP2l1Gu99Fdh/0VA4FitlubV6J/3Z
jvF2Nqfxe4Bo4H6uEQdZI5pli+S/RghPVIqYahaF03czUCj4yKHaPMJuk/ErUtTw0V9WIE3oOTsL
2mqUfNuQTKwsTpxlGSJ+H8F70IHW2YMztEPYCId4vdTlR4NE2aSUNUUhy5rmw7BlbvaAx3NT37dR
kv3UexK+RuWVLxPARBQQFf0wzqXylQzWJcKg6GeTTRAP2TElUTn7w5qhNC+wVP9g61k7w6zbvsCj
OD0Eznhj5Fz2Vi2m4gDF9bCTWGkMNf0BhR3yAsvwqotmairh6GdR+sTictvPiLMBiDN37eSM39qG
PFxhkB2Zm3b6goLeTkqgoUdlOdyF5k6qnF3d0TaubUPwDuU8Mtu98inyp2kfuEphUykDLa40oa2q
J8VaGrDmGXcRDsHWmjolBd2vGfdGdgoWj4QvNe3/dJgHEyQvlMNS91pN43O03K8h+7LYw0E3mVtu
0+a/z36bo80YTBC40szgbs8zghWpOzk3YjKMgM/2KiSPjfGcTqG5mWHh2K1j1zg5CpLmGL9PdRWW
uI+Kp2Xoc0G5ose7NrN2iA3nT1aZstA0EyQddTRuGj1ipammFM536nxrmfWvQ5l5B71X563QiCdj
1jyLrfX6ebvyi/+jTV3GUuFHaeoaI3OldTNsO6jWd7LxuBJEX7YtP+xjhl1uH/xh+CK7lhf3hTv6
P48v25umYVAkLFN2RWcf+qL74kY7yC83lj6m98PU9+E+USj1hJ/8upssVcbobWR30Ogfpfce2i73
MbmZvdtlRumJXSLe48WOrmrz+B4vp5RQ77tdQcBULqzV0hSlb++bvp4RhvvTJkcLf+a9XnjQ2EqM
5cJLSL3+27jWHSgKksghqYL7cUicPYp7H2PWGVuI147sRv1m95V9qirr4fJ5SBfWK8qi+QDWv4hd
tkuYmFyROH4feumK58pGxveHH6CBpiG0tG9a7mzCLlA2xm8A6vvHAGgxGFa0Dxay8iaoMvR74AmV
KBnkBD3sC4v3Pwe1TXL/tlWiRRrq82ZOuVuZTPe1GRTTJintES0N+sHMPn8/sZUoNmWxfQyk6nrP
3WqR38AjbnLCGjuL5N/AXhsQD8W/m+y83Sr5ZDxJM7e9s3MGxMhWW015HVuIarDJcqQIM/TKdwMS
BY/SkK0GI1GT885HHwZHrfAeQzsxHurxuwR8MHe9doDONtuKbZ2DnBy4p8ZxLnOIw841714PeNVc
TtW9nw8UUHqYZxNa/b86eOf4ydZrj54y1yHOyuNnUJodXz5Pv4FBCUqYhVYNUsP62dAL6qwd87HJ
IVmrlmYJEJMESBM7H00SugwErGxdBv51rnX6v841Fe03L4q1k6uHG8e2mhdpYq0wj4Hmd4iv8bK4
bQtIkfTZM287NW1f+j7znvosXHJUc7odgsE8+irRlz6JK/bic+0t2qEc56lgKXMdvZ5PRqjL/GKb
zNF7Gplfel2pvUZZ+Cq6tuPA616VGOGtdKV0x5sdVFNhe5Qaniz2EFPSztKRoBBmemoZzc8Rgn6X
Qh+i/WPSg5qqLYrBtp0LWFpr+OXICBlLBfLbqdapllM5JHHvJQwlvvDZr6nzW+ZQqby6GzhN5i07
W8g4oygVArIAp/8UZj26K+l0FpM0JaxOR2dOdMgcCbuoJ8bEqVY3nRPFqU7VaMZOddCK3r6RpUQi
jzg5lAYOR3/XIrC1kWWK2GRZIkerbR1xZZMJTHb9NqpbdPuQAlAgQ9CCfSANo1jUua3VFCWGhU6M
ctc3wrBiqveWpUOR2Yd6dlConzzUywbpnJTZgTKD5FAtu6mrdwr0n6MGgoYtvWhLnZKzv4LJS1e8
JVuOF++Khhc4Pbu04WXsleMy1eJNZr7JnsfDzqOKqCysr0iwd1tfg9Hf7TXrq9/p331Ylx7F2bX6
BpI8/XOVIaIy6eFRzGHm6vfGQB3uqEf217FQm9scHfKdeK2gUfaBF7OPtpzAd6q3E1ymHJ2rE7CZ
+OEEkdu4B6hMQb1S5tLeWWGypUvaRbqZBaBv0vRtmvQnZcrdu86fol1jRcgSU8gx6/CfdpZiHga9
sCG1KJIvo1I/SwAASgeyi8B4XEfOFBr9Wmksgj3f/JbOmXVorYCvlQVrPaqn8MNEfO36BeyyNmLL
R7K8sZcfV7sX1cOhAihJniui+OavQ6WrCJhyGUudbvFh7PQSR3yZrC6oy0236FNIYxcdiSo5rGMg
WO3SrG6xTXOAnPRAIkgc11Nc5kGUcjuShd4Zem2jqPZnM3R9c+pLoEvvpgA00p0xQrS3+/OQksN+
bj7EFG00HpPW+1X0X+BK1u9r5SIodNEIshfRGLFX2VGCxCJHIhyDnox+z7vNag40I4XTjk3Wv0z6
Yb7V/pdJA0Te+ryJXGerUzm1rClkAWL5rn0cx+T7ZYmy2OXoav1BofC33p7B0y4R4Mv0QxSPZIuX
7hrrLLNVYfT9sgIS72U901fDDoCTe46NrCKlk9efmpQCPlWZKUbJKgce4cr5PNlUpkNY80fSlu4X
jfsnOTzNv5vjuj7rBkDIpHeMT3zmwyZUWvU3pX1Ejd3/fRljVfrbGF9T/DukROvznBSIdg3TdsoK
VsVktL+33J83PSQuj3XTQ+ehBqy+wmz+3jhwP8AXOW3TBi5HZ5iKHTsq8SPQ4/HWdiflqCN39+xq
XsXKhzosw4NueTn9FA1PY9/o364GaW2twLZqFs9tDe+BO+nOrTl4U4bqBC+Q1AfVziGxcuNrUo8P
6eSmPxMjoZKSt7cX+DVrakyJCBXV+FoP/YPkz/4u4n2Of4ygiA15L6qAd26XfIGXAuHiBQbR7VV2
t75aU1NTABZ+FkBFEar2aYRj6wJzyEoDqCdqGAdjhL2qg2/3WBp5j5qhqZ8ECRHn0WVSGd/uZNIJ
tKRMKhgKCjudy6SdhixYjGgJ0GJeU1RnQKK3yu/QNmAFgizRpUsNffMsvLEaJnInMKwsJrEvpjpW
8zuZ4n0eMcUWvMexovExQ99vA3qk8AqSj+ButvXksbHcZtuFYf6zW9bpred9n1C/3qUstC4RVqv2
mxCQjgfS7mA3MQVU7/lU6ACax6JMNRyOspkkf7oaLXiwN72msHSR0WzaVBsdzoflgRzYu2KcSa9N
WfaINrJGnTV8b10VjwCq/tNR2wpricURkFG7jEh6j2/x4gji0rzTDXiI70dSVVnRqM2nt/zOYDjZ
YWSD+m4sNRjA+kn90SavcRDDQdSH6jbyJiQ2wTfdUcC+BuR9tK9TBTyfErvHqe0Olto6Z3vyLWdH
uiQ55BApgjLSoos7UnTnHPH3QD+UJIeU0rvbVKeIXf4yYNZ7A/T/azfC9LHa4cbZm2kSvv5NvL3Y
9cgrQDY2cJEV0HukSc2vdMlJSl91g3rDtrF1szwTtl6pjRvTzlrELivjtWHnpW5JQpIceAjrrtwI
y+bkJlBaKfAdSte0zf8+qNJMwHn5dE+SqoD+dmkUeCqBF6Kf0c5/2hZHHJo2ijADsCcVyTLYjUvN
re5iZCmfw6XJR2vflAXs7ktPGgD/ZtTw0rlYPGTiHzv2iqUHhyN8HCD77lU/OK+meKyz89Crv4hJ
GrvziltX1dvLyCaqw9u8tn5Hoqc7w/2JjFE3Jv3ZCopuCxG6xR7TUJJvX4zikUg5uoRL3wyy3/NU
VcHLJOMdSyZtX839sBGspTZQfcN7OR7pS4wcSQNLGrwFyd1qhr4XAGfZdW8D6qakfnZWHxPdQcpI
aT2He7Ki88l1tb+fqsDdxYkxfW76kDyq5T3rKliucCxhD7U15SzOeVBVCiqL6ihe17Wqm8wP/a14
XR419/bk/KCyePpswQX9CTmAoq7rblvUymM1wC0mkYVFdXY1oSgo8+g1P53GGqa9ePWmQ5adelfY
MLkicBzxU6yXJ5lWIkBCQtinVC/Si3KIKFlyVncyGzmrDhL7aoJGyy7uIhMhaUvrWYbNof7Fp5iV
DY8ImqhoUG8Gvsi3BjS691Rlc2uug/JzBTnGRh2q6NeCD80n4RMgF9Ts1CAeb7ogB3CxpE5ZTqOO
GoUVrHh0M70IjQ1ohuSehxJ8LaVJsY1iOru4jbVt6md/CQwdRAD8KjuoeRVtwkXwT1m24PxFDTAl
B+T1Y/sgJnHaDQQ2qmcOiKISIQ67g8hJxottnUSzOjC6WfcgdrVRBiRp0MyiXl+7q7sqvylD/9mf
FRPqL6G0CjIdIisNjtTZj39mPMshV1k8YeNxiBZMcrDrHODTYoS7mXA5vIRCXYmmYMe2lFf7O897
DYt2elxTAJNiUhbgR8qNJA7EETXmuIdEud5xgzWexJHqDXvehfYKQUZ6cooi58bn6Ucz67yHskXX
ILMiBBX8ed6qtRO/toNbbJw5839UbvUwDCTkN+P8vWTBx6datFSQ9NXviZl9tYYk/94p/GupX56+
sB7IEL1Mm+euL0gImBbC7OE430yB050q1RvOERtk12cuRvPjma3lzEpYPpRTQZ6lSL+zaf/xzH2X
fI3LTN3Gudn/H9aubElOXdl+EREgMb7W2DX2UD25Xwjb20bMgwABX3+XknZX29vnnrgR94VAqZQo
t6uQlLlyrdspLjYgMQMb92QbW7scja9c4XsedCm7gA7EX4PiPzii5r/fI49ubblKzLsUhGZLT9bV
qyO7Fw3axvifoDZCpnNKvxqWYb5EvZeuGH70d1EWGlvUbyf7OE3kaWihnu4EU/noiRCE0cK2vkFI
4/1jWPgYRhhF3zqOIOAfH2Ocgn99jNj2y98+RoONzYljn7zsBvyeawX5CiQh8kdQwZb3vMVrRbfs
wMQFWL4CEvVnMmG3JVeB5N2WmjRcTMAqUbPlwzwcdd2eXOqhKAxAjTlIkb3Jjlc9F84lLK38Hkct
ABNa5wI9AefSRzoIAxGkA9maKNKoX811BZLjCxBG+b0bvg+HJBjyibGDaILdmceutd8vUt+lgL+7
Rg90qW65cT8htpJxBE51D8h5oNoDxWATLJUrEmywLUQXkAKZjmCDhaae+Z3MEtKDe/IinRryKqZx
PFa1eY99S7iMqwp8mKOym2OvGVTowtoeGqVQktrFoH/cXTsgjQBv88N7HJp12YY3bYmTM0f8bEfJ
uywF9xUYJnyQoQJnTb3gvA52lOnL2dQtIUGwQI18uJ6BA5MSYgEZYX9bxlbDV6jzKc+WNkJTwd+a
HorgR32hO+plYHFbtLq3boGd6VRb7gqQhN1Ogj8yYqnVrdE1H4nClvp069qnPc0Pz9/HDb9mqXjD
UUgGWFionHGdtuBQoi3gvBsk4xBX0AnRm0VKldNl9rZbjipfZNivl2CEuvBYYferhHuT2AYHSCEe
3wDsWlVZkL6McVOh1A924qZN4wBMFnU22/1RM4z54fim7Vd/i9k/sH1TeIch9jJoxna6tClDtYjq
YoTbYLv2Rtov99oJYAc6LRZZLs6RhYWrbRUqLXSaJwjCaDXwnO0pu+OVd9M0ypc/vJSX6NziPsPp
/97Af1rHXSQu/NizV34hkOCs9Rmfy+G+HvFfSmmNnuHMRuk1CJZ695lt8gtYdtYG1htopjjd0chw
XiOlGpZZ2M4xgSIirWMD2ZcC0HQhD9TbQqp8BG3FQxQJm+Ygcw9p0aPIMQdNyREHAx4pzRe5KFMo
WHXiUo11DfodAJVqHotLCeJ+kLX4y2kA++yy5j00DcPQ29S2+96b4lhNQ8n0t/Hagzo9FNitHWjS
QG238dpK/1PkTGDulXZ9xD9FzpzlpiOaI/VOOjNOvciOw1nnza+99GuipvDY57F/c6bfGt5q6VEd
itgbloUbGI9GNP7rbhzYu0193P3hZySRsRhkM2xlkfKDGHyQ7ugvLXAQD2M1jBenb/mh6kaokusv
ZwO6b47Tyyc7fZnDX/4qARfo1JfKNdeV6yFABBKTwyQFO4ysdaGXm/AF2a4df2silgAVaxp37ebF
5K5aAdHqPzosPX+GFXfV+hwSX4YlbumSl9kj6lc9IB5/megOvG7BEpzy2bokvUwyVokEbYrrgwLt
d+9YAOyeud+uZj5G8fUJuVe+P8FzgN3SrHHBkkUiW9OIq7Nr5JdI5TvDAMsmqpeSRZ0PyQZy1TgC
eT7btZNZn02dqjVEHhzMDhADnenFSisfJPSrIbNQQ7dVe1BHLu2dhRqyeRDKi7uVhLjZaE3hGXKk
7cLIgupLWyEd6bBcHPKwr16gRzbbmxEqRRAkstd12tRfKuxVLassH3gRgq0oH4E01vZeD0cFVHQd
XkNy9RK53TNELsoVtPfSizIRbqE7siltG7WN7v5//IwS4YXCBHX5MAhrGfAJdPv6jeZsp35sX20m
xsNoArNM1jTLreWg8EapBId+xbqbQIIdQITHAEHeppGJtSWhi8njZ8cqzYc0H9K7WLJ/yExefuyb
28K2x1ftZQbelufAw5SGfcFeE9XMDl4CyMc7F7KVQqwGFDnecwf6JIkDKlgPqOstedAAe0S4UwvA
XsimB/Qu2FvnOIDPohggvnQN1m7xArh0swv7hq2FDn15sDut89le4lj0pv3/ZldTBvXZOlyIQXTn
tFD+JmV9uS4LkT+BxpDfQJcyWIqwzZ+UaFC07EXewgjQTKYQQQmtc0TOFgefT5+rM3WmVTI9pCAh
i7B1UtDZWuVRyR5Zp+J75bXqpk9d30QYzm33FRbLbKGsKNzZfGs5Uvb/UIdRgu7qkLOh3c/ukO2D
3gxEqICeqsHCMlXD2Y7L7qVduYOtXkxDthCcGjKomaAZVZ1mmDQgA6ubUCWtIK6AUhZq5gMUzCJH
XZCZDu79zj2RGX9dMBRFALlXaYMpfaig5RCCuaFezxrfoFLfbtIM57vrcovoSDYuYkRIoAXwaRmm
1fa6+IbDWhf1fnKgPkEKLOicIPMyr9U0kCEGHYMM6WiD3R1nSAty9TrLlndD+xBP4abtRHRLps70
oXcsmn+oj0zXQVfb74PaYaoPVqf+If//66CYEoD0lE76iJN6w22QRIB6VFLx+tvYRAcjwW7zUoRt
+Vik4U9L77pqr4kXPjaTJ9AJ8rnp/t6k3qszIlbydG2qFBVnVhbVq8DYhbauLB64P92hFVGdcf/X
FveKYqEyt34AJIQtnVywe59Z4way0s0RRHD9XkmI5QSeL28RX+YrA4CJp6mGkMZY1s03vxY7aQFv
uygB5wZJAYRCc/4Nyjvi1WUeW6ZIt81T9oamffSK9ynVBMBSp5z3KVFSfozw3Y1bqV6NkvWgZsTd
iBq8BXQO1Gsh8Uy6U9r2V7+ST6CJDUBYuhzaXGxIGyxEWOXkeqC4qEGcvKZm0zUQCociJymFkWZY
lTPv9GEnaTEXAQwsxmmCveDJLyAbvMCNHWL9WUCqY7753PW/+JgA/Oz7KeabqOPdSkxeuIuDYHz1
IGfdqbJ6llaZnDIwRC8G6Hq8klsMpccdOIKhs2l7i4r1wU2SsnArUKy4QmGyvY5Vhf/rKpu6FS8z
6H5Qe2ztDrQitr0eICoEXVB3WnPT2wLL9E/ojNGOeOsBumpv6e7DfjWRfXKs2Z9rmAiZHH03wI5V
NdqRnUzU+V/tf8yP7/inz/P7/PQ5A0J0fMytmLMJUNW2sQwXauEflx5EtiPrbrsiBe97rXykLork
W8O9MF0D2474T9OBZEQPmH34lEDoJfGgCpPgLf3vqa6Wj+nm4Qkofd0hh0K4VkOwS0d/i2S1DCw/
25CNtBM6MJ+eVWYueM/Ai42llNuRtUNq1JxxY8rP7IUj/e7kgWX+Ka75+wKcVO9uM4xMuwVt2Z3A
GuI+pb/cpnb412y/u9HwMozw/+bi288nHIyhwHTbVg406Xnt3ccytu+B9lSoH8YXvTSPWQtmC/KU
Nm9vXJf74EpkOJRo/2aKQXUoGnDdks9oOO6ikUDTMeRYZh/9BLAvO5+eYK5m90yF0xG0EXfkTdMO
Ad5bfE4OmXLYDx5QK3Zo5DcZdDCfzQopidALoxM1QfW3bfI2vhhQpLvkI1+NusY1zTg7+ZUsF9Sc
JovfgIzZnHuzQQAIMxTFDfXSlAKCGydq6inHDJx8NGUBep2si9qTE4WgRTECBCvEklHcRF9kkwMm
Djm4I8VSuqiaoIkXRxtqWqlQB2ZCs6ivRfEYIW90sbM5lEIOTQ3K5+twKWtzGXjd2mo5VAqjJLgf
apSqsWjMv1eqB+2E1wJo3PVgf/i3h/LbQzNgqf/DA8gphMV1yuMvc3g4v6+GmEMfHnuWnK2BxEFI
xeU2rpOm3e8TY0NE+rNt7gepPkj26wYssE5hWFuntpGVYGA1RTqtPnrURMpkbhLChjA1Qjmz6Yqp
+RhEaB3y+jBRi1w/BjKUIxxFhFLqhJW3XZYeID/oXQAN9i4eY88o42pOIIn1IFle+2vEt4c1dbae
EZxGhKxa3UmmosjOpZcxsNJidBo7yRol9c2GhvumtHASbb7No/UgSGlsAe+P78hk+j02VSB+3tIn
GHq/OwjoAS+ol+ZgyMEVJuvvyaQqAxVEyktv6CNAXbveO8w1AQD59YnA7APVL+OBLK2ZQ/Vp+hYm
cb+jAJwEQe52qrtqDuCpmLdnLLT31ElfMmRjIfqeiHv6gom0RdnH78NlXlUr4TLQNxepv4uxDgC7
6+/aoM4fHZYUjzn2SXxIh9uo5viOO8xeOkzIG+oEQnq64SBKWNKAj+F4X+UgcR29te+WyZnzC4Em
GBahFSC9E9h3wHef1kgqN2qIv4EG96vbQd8HRCPBLhdQY/SyzHrDQOqngWNl+CsnAWimWBlmwnaO
huBbRj3eIC1uaeiFvEde2FmEVZNtfLAWKMggvXZpzMF2miGDoTOLrZZy0XYga9kn++/+yBmeWNCI
bofS5QEQ1hRIBR35+yMGWHlxteQxEhrXjk/BwoYigZ4Cq2YR4x3e9yW4NFR4DxWv8N61kGXB9jjY
9pCxvQdHAGL+Lkq/lB8cyYOFiXU3dF+n0XGSZRYIV9OH/wg95SZLR7MDN3pK8qU5aEqnbqDZp59Q
9wzB2w7q3WGPojd9ssN7yYWMX9TuqNkwcyXACvsU4+SBbcu/3Wip6B0oaAd5+1e3Ws9GQOYPN32O
mWcjOz3U6Gx5fSjN1vVgVO5TBeAEhMm27ZSmB+iCZYfcMuztCBTCrVAlYOyl5V+6EKHrmjnlFxaL
L7FQ1Y86gd5d6g1iwQdAoBtR/uiC+stoiOJLXhcJpHFS7zIy/JgrQ2S3EKh4f0ptDZ+f4tpxskYe
rAH98VvNzXfWGChNqwMwW8QR88kMbciZVuZvNhqkKTj8yILERuCvM8TeLhCJKfcOsjMQ5nHsC9ki
+doqu39QFpaDwIHscDOBC+vqD+krQBqliV1qYzX38+WlbyeIlpb2nTMO7p7rzaoL7MbGSscEaexJ
3iLZPjiLP4yzeDwZufZM1vZ+kL7/T5maRxMsJ9cbz7VmS/Dr5jefMgnG57it32iPTLtl2iiPPcTm
ZWjuyK4C/1ZwH9iHbPrSRZAduIZ3KQys7TaD2LntRhuqPBjVcxVBqQJSEdYqRp4RknPJdOahNJfk
4ATPaVvbS1GgWL2RUbaUkxltptixzwYQt/PFCpg4BtJe93mI8BZ1kIuC3NKywI9sQ7Ye9X8r04kj
CNN18rZXoAtpnXTYlIXE368uDQQg5bjHpnF8BXuuB4lKx9h3usnYpg4G76UCec3B8aHeJ7R2tJVP
3rKToPCfPKMAE1b1oxq58aZv/LR6v7HAj5tKCII4FrKLhZVZz7XftivRSftWWdAWSJs43yNhAEaH
cArWFYMqQmKFxTKrQL4T2VODbyDuOh9obwB50DYtJP2SwbTW/9mHHOmSJGA7Edr7OhndifxrUbQB
jlv8SEfOvhTTHTOmI8mQpQkb73QfnTCpr2H4tujD6Uff/zYOfChguR/stwayDAsQH4mL4KG/GX1g
bBRoDE8sCeJ1V0vruTS6r3k5hD9YDB487Oq+g+6ZLwY9yGC/BgF8O5xQ0JOAWdMwn6dhmAdBVnUe
1JQIaAFuYoR9eohrx1hmk0qWiDmlhygcQNJOPW2YjO+31DWlJgIoTj7t+YAEWqHLKksDheCxBeF1
aIHFxyAEg4aRy+bBsJNqWVZSvI25uvUc1HotevW1l377AyVTP4Xv+M9exsHD7A/2beqZKXSfpNjj
L1ud0pGztbR978IS+RKH0XbS+SO6qHIMgK0RqBundsaRLk6dYW9RBuqTz0e38MW4p1ZrQnG+HYNp
S5CgcoBOed8gojcjhDR8CJQsf7dJFwwUJEpNzuQ3fIwl1BHNR37/cT5we0UnP22P4N9AeYrpGatr
hKW3zUewpANzo4M0hQ1QYOm4oCrT6Gh9oUEhtJ3WV9uUBGfLeKtx7N7HflDhlGwaA/6G0WpuDip3
b0eVJ6jcjQOEC0CcFOsLdYDJLlxwpxDbT97YLa+aMetPV2fH08TeaXX55AYh93g9OHkDLvAXEMQE
J1lWDl+0iAfsAh6+VIyF51Hi3LIC/H7jcpCPzS6ouZoWSRwaeLuM+Qp4IogaXN9PA8sqEFyv6cXU
kt0eO/tcZG2+UtqZesIMGbiFKQEQTOTs/MfLj2bPGbdAtoiydM126Gp6xIgVqMukW5OID69dZFRW
YgPVB2yGHkIaeJ/8RG+VYkWOTmyhPIhXHt8xW822eQY+VjcNZNpsscirHHITlmXfxelU3zhxm+0K
7oy3E4QgoRGX1F8GyD16RmT88FV945bMe2u9fFjSoNxN6huVWWAeCbrxlmPKeVBuuid6I9hFe4MY
kTsPCoFruwuScc2g0LfIdYWAqysV6FIN9RJBq+DEbWUBV6OP9uDaEKC/QukBCBnf/XBqAnOJrGrg
zRHyWXwMNstYbaGPBnljpHNugRkebvNU1SfmQqFestyF+A54VMy4GfdlYN5Ty9UmugNvSXbTubo8
QQ+lSaijMKJ0Y1aA33lhU7zPEmRZu2IdIqmx5YfxurBx0BxSBkLC66OQW8KnAYLmhmYbxuQmTBJ5
liBVWPu+itf0iyr1z8qMi4upKnakVhMG7amoO/D+oY8uQW2qtQvExTopg3cbKlfvw9Lw598iqmqL
UzXxW/KnnyLI4+U6EqpeXydSobzjkC0+0TwIDoN+Y/QSBJlAqVJp/isrjX9KlXh3Tg/xbhmCtZ7s
0nW8pdVY7NBExfDEErFtR9/6kikLStZFM27JLUUKPbNwsG+mnu3/07QTM6qFq0DDRdPmoSr2nGCB
jdHxG1QNhuvcmdoNsZBRM0Fs/VNT6CZRlplNHa6vvaFCUMIsfkZYFp56aArtZYp/JTVtgWh56foo
RNC9iaM5IkUFXKJumgmwh1LT9FMTKYP4lFZtOjejUZmnqDJ+zDMh43FOouIrtSLpOOe+NZ+9aZqe
2kK2twZ0xKhPWFzcNVlwpr4ByMW7ZuTgDMATwahR32ODdROCYOUpNiYDmKJxQ315z6wHF4SBNK5z
uuYytvGS+qopih/d/GeFb95WJcC6d2HRX1RepKDlyvqDq8mdABvmNwmzK2jpgC9qdkE1Tc0d555a
SZExYABja0PN3hrKc5EGZ2rRoAIb9AUCBP2BmjSl53f3Xpo8jpr2JOub9MHQUduiEvYWG4wecjei
2g2o3T+TC5Iy4gwNit11QJtLc4tCACAo9CR06fJYzpNEed3vOKDLCzBMBEhlV+4iqQOgmSvbNhbM
cAREtmSwsrspvKuyMrxDtWR2E0PeaGGST81QZldU3Zl66ULO474IIvdudkobvFwafAfmedMATEmm
k0Y310HXZxX6MVYCCtsgLZwVCq6AIQkikx0c/HE+9gK5ioHWpvan1X+Ix2zdeQiCV625Tbqsv3FR
LXSJhPOPSKb8e2EGyBx45VMOurS/OaSN9xSMZTU7YOHtb6oRhy49Q4bD0oMHHplF7ELTvrCi6uRl
Bn9hcjOFefxS1UN9HuIIOG1t7goltimA4xsko/jLddB7E7v1BJGsaSoP88o4sAC/kViUKO+DPNKn
SxcC8Cb6ESq/6Gj02kp3kHn3zjjwxHwIVmQJGMM+Jy3LbZgVUMNz7ACyrplcO5IlTzLHVjBuo/af
ErEqg9n2T4k0VuWNyRenRVAjAz4bJ+0Ox0Nsv/dW1aDYTg8PIXYzD598s3lCyqNfJxl2+43GQrga
HyEbG8ul152p5ZlgU5jaVC6t0QK+Q/d2vnrvjSKUy9dOCcSUHvoxPvCHYmMGYDCNQWGNWAAK4Xtd
o5Jx0KrgB3JB3t4HVxTOAr3HzLdOPVJ/CG63FePBdKCBmR7YUnHLNDzWWTzuPV1WUbd+cXb0HTUj
N8TvNOyP1gStbbBwgJ+xLtWR3MhjMqJy23Ygi90BfNQtfSevkfEcjbk2IMySchFbprqzer86A/ti
AM2K1KmrqhLfz0qLk/4awaM0uAchIDjMM/u7J315oMWpa+LgDBm0bSuw0i8bFvUbMOk1q+tWTw9w
VdYeyKRA07cxfQ6QNMKjMnGHtzCrdiDeMX5YjnWEcOn0RYJZYOmh3v8WvFnGjdOZ/Q3KS4Ha1IM8
B3WLiVnvpkGUt1NoF4t0LMQp01WpaQx4tIIk0Nz6sDvSKeQqV/m+4OBSvJLMABYKXR+j88CuahZ7
6sjw9VqXmY0cPwuh5NqZ46kGQ9pL97NSVvcSsSECRy5Y0YI64C8S/F+bxFLDhpzA2vo+hrm1/WJ9
t6PsRtVFfN/VXFxYzgGMz0zQVzVJfMlk2RzxxvlCnZMQ1QkU1adicLMjH9NsBWVcCCzqZtBhBVzQ
LV1CI8ErTPeMQ4oeD8KdWqjHXZOxd74BEpfd26NXnzPgRxdtH5ivohmMVVmzYkfNFBkLqGOqp9TS
RzDgbBcCzDCvYVIPwFaY/s4TfnJA1am7xHZo0aVSPk95JE6mMQYg0AUMAEKy7coo/Whf6qZ2k9rN
jGpxQrwSmmhRg2QYUFgrUNmIPTU/3Cw9G8Bi4EYjUMHUfENlBxi2qvJr4CKmriPmidkoIK06/zwE
RXlERZy7+vBASgIlAIlSS1d7hC0o5ckDmkTl16h+n4M8DCjOgYsIHMl4IZkPLZJp66lGDchQ1tYD
Sumth0wGmwZRylvyyOOEA3EQDAtEp8Cz6yXutMDbZtyRs81RmC3HBpgrDKURjZ4T4chmbZdqypeV
a2yG3vnCoKm1S0HHtGg1M4wzhdWBmhCp4U9OJ9+b0TDGmxilyquhlu5NVUAwjM7qLv7VN7JU8YoO
8tRLTTqtX53tVoUHBHWSBWW1WrsFVXBS9Ju48Q2AlPNuL23uH0ygtubsWBqCkmtAhpUGkJ1SZ804
xNsRGKB5puuAP+dEpAiqhKtUYNvDMgDdRN6nd0GKFW2YvPs6LGAChuAwMP/tauoTF5IIdq6WUZt1
ydITuVwlRptu5nYVTZqzPOa7uW2FWHzrsjjTFGXupnfj0OF8qAcDbzfPn6HEFiR1wz6LD3mk0iN2
O++XyU8A9vmzLcoKzOvNgew0og0DDhpVk6hm+NnTYPOpDyEY7KGWkocGW5DN0R347y+XBUBR6ysN
CN0hjI40KpB2Is4vkzM6j4METGaMbztQzj2ShRvTDvQR3Z3Upp6b9SKpOu9AHgUyEqtGQgmtMRoX
OyqUSsoaHFI0VEBKdo9irGBBTZTEWuf/8iSP191dDIhLgyx80GUOKqWnOj+0+hIPHO1uFDkwQ1N+
oDvqLu1uADkxH8Db+DEmInfqJ89qqsDn8+ct9RtNX68hpRVv7SxKV6Qbvst1dViF78mKNaY6dQDg
n5wsS1eZyfhhcMsfMky7o6W690uU2N2RbK4Pfj3Hzg7UOWmPDmwNiKN9uFDPgAo6UDqDVy037q9p
qqn3xMEc6y/yo7LcRpqBTJSmoovRgqJSe1GLXGngJNp54JzR+jXXdfrf5yL7xxOvc7FfT6SZWVHw
A2qx8frEy6hOUXlLCF7/o4njDntKWrxWrr3YTnxuUi8S4iJjzcl2DHUamAx3WNr2LUuA2CHbfOsD
oLJLLGtPNroUboV6Zn1BmQFISl9EixMEeLukNz4ZgN/7ifFStXX5reD+i48vwjdQQc83wJPON791
meHgPUMqY6+7Cz3yv0zx/+4DCTBUeYG/e+10jnOsB9deENFDLjKxaaBTO7NDcA/KLlVlOucW/+Rn
5j/GE+MvfxsU+qyZ2SH+PWhIKv4ScTs+qgLFl11uDHd0aWMvg1bm8mqZEIi7c2O9IU+FFn01NZtl
UVlbK8YZ1VXW+Glo1i2NsC7DecreAleHOeighH6Cjund1aGwtmkIIliy2chQLprWK0ANWlTrHkyk
u9CT2fNoTNuiZgC1arvJ0+BqV1H5bvfA2Larga97dkqcIT/sV//f7WWN+jXKXs2JL529AuUlNJnH
OVlWg7b22AXN4zV/lvWs3vaOPyyv+TOFFCaisLG/uSbFOjv6kkX2cCDTbBfLMkRFGeXcJiNMj4JX
j9dHd3jhbOtajMvrNE3Yf56aOkYrm6emiUxQOd91LltOFioEpTshMJgBknLOKtddGo3MUQcwhOe5
B2+ocYe6lqdc28ivYSEUFIEg2dIM81ia4GMWBXYfFDTpST8u2J7OM11N1znrON1ivfEO1Akc2EPi
ZN2xRxn/asg97Lj1RmbeeWDhq0YbqVlt8sEzfVNmI6i6dJO2K04RIdemwvRANtcHwQFA4bfUObvp
eV2kwjdXW8F+Xqc1Rv/ztDQoMBDMSpRMcY7CNoim7cFoTZ10aT+mDSWOCmOFXdXQGs6uarGzo/2M
HwEHQU3az1DT9XuFQiSkJq5N6kUtG34v6dGPcOrpUUG8DYfpa9DiSBR5Zn8EoTj2eNT2tJHu6BKH
BSRi02ZLQ0OwrGPZ0EOofZ0hLEHwz/vm4Q/7PPOnh4xZEC88v1AbhDj63eBFF2b35psHIdYgdOLv
eZf0y2ZI/DMkgNsjaDxQTjiWwVerPpGDA1XiZemBU74equpUQEdkRR3ulkNj6huUneuVW6v4FIgo
P4sJ2AOktuLvLnvsK2v6ylGUvoKObaG3zeEWKWLEHiSEO7Hmjm+5actFnPLorihc+0wdOAKgtkJ3
GCixmzsqA/zLIUMdxVDvPUuMoC3SEKhBqgeyqdYBym7sx4cakcENjwx1G2aC3VqNeS/1pjZBKola
qjXExgBjPhSBUdASeR7bI6qyo6KWa6ELNaHu7OxBfj53kj/Z6TIitbR3YvfmT7ueFuzQxr602ptP
/h/1M+lkiAMKcubOP4ajehf5Y1PNH+9ab0NugEQWh6nKttdpGTD1p8RXy9qQw8l1kdAZgMm/7UMs
1yg0ix9kGgD2W0KxYWiCYmnZVvXiyQZlfKrJ3nwfKACliu9BCvKkwu1+dnaxStPcg37oA5JBCU4p
mVxWAQ9/InUGGHeWfhvif1CjVz/ZXTeuBV6Nx9osyoOF7Opm8m1sKkE+sIhyv/3OWbQ0piz/CQ7u
584Z7ZfAGBDcR+T97BqmuYMqqrH1cCa7Twq/X6rWtN5Gu98p18p+mt6078agfgNoEwJdYD/0OrkQ
qp8uJiuSbWjX6b72ZHpr+yJaWUGv3oCk345Vmv0wR/HaZcn43KthxOnTKo6B1dlH/LLLtdd75YvX
IRyoXXk77WLPF4e6iZ1lFSUdKLAdeYh9a7q00rqAp8N5g0Yz1JxCuz1CP6x6AE3bN7LjH4OoTF+r
UwHauvtGCgCpY39lBCiuAwFmdDbyIj7VlsBhn/P+W+Os3SQuvgNcA5ks7cCkO25RQynWCUuLOxS/
FHdliAIvBBwqxOud/M6C9pq/qHJ84im7JRNquAxkplXAxWIwypvIaJON0qAP/Fcb98zP4gXCxmrP
9bo3d4SoFpjC8o5awg3LU87E6TooK7HqjyIGiefHRAUSxiv8mJKNQRARbKjfJyYfT1hykfvNdyJ7
mzQfZ5V246HNF4WjKd9m4rf5Sj50+dSuhmg6SGBdO8vfQ8Jm4bhg8Sgzfp4xCxOkMRAcSDaEcYgK
Jk8o0HimTjK5wjox3r/7SyDckSaLnIPR+M6S6CjssnktY9t6YAiaHf9i7+visz1h7auTyXf/GgCg
JbFX4HvzGoQJexgiVFPNkawi7OU7vyuSIEfPBTcoYRKoVC0H/0LbtOCeCO07/GHKpx6STDctSrg3
7cit1wkv3qjzxDcsYaBPkalxHDtnuoVKtQ+iDBQk65HI6ZZPgx4pSwSGIreaR5KDE6IIjEZyICpu
uwSi496vkfRM0wNEkUY6wjdfJcBH5ICdHmovonUeNfYDEOLJBv8ZwVGlMfiGIV59wyWvkBcQHGrh
nQk9ag56Vc7S75Au2oyVN0WoSRRrcHRZ3xMblYVAzCbPzmSqVcAUuy1VZGz7qW/3bt2OR+TZIT7u
lfVDjdc8yvP64gu2EY9hCnDvQjxMXQPGsMqrtKqI/UUaZrH822ebOv6vzxZV5qfPFhsGRHZ17ReV
bolB5kvJRbufi7N0E4D+dk9lX5IZD6gjkbtKpalaILIKCjkK1/mNV695DMaA2egibbv2B2EskMYu
cGptvc0AMbOlGEL81ckoyxhrdOQcJ63iNehL0ZneRkYQO/eqYcsHr9gbgISclNsNJ7qjS5eUYCgL
XXd17ajr8FsszXCRN96w4UnEd75XiQd/1CVtI6h+gTw5osSzeiGP0eYM+U3+hOoftYQee7Qf8Crh
17T+pxj/fEtOE5woBeAlsbNRg8CxH2x0I4K7juejBiXM1rWGFUsu24XVAhnYAxb06DqASNvp9Epu
oQmaU6eqEIHrcdaI47Y9t9qtj1DLp4f/zW3AL39bAIoIGSuve2ryfItSbuT18MvbMEdM21w3VVYt
E+iGvKRFbe5T5kJ23JjML6Yz/BiTwL9Donm4BZs2Kta1P7cCdyk7D5krPW3eFVvyHxPvfdoSceOb
KUdlO6i1wbC78YEZWyK7GO/oaEvNykyS3Xzw1b2o2Ig/NRHLjHdJbSITXaO61CfgahQ7/cKyemcd
FIF5dAjtikWidzcoz7h7fyLUaQ5RizhNNrH2iCIT0EvkIKo+QqAzZJuoQlF56Q1qQ/10Mbz4a+JW
bDsUrEMNCy5xEfWnUtYlSvkzBwwyvjssyBiX8t2Hu123rKRE9ld7U0fnRQP4L6G0kFZI3kJrvTt1
KgSYEPpSIJWDRKNK/4eyL2uOG8ey/isdfh72AATAZWKqH3LfpdRiW35hyJZNkOC+geSv/w6RKqfk
cld/U+FiEMAFksokQeDee85BNj9C9zjFyqtZgfGtmXlwTfYzU1lNLebMQ6bMNi/dm2t9QW1Qf1xa
W7agBRINe6wMBF7j+9o8aHiE5LFRHM+cOZXefcGSGApn8JubA2JUiYZL989yA36hDLz+puZNT1Me
VUShWT43Y137QEgIrvjpYKcuW/I+cZIT6MGaFQEX+KmgATuS9pFO6V7mYKrN2Sg1mzvxkC0jrFRc
7EEC7zCG6dyYKFM3+FkF/R7Jl9cRqog8YnciQdPntdnMgirZzp8O5ixUosnApOCgEvs5f2lqm7Hi
SN+drITLoXReDxtjY6q4yP/sbYa8lo2NKeZ5Kvj82uJQN19QB4KSlUbASGfR6yGGN7ICXh7lpPdK
EA6F3y91iWkx5qJy81WXWj+MB/KNk1JFEVR+JMjTG2SzH7B3fOvN/MW5aTp7Iny0IusjsqDZ0bbA
D6iZHKAUP8THckgycC+11hkgNHteNtKGjycJZ2CMzF76UC2RpJgh9yOCcI0I5Pc2Lr/modN8rgbE
7S1HkjsseDxwT9YEv2OutnhpdWDBqYDmd9XSwcsVz4PI8F3EejhcTi3WWjtaYU2VqRJIoqnFHByN
zKwBtHg9doNNZAO0BzqMJyReniHWWd17Y+EfABas5qbeakG+mFeyvFEBG2990WP9MnWQ4ApAxCgX
ew588YOXQ05Xk+wxzMdq1oOR72AOg7bSA5kO1zpTbHVbz0Vir/IRCeE6q4+1E+aPPrJg72ovmBO7
kshrWVROljyKvskf4XlFemPR3hnDME9OyJLybkypiquXPiuHyyDQqwOtaiLxHE5j5tOGFhOR3ppi
MopxgVwgvjbFxisQHoSDe2WKQxTU2I1V3oJNHwqu0GiL6Aabm1ZE4q1dmYPewrR6ThcdmwYrVNNK
eru6gcvgbBqxdI1mhRjIJrUsNoJtWVUAZFS7BosDuJJSFRxxbwVHc2bp4jP4svXGprkYZ3YZdHDA
D2CCpyk2himUmaczcwihCrALIhyuxd/ZXbuZHsbEdLsW/+9DXT/yl6F+uYLrZ/xiZxrcWrfbjt4H
EiLLFlRC8pk5vR5A/CEWOSv6GYQSkv21wY1ASV/m6Z9dTPna7E0jXovm7NcPSBpEJKkLlsO/H0aW
Py/MfIq5kkvl9VNNpVOVPJ85nJ7HNsLebbqIaxdTvJiYU9OlKOJPUN4stxaL8tsG0pACoaBDNjF2
mkMxCGSBWEExH2z2WqfNWaxWFkSNjsP0BCA3uq1XVauAlfjZ1/TIY2TL9a59vNaPBNjtMcFMZD71
2jCAXkc7Wp0yT2Jl3srOWaoi8ueXT/w5MLxUAG6Dw1ubz07aDLvkksaLy1Cms2yfElfLm8tQSUuL
pYys8mLiW/6JgYRoDYaJdue0pN1dztykez37TZ0x6T3uJniw0c8csp9n1zpnGuY6qmm41pVgCZ3H
HE886N38u6JzwU0lwaRuioFQ/l1rQ0JbK/tGThYl5NU2shHd3DSW3PPvcvhb0lKT46WTbqEUCBAP
PF9IEc3aOrvxGDuBJqV8KUZxshxSvPDWPUkXJxlqvCCuD26UgJvJJ8HWrfpHk5Bu0tDDKRcdnoBL
/bXKWJj6tBxvgDKfkQEbgkTEtyDQ4+c4it0TJqSlKZmDNYLNOWHNSzeECpG+Bhl5hV/Wc88JwGLg
puG+Svi0ny+dp+bnmYrpa5056xLuPEk5JDOSp+7TpTVcE+rfq7ZVZyGEOoP32jnUzbg3VRCHUOcG
ifg3AeYyqOb14dyYdd1Zgozp1liZQ1PVG8VyfTSlPorVucryT7mbgUljGtlU9TU4KxzLDrfXui5n
1dyLiVobE9OQtClAFzlAPKbOjClLyImGDVeL66eGbsvWqgcD9XW8kCX21qU98rWohwuO89Hbc6c5
m27mT0JeRAmZ0+LN6LQEDW98uYTrn6Cwo9Rg/zpdq7Kguu19Vx6uV9a6QTSjoEkEJhVfmLGtnSqY
WZbjvvmrSjtAGqkNuipjYg7+CA6Qmtb08leZQd3Oh+hemrbz68eSJvM2Vom89etf2lWdtSOe/nz9
4uAgBe9/m2yvV9dnwr/Jwycz1uU39Pti8roON5fiWPAdGDb0BKbRW9eGSIKVp/1zXDcPdpKqhxiS
jTuXEGToTvXQs2NW3pxGrMOR/OnVqwZURlsvLfhjC6I7Y0Qcm84bh1THiAlrYYk8nbUQ4LvvevpR
N0N21FPJKfxxhVwRMCeXPr2vnL669UB61XiK3puqjoLaK0zDaG/q+i4sNmmUk/mlg7DD+56ugral
YOJEih7W1V28NYODE1ft4BWhM1M0HXzcLJZD+7Op6ka4EpO+q9ZmcKBN0kPMsu+m0VyuFdE9Qrjh
zeXTG6aRbRY5SzOY5yp9Irw4GXtz8OP4OVcuPZhSj+XhOnDtDnQi+INGqw/PyFRZmEZTlUMic8ar
oN+ZohoLtnEjOOuMibkEDWQcGe9NheVC48UvR7IxFwBaD7IL2x5bSeypdPSJRKw7j9xtb4tRvwTa
9z9D2n1YQhFw2IQ9irK1FiDdQo5m7PuHokqhwAcE9WfwFHJQ4qbNvugipK7Z50t1BwW+tizBFwIf
zfx1xw0Ktc0lT++am68Q+th3WTF7k6jH4hpi4pTdWbjsIgw+mfh1SLKvbd3mDwWCbJu2hsQPvLT+
w2RgQttYA37l9RcLTs6vsUACpNL8h2LJTZMM9lMbNwP0QO3s7LCoW3ul3e+C0lHwUygC1kDeP6gB
yrgZBDq/Td2hUcp/ROjupnAG4xYNVgFLcGskBJCECUceeRaYLagC+CyR/UdoVIDLGfVXMz2hzxPf
RRgRDrWLmQPsvTEDOuJ1tGEyu44Wxd8CQ3QAyeMBNN+Ad1izdHhJXYnsUt/+BNnhEkmJNN3UfaM+
lh0/uAWVX4HnSeYF0qNPrWuTY04HhNbYEH392VMnEKMwPXMnRNo2Y2RhxTECRGGWfDRnWeioy5n+
Td3v7EJCCebNInkTZ7McNuzBDLZ5E9W7xNjEcG+J0dma8Nql1UWUbCmsEjCTnzE6Y2xGScp6Y+r7
OJllIwK7p6IrirUD+oFPdlpc+KycxKNLxbxqiywkiPMm+YXPCmtp1McNCLRt3/o42XvwkwGlhjQF
YQTE7ULbyyl3fi4dHzzYpVT/pqzncTsLojbY+wqyI0iVUfkpHQUCLlQvTAPihPkpgoYgW8Rjv0AO
VbC/mgWDkKshTNx5z4Hm1EjU2Ldp1z1IbWdLsJT1q0txBBEbdypcku12D62mIwhck4NpNAftgjAM
oK6zKZnRekVfR+NUv44WMitcdW3WwOPl2WpmOLMgP3TQHq1OplSTpN7EflrNTdEc4OQFMWdYn3jp
I2FzsqhBIDbnk5SIqfvNGBeLqcP7MX73KayE9mvRgXtSDry4txTdG26GAOqkGwWs1bKfHgpo9EWT
L1rflBDtvud63BOIvy4xObp7WYdy3ngjP9QqZx8J6NIvtHVtlu/AQlksQmTNfTZmQVLyAyXh2rPz
DqB656t5YuoawhUlfBbnhpBm34SdtyChir626TEvmf+lU6BdHZsx2pE0ye6njqa9Ujk0dGykC7FI
OVuVYByntp2XEA4fKRv9FdFSPe+4L2+VRynEXEewjLJ8hIiyerUVUGRpIceYLSiCpx0YesH9wcmi
N2cMW1WdtR7cBTi7tE5nTD6LpoeKuweY0HQAKWYbrmsk9K5FwxGUbTETNVhGgN/fHdc+5plz6SK0
PvGlXX4M2QyL2oHT1fyWieziM5TlJg2uW+ET8SUB1y7EFPUXe+zJvFWxhpZeqDeN01kbgkjnjQYk
fI643PhU9v3BcGj7Gdg7o1x/IWUCOUjgLywdpw8ZoPeAbuMsrArIhmJKfrDi9rXu2mrOMkLqpc4q
MANxTJSAaKQ7c8mBkyQHp6yeL1c8/SlOAbIvY5HKdgPFgvjRT4tDnlv+QwzCpx1mlOkp1MOXqT4h
eFvYUvKd44Iq5X39iEDGLKd1ucH01x+x4O+Po3A09KF5vlZ2Ec1K0kOEwLS4MhpnTSnkOtcDdM0s
6CB4/uTUmorXOlclwwa5bdW5mw41iPURvUCdKZqGa11eu/WqDOxubrLcTL4b9sBnlzvB1uS3Xest
Nx7XBLnDs8TQtF6VrXxWnRFbq5dZi9kjtKh9kylhLaPpLHSG1zNT97tWJJaCPge5kusYd8/OQ+hg
VY9u8VhV2QuDl/ElKusVHHH6C00DtUD+1HBqPQ+ePZrXqyxxnbmdjdYs8FJ68AwjgnEUm7KARw7r
nHBnqszBnbzI5gxhCmi5FiOEaJG8uordFmjlCXBnkrhMHQgAoH/DnCMcOfnJn6bfrLWfbCjLbWIu
MCUXVq+2nFh4S5QKGuhdHXKI6dD4JcBT4dmOeC58GS+oEOnJV8TbyzGvl32btcB6Ay8ONc8XXqc/
hrxrHjwZNesgyNNtmAoopU2DGYuRQXE9qsUzXPvxInDHbOESb9iAQtDkqJuDn2XlMnCFvTRFDfDe
nfNqwJlYO2mKdPGhuR+zANB+FaVbxDQAMITCwxnKIK91pXu0gnibSWf5O82KgOFVOzWOUyjezSRZ
IGVRW/fwruFb0FFYLAz2XyF0tUGs18YrzK3OIFKszhLOmEudKZoGZLc3Gza3XBAgdLyzHwED73bc
LiZuag/uwwrSENeiAwJFfK/sGLMQGdKe48/VxDAOqdaPTl2F965okkM3qGBuGL2dP+vbnCWHnE3y
TPDAL8Hlm0CUsJjhsaVfwbfRIuffTm7d1hnA9YIfIhFRd0+8CoRD01Q7yFfbToLRmNmtvJMU5NVt
gEAW9objF06gzNO3wyfIxbzWm0QMcGRe6o39mMXBMrRGYAyaRm24juQKQQ7E9bwR8yJi5WC3AShE
JcmGqrT5bCxkE/F1DHG+GRZb6fxCPd9YpF//tmyI5xEvA0pGeP7GdkANJ50a6mfmK22rt0XTCo+/
3prvv4z0X1p/6Xs17qahSs9q12M47vSAoCuk0Mt9Dw/AKqsou8+QEgaZ42x8yYObotfBdzaWP5jw
vMc2odhZhn1wQBZ4denTpoW1zAYglczzRgZerWNL5vA9TWugdlrw6OmQ+CObE/J8xUxfcdUFyCS2
aQlxHw7ktXbSGgLFQ/uKxL7aQZMBa/MufeSkJrhPdQVumpStEoHk4kiVxREg+GyJtKfyY+XSbwba
aDnfMG2pl2sfEo1yYQXiqXXwYxrUGjKMy9W16Nd9uYI8slwlbhgexADoleg/mez3PO8gTSeD4eRx
Tx/sFhuZqAzoc60uBqy/Jz2dIVpQIkMEj0SOFSbcwrw4GBmadCqKqWhaWQdsp2nFXtF+NK2/66sc
ichFmoFA1cpOWCZgXQkBWrvsvX3ZEiw1p3pdOSAMGJqnsvVy9qNVrncHPdoFGG7D9CzDCcDQRgcw
dQv+LQOGeAFaDX5jFVD9GyxXPYZJXi2hJDUeAflKdk6hnPVY5OyWxYWYd8KRT52d3aVJzn8A2I/8
Rr99keWf3V3ZIn2jUzaI/PGuAD+CD1eMnx5E0wXIHug/msff1Ns8c9ZuUV3Uh/zBTm+B7d5nGYSR
roJEaSGbtWglyHBHCBJdG2jBIfhh3YLBBkxUBbL24VyZlSLSe1Nshvy1aKCHeDu8bR3eF01rTAAP
+7d98xE5OmWWLkBtexC1m239aYGFbEQosnllKo+mbA6TSZCP2TZWbnSgWHwaPoO41d8DkctbR/f8
jozqZMgQWKbZGmmj8cpYDen4HSi98BZr24uVqbYHBqs+gdW0cv05FvgrLlZZXTir1qvZEh5KJAj3
FfkUMXDD4bkOzpmswceNyf8IjAxiUEEn4XTR7DgiVRziiDW7a/K6mec06z/HPnvufFd9t8sG3ac4
lEhKbJWIenF8CK32oSAQZAvxTIc1uFH0gDBJR6NjQK3nxAr4ZUHZKZoe8lg+m2Wa2SB4QLnOPNap
nVms+Rz3IMDwxdKweRler7YPkqNV4VUxMX+Z+qZvAe2Y6rn25ldTUw+ZzgQvBr+cgbB3XAM0k35y
IS+eUU9+TQPAoF1wsZ3iROqTBwA1Ug0a+TWGNIAg4N6w3ShYv++paDTeZin7lGFlcwQFU3bEqjc7
YgcSb0RvffRYFO1ZHK1COy3vkyTubh3lIqFFQxm0h89lXgWEbEyr1YnmEIbel0srGZyXGuCPPRZH
2LU43ILkJTxkxtYcQFy3EjqzbkwpKn1n8eEf//2v//3W/0/4Pb9FGmmYZ//I2vQ2j7Km/uODQz78
o7hUb1/++MB9j3lCcHBYCB/sI47jof3b8x2C4LCm/yUb8I1Bjci+53Ve3zf2AgIE6UucBSGwaWEJ
163PN8yfWBWApL9r1AAYbtu6LwidI3yefeusxWUfG2qp9kCsrJVZYWkhug1SzURyckaZrj3DKwe5
VD6TQxmtLyqDKmrelYEjPkkkwlyXGbES8QLRmBQCIWAmModQBW/rjHGZJguCe3wHeWJkz04HkaX9
kU2HPm6qVY5JD4xMf7YmVfsZZPrpRnQEK3aROhXykbzuYmL6GmMzANQUyOzvv3pu//Wrdxzu4M4S
AjFoh7//6kGPl1u6dp37RkfDBkHgEFlTdFym3CqfKoWgybSc0CNw0KXHq1tj4QDzBKg2QZrY762q
LLB2qfTejKPJRLPB+hZixdZOiFo+JVFlL2Km9NGFJOa+LMCTMSA29XEE6TO+XudlMgX/NHK8J1MS
QGkkTIaDecxoNdy0MmY7zm3MuYA0uP/hvvTZr18OJ/D64tvhSA1xhCPefznaU6WH1Pns/rJIdwoB
XH7OPyJCkZ+hKNudAdV/NNNhVGfWykx5pjhZIV0rOw8FtIpt6T/DB9wuHZFmYE3DxCSzGmINQjSf
7bY6utMaES/Fuywm+SdhFZAMKjRMh5zva/dWWnl1i0T7FQL24j6f2PRLcNuC7kAFe1MHyjC1bgrw
P5pW06GK+pWYePnhNYNqbRVx4PZYOodzKt6ObgbW/iAD5LEPwJnBtKrmdQAUoWzuoV0v7n+x5fS2
duytB+WOX5b2RmHOboW/mxqN/NzYhUAnaTg9sPwlB8qj75X204dmOsBTWFQiBgEYCmnkdLMO0MNd
6hfZg93SamXRMV+aVtNb6+TSOwd5783F38gLmyxt3qg35PJd406zMm1WpqG0ifwPdwT3390RghCP
4p+AYrYLGLLLpsfpzUyFmcUeQCUT3gu8oiAfR/qTpqBXNjjDqPxI/dp+NoswbnX9IRRBf7KkjyWa
VUEKMlZHIwF7UYk14rEXeVhzWvlFUcyaSe0tQhIgtHfKGOIyqtybTqbBFP9t3WWwkKhgXdcesmwG
5iUbV490T7hH9+aM94qVsywakG2FQBHZcC/eXpv/YnOp4FW7/g9zz/tpf/oyQQDlcOJ4vg0iOt95
/2UqWRGapCS4c/t6QCg29WcU+IVbO7J8JH2ndNklfvaUE7E0a11jUVUSKD3NNRhuQTyLMGLhAXvc
FZsacYZpnq2m2fXNASCjY9dCvA0GphoaH3A6UQl3Wjhm80pR0LvaJD1TX0Uz42wxDSS1XhsQnYng
JQCtu8XbbB4XBbhsAj85O8hz+ftvxXf/cosx7hLhUhuUu4SzX74VrKh4mDWJc0cgl3tkk2AGqE0U
Uthc8FYZTtTQieNFX5wjZ0wWb6iXcwgaGLpkUwf+PABjPVDJG2rlwB2QB9c7zaKuYgtc3Gk9N6mA
uQA9B6SQw72YMgbjcO22hfvpalU7yE5zCaQb9eQaKoIYpBiRFW5MsZ3qtAeEkhzYX+qMXTG5mi7G
k52pG2oPS21uPVUTvffMDUd+j2kYuiJ2GIOpyym3piUqobEVVJDhMq1vrH1e1xDI5f5BtvZ0Cwxf
cDsVq9iux00mkKgy1ZO8dzBHwKkI1hTs+EHY7yEZX3izrvb7e3sCkBQAIiN0i53SVJra9AAFpaSB
Ww4SYTLMQDqvabCFuHdxapsINPNjE+y91P2cZG1zZ6pyvLoWCWIYK1M0DTQBhIrQ57+/R2zxl0fH
h96GTyEu4AuOXfjU/mYeGnyC193Ayjsp6eR1zj7FdRV9zTSSDoPeIbeI/ERIz0MCMPj15NcCjBiI
7wdPBcJKK+imgiXDdaKH9z39qiPYwAwHP7UiYFzBxeLouIJPCnS1puhF41IW7XjfSResImG2iiZh
vSK38iNoYpFqOhWxw2g2njux3EzFtAL5aOmJfmOKABq9DmmKkEJeRkg1W3oMd7lBBEWBXS+j0Wne
QK+BFsfKqKouwCE4qsZtwgF1u0CvRQoiCSiB0Qv0Gmpz+U3AxBvodRH29bLVaXv5CPM5A4A5yPu2
lftk2257dmw/vFEd8K89QDxPrLWhFE5IekCGgvtAw3IbyII+gVWkWWFODdbGLI7Bf14g1qUbD/lO
HXYQpt7hzfN1WBaO8ABP3c2wRZuHcMUXh7rlI/JGId04lJ18AOc6R34OvHWVW2+HGhEBwArcOdgv
ohcsn7JZOpbBo+pGexFYfXKTITd00+advTUjiQYRwOtImqThnV/0ACdDJ6sL+rkN0Tg4p4FN9qaD
qRdVMyxrwdo5dcbXOtNg7Hr0YoSwyxhetIaIVX3jhfCgZLxNv4AAfmeUIZu42Yt+9J+QxOjMY3eQ
wE9APtVtKrrpIzjsqc0YrsBLv3hRvauD7BFgBnVDMB2eB2yMoHkBgWuRdw+Ic4WQswvzhzwda8gE
FN3aFJ0yabd1h8RxU4QIM7uta7KKW5af4WGni5wk7p1d5skNKd01HXr3zlT1UdAsAjsYV2yqs3lZ
Q7njYh7oJDvZRbY1zlqIBoHdMHG2xmEkTYRsqmt6F7nRHQEgHIslD9RtT1ZGz1El4NTL6y0LqvJH
Z6tnFo8eMK91MMc2nd+WlNVrntQW8oFG0DUAxbkqoja/+904idr2aVGu4bDolmUHSbwsKu6KCY2C
NEioJE9AlMzKIdpYJxkeKdSZg4BwgLF1RsxSXlQiJt8Pn708X4xDPjzGCgANr3QoYi3YsWN1ywHQ
yPEincgNRVIsACzqd7pqKkTgdKfVsY7zcl5T4p/BTyrXzCsiKM7kw0HZ8M4jJdG9d2wECpxcel+B
qVomach/hK2/7xpEZEx3pAP4Zx7KaI2EpnH19zMh+/VtiVUDJ4zgxeBQSjGnvJ8I4YYqG7u3OgjG
U7hYdYDwkoEMgG7q1pct3YAqDB4RU9dBO0o23cPYOCUEb8CS77gFPcddhvWALtNvOe5KJJfxT1cL
5PCHCFQH0cadKFYMz0oLklXsfzp/aUhV2hDkR+YMEo4Qxp2HdZ1e1hEM2cfzlg/q1MrGvjUNBBGQ
27//Guiv69LpaxAE64bpP8cxO+w37wO375Hn7ZH29JrT7voTkhSPPIHyMUi84AZg9gi+zOtDn4Rs
wXtW/joZmB5FgiR/8/TLAnx2iJTF87+/ZE5/Wee41KOeh1/Ow+TB/7LzBNKUQmgwik+XBf0YuBWY
0MPoC3zCyeSUB9uOWpd+QNZ/Vpt3fEWRSvXX6hC8jZdqwtroC6Q2rtZ13LgLEZUZOJqWxs2Zun70
aAtwueTJcpA1iIMR8lhkiso7KyxfzyCEwBe6BcwjCylfDNPZ1S6DRN5/2I6b/cPVEyLwTsc2mGNj
wRyfE5Tf3856GPuoGoXaDAGgXmLOIMrSjZDadrHQhAPJvdOjhqDuBDjRrbpF0lv18WoRWHxEfMju
ZzoMoNpoA8oQ9T2knCQIphO8c4ACzeW9IGm501OrKZpDiEDw4PThQXICraqf/TMtFHDClH4lev/3
94A9eRfe/7l4eD0XLCHcdl1gst7/uYBapAMiWeHmguFixfzikYFv3z/aYYbAJThUqumgxrAGDzjq
uyEDpg0E1TPlgMUxbDsQ8xEXbuvQZusBXM4S+wVAd9+Ur+0GE+ZVl7v5v9/5sGrj0/qWF0MVhbL5
pfgvvInw73+nPj9t3vf41zH6VuFd/qP5W6v19/z0nH6vfzV6NzI+/fXqFs/N87vCMsMKdDi336vh
7nvdJs2fvrjJ8v+38R/fzShAMn7/48PzSxplyFqHj+Bb8+G1afLd2VQQ7IF/evumT3htnv6EPz4c
I1CQ4F9RRL/p9/25bv74YHneP7HTwfSNW586ru9getPfTZNP/+lggcvgG/zwD5BYNvKPD0z8E7Mc
tt8ANRHbt6ctFFBzpon8k7q+SyFMxLGpdIX34c8//tURefnVfu+YZJOD5+396Quw3bvc59TGtv8v
jkkIaiOCpNwQC4FgWEmv4tu2KVYgxY+RNxl/7kYwaeWJ80C9sAQRKsUSdwjnHdDMRVBbxw65toeC
ssu+MwRoagElLTKXVOolD6Eri++EHpFMsQ+42HmNro+FVUM5wlX2orJ6JCMnAUSIIvoMvHu3AZUQ
6Ndy92AO0XSGsPXnN7/Q69fw1h9rv3cKgj5NuDY2GNTFHE084K/fP5YtaTy8JmW4dSjChRpSvsvY
hy+QAj1WCLBxT4ExYG3ncIGN4Isv4EPKPHi0x40s+0OWht0GAGq+wVKlgy6NjJAxIoF/KYJuDZJT
e9PaGqyCOfsPywHbptMM+f4nE74/3UrgiZum0F+uPQIJo1BFrbZJBwCgr5svLXdOftr4c2Crgp1H
bYjldMCy9cqDonK2BamSmotGkg1I6CC5VgBvDRk8VbFm7/vjjQ9EJsQoi+cE4nnzkLbf+zQAJVU4
5juVQk5Ph/pHl9vZoR4K4CrifO6GCpI0cObNGNw44TBBydulxDKFxZ+B74e0lI1VGRi6F/D+Jmst
kd7csB+VnYyrXoR7rtNkL27bcBiXpKi/pCXcxn1buhB9AooLQVHZfgslm5KK+L2T9WARiJA6zEKp
FsGYrKBkM27Srln3baHWPoH3CdkS1sbwnsaq6+ejlSECI9O5bwXJSQH5eNtD5BSsGF29jiDoOBuR
hrIDB9c3q6L+jqcNewCIJNo0ZfAkEW04+XknT5DpiBYNJRDv6oPhELujXoK6ngAqlG55CsKTJfyi
9hJOB2tZ+wWb+W5INqqHAFsVubi4skZKHZOQV2vVDHSH4OdX6XHwwcQnVHcc6qTa5KpYp4ix3iZy
vId3DlyOsVL3Hvnad/m2k1n3vYrj+VgHT5ojGSP1xx4orqBdQyWLLkq9KKNoBDC7dvFGhAdAOfbH
LPBAsEeHB1pkw9qvkZAnkSsFACHYQIIuQLp9t/egeX47uvhBC6Cl1nmv8i1ElsHRb01L+RKwIwzM
PKhVws8y8S2AHhzWQyNP4Kzz9310hzzkvQeg/M6C0sGMYMA4LcXcgyNvoQExWww+OPdYYfmboVK7
wAeNDPb+FkC+dDckyDt1vTBc6Sb61kkR75vpQKR+PdQyUm+KptXYGZPfFU0DBKPIuocqjClB4knM
067P51Xctvnsl88w4xWmxZyOQPatyhBuqveXwWOvAUtg+6lkdbq7XsX1UpABhtykpmSLa93V7vqx
ps4UuYIit0ciYAmmD7s2mGKIBNT80vLm+i6W1vhROAm42kM1gAHqp+Gb0+tFjHWxRCAeETOs9OfS
gzCOOdTUbhbJ6IFAWA/koENwl/EuBQv0oJqd8IUC30X/kKUHR3XqzcEauDqAfA91VpnPQyzWFv5U
12tOVyxYu6V+Mn1MbeuNw4x59rjsQr4Tuv5UEeSGljZgggsWI7d06A7SKo9Rn2dL6eNWovBRHoJG
WwdzxmTqLccACGxsihrQwmA75+txW8W2XgLPBT4hpKkTunHSkR18z2MAueLgi8g+8HmGBVSxwIri
k3AJW5t2u7Gxg6+7QwCc4D5DnvsMqe9I1Cw0RxjR4aCbwVmTwLEHbfc7H+RhNcMPbOHGGm0oAgF0
AlgKwXd4rUNgfslaAqDZZDFUwbfKl94iUZDw0drZF2nm7CEDkQB3oPIVn753sDpCQDEuvAqMPrPM
j1dBDBBCUYtxPiYeORgrc4DqCL0UmSfjNfDkn5H1k2PyTJ41lL/XLPXVDCxB2Q6Q5I3t+WJf2/gf
goibFI7hhoZsBQLJbyoIFCBxcbrKCC2Q7aA+ZkXjID6uoTpS+hkE0SCnAyZIPWNj3h/g9eoPQyy9
tZ/mD2k29AewdiPtEG7JWUErfykmC7u6BYMG26eY6XdYF5zkbaS5g0QQ6J2QLhdAOEysJ5mEHhsO
Ew4SdMRyDmoniAAwa4EQObz4LgbsokrNnEjliDN+cRhJDmOwxus3nFW1qFYI3Y4HCzqXBxJU46GO
U7Udi2AnR1SZ+lGH5QwRAHBLTGbxdOebs68l3zHfyw9DstWWh1yjEABnVuInyHyNlBgEbW8yTjqQ
86TOnHgVeFshTNZ1VXIIfFxJOFrxprOxYG/uO16BYCvlYKUc6XZIkc2VNw4yvnzFlhmcxDNkAIt1
wcRHc2NVzOrBjZ+kswrKm0cg19LjCNfPrOZgVTRFDk7U1cCDataRIT02fgURTUQTZ2Bkmjt1AF7b
ODwnYXpbYZ28zF0vWOQK2ZoqRHIBkkiSbQuNz3lv1eAWyEMKdn+g3v8fe+exHEmSZdlfmR+wEuNk
a9QJHA7ONiZAAFDjnH/9HEeWdEZF90hK72eRkWDOjKi+d98lmlY8p1JVMArPzirGFju1sKvDYuAF
5ZL1Xh+WdasO+uWHK2Q9T3TzFGKNKoMIaIz/s8vfzP1QH36++uuHf3//80BGfZiU/Pz+jz//+Vbl
9ISONp5/XtpSB5Lg0hRc7fLUfz/gt6f+68uqLB7RrSdh/fc7+Xm9n5ffypK3182o9YSZtt5vb+K3
v++qnnwTUQkPwvxwYTP0HVg4/9gSN+3f3+Zq9t9+9vPbcUJ2retJUdiRCp/zQkAww0pY19rYBhJA
U1DHGTec+dFW4mOIyTCkKf0wN+tNWbrpNGbZQDp9WkTZ9gJ5IFg4rvtiMbmBkPJ6FLGqv2R6pKsK
M/4YukOzmDxCrT1pwP4AfwAq9aJY92WjPOMDszcRo6X9hgxIsUkWBsMxsLggUHSXVOvdgE8rCdfw
OoWUQEEKlBGALDe01G9q1MUwo+BTmpipC/hwuo39yqBs2b4sjCsDaJHoMre3EO5jnOdk/UyRZrf7
AiBd1idyeQaensGtSyZhExhCfZmrrPYlwujC0grKrpRPlto6SK/7BwUnuip+TqZxIbvZJJGt1lZ/
1tslyDcK7boLc1LHSBOV3nDjn9wxNaAmLvbuIgjwe0Mp/brfUt+eUvwPS7ZaFkIX6AiDnlqZOO17
7FdGF8qss6/5l0CyLQV5hb47QG6SZyMlM3HZJynwF6E8BdQuDPE14rgoJLV9YgC467K8IBQCPam3
tnDtflhcglPIjO7n50KhAosLY/FyzbqVOA+QUHGyt6oUy2chc+X3uUvCOQdhLt4bfD/y1YhGwXwv
1z5TiElhKd8jZcp8oTf4wGpypJb9C7TTmGQCfYJimuPw6ziHuCi7fdNhiovhiONJU/7QqCQ+LyCh
4bCZb4Dv4pjIXR/OXJ7UYubNaoxQQPPurXqyxsL0t6KJZgn35lIeXxh55T4RMB+zJUNAWxo/pzeO
GsYrmtNvhHZWs6/OEkXFwrxMhiZv982bKmMB45wse77BPSUO4tEp9j/SljnfAag2XpHhDWAPzzj0
fCWjs7OwjPAB6jw5Hc09rMQdR0xjfCkWVz4q21ScsMs6Y96BG+/s0DQgUqT3qDH0aQ56LXePSR8m
TinwePi29E4RbjzKxxXW6Fy91wSZ+D1mbwSyIF8osU3KzCu5IXuGmRZuRxxBzUTAXpm566STP2md
c0R1tNdVzGwBrt+WDZ8+U4Pgm+SI3bByJQk23lmOgif4wAVqN/K5k6Z7vGOtKUVfygYH7m10rhE7
nCn9siY7jw7uAkGrL4aXMT+0UR5FaYGzlcYfyoaNb0ZGumLFouPnYrnKZ2QAmelECbZTuIqEiioe
ldZ6ghXMLYXb69TJ2m6cVUxRTOR7tYRXnHUSa0UaqnzoVEZKtVKfrZX3CA2orwxBu63rYSmycTdq
MwzZYMSwFXWqjo4eZ/EsXp8cY3hEd/W+mFJBJmcu/NIEVyrG6xaSiCsNLCtGCnsP2bDAiqKQ/HUl
tl2WnMel154ywn/8CUFvILo2j0g9Z+zvOhv2FFRhkVExAolLesBeCCiDOTkWuem2SWJ7qVxtXlNJ
3qIT/dWlGbeleInHQt6Tb/cyt3Ub2POAk6tlX41L82oP1dmQbTkYiiHxlXlQd+biSO9LQkxaxTgu
3jLVL5G+4Rzba7D1S8IjHDJmkHaHhsDCsbCkQE3q1FObRPJUh+MzroyQtEyKnKJLQ6yicb+yhRrA
/D5dSpxCYKeMHWtUYQXp1kNvHlIT10VBZNMirxvB6BKKBJLjWfZz6RJjWEv+MIu72HTsYz1OQVNY
XI+SaXvTasj+xSLDrYR9I1HJVwuK9+XdFoTUmhIEZIM1RMrUlELKSSh5KeUrtTk0pDLvbflbJSly
l1rktqwCyFDPWz77mJ2VaShowjm0qhJVPSlxEIMJmONsoIgWZLs1n9gDZcOHTYaqqy9m7lfp8kbH
urjWpGRetbFW2UmtXEq7eIflBFPouOYK1qZTR/YFTOrel3STZ+1l7aSMpYvZzUTI3sYEJZ8ZE1uv
1dQZXqrbtlteVrx+EjXeCtkLSStDUMTFwaZ+2kRLehVRKIGkD8y2SgL94M0FRmdbxNPpn2I8IHWI
73sOuituSrNCrLUK212ZuCRAGK46pONOy5jSY/HCSjUnrvOqoY7pioQ2XdLfVKnLGNUFNMgJSzME
L7z7XJjk300qRq/kQLusq6qfXNrRRJ1PiZRMLDnpQ2cNdBZleaMRfeOmMn5HCjugw6QIPiYZkUaZ
7eZq8mrbDqzMuBVMV7ScEUMxd4Cy8JIYe7nj2mEl1ev4T1cyCQvWFdN4slVsXATzk5DvoASfUBUV
YPVSIlzRDUd0Gl4t669CLZ5mg9NgKpjQLqmfFQKPq8mMKnOeoqm6a+g8WwOxcoVtot8QCiFyGwN2
RfdmK86CtTLf9HKEVXpJ1FV6XCCTX2rGgGzU54vsND3GVlt5cu+k/lR7ba5582gyX5y8Eb8Ut8ts
y9WZNIU3DYTmgGnaPaS827zi9pOSBBOfqv+ERLeb00KPhsX4Be9QvtMJwimn3dgL526BE+ziNERQ
txFprbIj9goNK4WFvd4w9aTyL8V7NXJ5SXk7uWVyEUVsXn0x0Wr0kMNOCrPalf7WpF9zq7+aA7gJ
i8gCMYXg240Ae66UY1GDaxVC5SRK1s65KEDZGCtkMCy72Om/DyX+qrU5pohNk1crNd61Cp6ftgBs
4d/wkFSANuKxKbfPZGuYzRNaBC3dftnMRtnVibSL1e1c15zXhDw8QdvgpcbyNhD9gRcdsTVYVA3J
cpdC21VE9cusNr/LIM03PKu0W+XqbWil3DcGiTVxqg9p1l1Pdpbu+2TaCH8g/bglWonBNUHZcl6/
VWA0lZzfrXP1JhlNtkuHxsd1En3zitHfLMSjnZWr91NyqbldIj1mg1bgkrrFpffdDKcNU8c+WK2I
dMUOGW+cNGeSo6KV6tAxprA1mQ46Ig2dPGb9kDvPqfM06Prtua7QfExYWWuL3HsQQp3zaq9wTwzt
OBH4ScCq6emzA1myI5ZrQTsF2ya+cYqFzKpvQ4MBupRShcVirodYOGVBWSbP4yh0X+/0ewzKntak
0yI7oYXP8HsqamyztIOhyfP+Lc83fIDNjsPc6QY16FFd5grjdKN0V719cSw21dKwvqSh/hIqy2YM
pcHFwApNRk/YYlKqdVjE17Wjz+e1BOqQnNgza53uM7HTPTEU0KnsnS1yygg721wKXjyxbjOi+Pw0
Zbpe2PV2M8ISGNqZZIHWXv0aHRTszeRxR8Dj24W+vRXaHhndTUr2cSCXsEXhgNCyW0YEh093y5Hx
IvtkTH0d71TCts6zhkd8M3l92Zn36ah/qyUhwCSPGCxs6+KyFE+ek8k4UnDR5spHQtE0xkseNFaH
Nry1bLegKQ3dVF+208iss+XuP6R6D+7AR1+zJZpH6zmPHaprtZz8cSM0NiftDmPxEobyAU+gJaiQ
d+9tRSPGQDxWKCtdY7M7t3OKxLfM8lVCFTxM+K6bSysHhtO9Mr0w92aPk12o5+qvEWTGh5+S7gdN
fZrX9thtq3PRPNieIZ8L7D/dVanYdcejk41sipI4DaK5nvpp9Sypu5hx13qgNe2Vahu7MYtrV2yO
TyKkcOd6xSMhh3MytTeTmtzJjl76dqayXS3DgyyuTMaqB73fRq9fIOCqCkefMBrPckbZF6VD87LY
HBNyC4BKn/u4J4l4vpwKOpzYMK8tkpUghGVnsySmecN6NCeBi7HB0SgHLMh4OxRVJ46T7lrxWU10
NTQH+3ld0Ckvdf/UOPNd3uhPrTZS8Q7O5FdSflcoY+MmuMUEBR5dWCskb8WcTB7Kr8nPszaqTScG
2ojWZb5Ls9jeEex5ku3WOm5jZvpuo5fZobejFT2HrPXVHvXSHGoYcaHsMPatMmXXeL1fF/2yBJfV
Ajob3ZwWY7oIyp+E86S+OIQ+ePFcJgF04+ulkhfcB3JYxLWwA0dSPxtTso40Qa6OAfC56aiSEfB5
ZQMfjaezkuYo5YwOyphsIUFo5QR2/WwmQ3NYNHsjjcytgNY/teJ+bPMVSF7YEd4HdynKzGDtLEIm
2Bz8RnwRvkIuCzx8txq9MWsWH2GwEdiNTfPVFWkwK1XFWaxKcuXS3VKyKWJaSlV0gbCgWIGTB3Q9
qBCpifVSR3qCHiKA1L2LLw6oJktH3BKrNCVoNfX4LCz9lGf2hIdcaezjZX5Q0Qp0do+p6ipdcmil
B8sRvW/KNc10v69FSe06Uh0NeE6Uuy1ZjzhkDu6kxyVbq3q1EcXiSr1OIFPfoTPHepIyH4hU2JsV
0Vbu9UF8x/JEylJl+azkqatVI3lJFuWGvjmHdsSLSzdZgyf2wsAZcxIFnGEDkBkesr5XD31C01Nm
qnIsp27PrIExBUG/vrAk8vnGELHKg2JqFVv4cIcVlgjENM9uP5pgcUrZuLzXCUcQv4/Z3kfrMGF/
E1rpShFcoVrG34u5fAPF4+LF4RhrgENzGaxzwxbYZK23GrE3OZvqjeyWbUG+OyzhL0tW02Mzi9c0
29lD7rDZ6ehhRuNtgG4qS2Q1Kdiuu6llva8CTaJdEME3WxC2uvUaAx1AmD7TvRWyL46NaJM2i9ZG
M911m3fTYj50cSX5ymjhlTDIamiw9Ddy+SrEQqlS2U8ihpbrWBVojSO1njbSPMuVeshHGESiT26x
gN5TvzE8kuXW29o3Dcha6Z+6om1JwujrEwmRK6foBUsJutlO+ugAKRR50a56pW0DOhKrEaFdttad
VBg5d4txGCocVrR2jYEh9C8sR57WnijDMllyxklq6qra/E5gZok4KHva2muRDeLUJVV9k+I3FG7U
5kHVPVUaqEENlW2xJDxR9DY0Cpn9Y6lQrJWZ7WMEEkfTXD5oIh6DZaAsVeWKYB0w4G1Rgy3fPmkF
NwM2eMXQqFmL24QzBsadsc/faDMl9CCDQSwkCY+Oeau32XdOSOdUTg8dJMrAMhl5KDht+dyVGQ3X
FGjvfYxRO3Y0GIyiUvE3zcRQYE0fCjqzvaJjv7SpBwi5xExikivHWcT8r6GSp1dNnwCNStw45SdQ
0drV9QHJCjcpeKS/0i96VaEf5gHHl9ly849t6i6XGo67yoydba3FTpgWBMiPUuqNiR4t0raz0Ywi
lLfW0Bm4Mh1m4JFszeGc6U+zKQyu0J6uLNm+t1nrg0HSufFt2Wt/xWKKtGS+tycsVcXyaWzjgnu1
dOjs9iVexBhUdYO3geaAX8XOdzmitW9a423TCmXHtllR3/Srx/DkzGUxBOVa6UimMEJJyechpJfd
0V6lG5nBLLlHH0Uvrjq7edAmmbCauF/QXSpA0fktPKCH+ULcUCBIgdlbz4StMYTUK1LAlMCSBT3w
9qHotRIsbXdMOkehYqNVxBgXKbBcBZg8ZVdrMro4INHpzPW54RLhvnYwnERvAHpcvHSahpUXc3dI
WtiYKyqoLRiL5LWV4+zKsZGxtYsPwlr3Wgelr5b9TOifhmQ9dMV4JuXJcOt8ea/IQXCV1W4RRXsW
xhwn4ElfEn2xk8r7qf/I2gR5n6a9lUMVNAuzVyUdcdFHELo3l09qzOzeMpk2GuN03Ox6P6J0gE7r
0JTPwZRkQW4YNG3pSPkMCuYOxdRfpqJf27S58GWMaxVHFq3te5CX6kZ1GDwnurT6SUeytsKK3WBQ
dO1otbIzMj5+IWufuRirUOmKTzLTUibyY+xbhsmQcSSzSqe8dC0WT2il4+QWLGi+hNs+e0Xld1td
hjBtTrK5dvu6oz5UZjtqbIEL1XKxZxwPTpESsZlUoZ3q+F8QQ+Zl7fq4DrAdmdcX4drZODa22UGf
Mt8pdWZQtd1Gycg7xjPQcCdii650CXbhxFSlK8961l+tFeBhZ+V1ZAEdH7QJ9KXXngm5MgIsnpg/
mN11SvlqFIzHR2zuB2m+wb3I2nHHgBoM+a0zZuyZc9dB9B1Gvy+lsCV+y9U1Z4hqxbkZCvkVLdSE
IS+mmlPtXGnmY5E6qws5k/Yosxe3IvGd9Skq5eqdzuq0yXt1k+zz3BJotjaodhbpbWjAwiaQgmi1
S83Dnv2EBabwFidrg9UwJ4ResuIa1fVUfaYrlgzGvFd79s1ew49yGlW2E/1Xao6ln9T3WnEzj6sM
SE4IUxOLIWgky8JLU4/J1lkrD4MpXZLubG039ySwdkpfUATCzFsacHOZQLY6iSrJqbigZor6Qjul
uvlgWcSR2MMYEX9LrO1EfnWbFvJuTMAGliucx3tvGo0a7yPltrLXo3GJgmkW6OFpsZxUu618CPYy
5Lnak2VMDqWJEn1JMWOubrdcfWc2Rd7RXq3XJSw7vAUJAQWFno0CkOADe1Jxx9r8bSUxIIrDoD8j
5jEsaJSCTtmnNtEnaVlf1Yrq5oOorqpRwAuWyr2y5d0OO/EbJv9EFGQVjMpMoWqITYAcEhX3U5tz
L1bOSV6mZ/R6A+YnOQc4H+1gIhEYJD15ohLRfJWLWpWh3RCat996INVVeouxsIh7fXqxVjOS5Gm+
SXs8iXBSk8JVrleIdyL14s4ao9pOkKdLAhgBJU7ELg782S/vFlcCA4ndICcT10cP34EQI89UsRom
DF6s9eN4mRMNUlsdxj6tDkY5M3j8+/ufr7rLr//+2c9DbHzHc/fnMT/f/3z1x98gOhLeZqQytwLP
gJ1VunnllhWhZKv3vz3NX6/6Pz6lXWiwItceRfnPW/t5HXZDhtB/v/hfj8Rr/DhABKVKm+kp43g3
5bDAvT/e31/PUw0KKfOyE/72tF03HumZIJBfDsVv7+/n+7/+8OeT9LbxnszxFPz8TQL0xKG4HMi/
Hnh59M/f/Ry4n58lZZV4VhWTonP57d9HVDaUKko1LHs66REbNsAGB6wyzZo3rGklP5HN2odc0wHe
TQjqConOZWLHXFSVThKG1qAiESgnmmJq5luCIMnFsxfV2WdaFpkymg8xgISt2/hYsMJlyFd1Rfyi
5cdKvc5atATjHGTmyjJfYljoML6HeCnFcMiWtaear6pHZ2x3qwafxbjkon5M5FxCMCnhwo/5NfE/
jEyQiF808ZVriyulWo9Tm/26jDC6VbrUCs2p0bb3vK8weWiNq1nVIwcuiUuJYRmhVEkEOS6s95vC
/pThJ91PQ+YBULhzGd/IGgtqZsEQ0AiYpD9C/brhgMMNW23O2RQskRUuFxtGum3mHLo2KYNUIwEq
NaORWbxbFclpSbcJox3coppSPc5D+bF1HN6aEReR0oGQkS84Wk/Mrdq5ImdcY3HREm6x7NnYdlJj
RwBpWFiY67sGlocr7ws8HQkx8nIFNcfTwGzdyUaNY6Rd1OT9HCSJFhrIx6Dl0DkMYWz3AoJXFupL
HweYMjAy15unsjA/61lb/KldP2f0KTSIOgu3Bo8+E+yByjiUwbS9JEJ9qAvK24aVzJ+mJvfr51EG
BV02FHxKoKpy6nVSapA8OcZBpWSOa3cM0LMUnXXp2FErNzwfOuQ4VfwOg3hP16rCGwdW06mg3Rgt
RdkP8yWdTRpf2lmVXUvPH+aYusJsMo9hz+tWqC5AmsU4qvtYfTEWHyubWiBB8QiHSnKV1JyvLGSx
qY4aFIizXToRImPBvXyrrlnGUHtBXjAGSfKyErWo2ToHeYtvmz42mJGhsVx682nWam+xK9MjdbdF
YhPyW8ZMDtoaZ6yJ0Hae+q05GPnwXi7pzbYytdSxTpWX0QwMpdDh8lhW+MN5Mi86o/81GRFtoKbp
to4iCTLKHwz/JNbXguzGdL9ix+SWE9pAK2eykCoFKifYHakePxhNS/58WanMZ5I4tAWocDnWCvax
+75TI2YoCuZ/YjwqpYQcYVkxf7bKMxYpQW31yMAk8Q9vXPlDo8UA2lRNmcsBdTvZzH/KG7e06swV
jHbPIDjfS6YBXQM4z10sJmd4/AENZhhfp0VyNrIkPayaU//Te7iwHf+TDWmCf/DfhQppU+Xx+990
ASn5kTjzlekessZ6bnAOzZUs2VP5KZ6zEaFaF7MdxnQHUkvJMMoH84yvRfP6cxL/Pz36n+jRmuxA
Tv5/06Ovv+b/s3svGxh63dd/EKT/euS/CdKW/C/kLTCQEcteiND/Jkdb6r8Mg7ML1YFtB7IuZNh/
c6R141+abCq0XJam/BCo/4sjrav/MmH42g4KZsWwuT7/Nxxp4z9F8oYOP5hngsFPDB16jj/NG3QJ
zUBrW9sO2CjKU/Okga0BYEmP7RXaY9PbVOJvD7EakFQ1Pgzv+i/xMDxRKlYVvMcIYvUCxiA9D81x
jCNKPHZsGlLjAvnvnMy/TIVh3TxS27UVvOo7MG4fRxdUVq6mBQyDythPHpXP9uj41t7xjeyfbqM/
b+Wfz+hgB2UYmsX/LrfZb7dRFyNyUkt728mb9TQqyl0yblFrazfZrP8au/FbkiRqojx9NVLl7rcL
4n9gY2OH8cdNfHl1nTOFCQ5+BMafovO6jJeWwBFAgEdnPsrf9V13RlYkvw1h+Z3ELrON8du61+/q
2NePCUYl91Jon5x72/K2M2wT/VahvrlqD+p7eb3tcyx8/f46JXvgFoAWqeX1+m7rLj7Nxr2VRQyQ
6t3yq35KrrQbme6P4HrTDCRne8q/cggwN2TC+DP7M0RPHnMiZIhsQdgx7vjWPpaP0ElYdxlKQGwh
FBVTeaXxlM7F60Rkbn9VXs2h/AnwSgKPhSTJBxekRbf97r7FS8hTjn1kHzS/fMNOX3aTX9kDHydc
nqvvLZLuNmCFU7zDKzhX3eld2Lv5ajxngcys72vd0RUheAuYZOWN+60eMZIeHOFm0p5Qm/4D7vQI
YOmXH1CBF92X9t0bVoqQ+LpH5kXsZ6oKNu+Kh7p2nUds9ovsdoUB7ImTML3Ofqhv8y/M1Rb4QKf6
wYi2OxJ3qudyfoAEWGekebjobF5oH8M59xhHGt9AiBbRYFjJH3IRVNirwF+wQ3KJBVUgjmAAQeg+
1xcgeA0THJytCyWo5FtdDsH7rdvubT6aH/VNTLTHtXo/o+TS3KnepcJLmFzepZF0DZHwWhxg5Isb
k7Q9b/XNwmPqD3P90F680t3kllbvOwuoE0baNVAQd/4YQCGmMGEqbvqGF7+gvW3A6R6G5ISx9Opb
GLZDOwtA7I5bpIdJQGaQkwW4Yhqvymd8alTXPG0vKFUJbD/HXvGWnNSTJji0feMz7doURt9wEdws
svBfdEkNA0V+vlSNqKpqH3uH22Jxl2uQQ/0sv6pTYNyJvdW5ieVqjCdV1Nee8zBxJDL6RM8i7YyY
+V32Pu47rzyrd4j/7EfxYV6P/XGQ3PQ5frRvt9Tl0m68afBHohD25nV5nvcyEJZ2Zd32eiAVQbOr
Pi7xfF62a3fFC3MahstQSrzs5Nw4YJduPWIL5S3B4JXcHW7xNV3rHM2jmj1A9W/PiAPOfRECbJA/
X5L3lx9mXD04aYyegFhUl+FKEQzv5i71CeJWAof0y6CXPOaNtwYCJjc5AQWb5QUkYDpPS/CLLJPL
B4QyF1j7iVSujQMJQBhlp3UXNzsmo53XXRNlNO4TIH0PfVryqA0+KMI0BTFOmCZGnNTcrvKJR0kA
l/E1JwYsUt11t9zkDAeiNfGMffY4vK3+bt0lj7rsSQ08DE+cL4Hc+II9xO/9t9Qfxs5VT9O0X5+Z
cgQUrs7tGLtAQlIEUCSn7oIW2utV1z5r46NzO52G1+SQma71ut7Jz7IPzKG78p1y7uZ/WJz/1OjY
KDbYhQA8FYw5lD9LHBQTtjHjOr7rxeBXTF3V0npGXvwP1h//bRG+vIzhqJYjs9lR2P2xBXTSOsqx
0u4MhaEJL+Gsy34Vy9dG0qALs8qTt5Yt/r9qgf9h6VcpdP9c+21FR3tk6KZu2SAtFxXlbzuPJlod
Rk/f7xSpxFw6jQNjqbId+WCdW5ma9KYYvVs4RRg3T5lwdF+x32ttrvyYtmOyJJOB7vpQx/G02/CT
9Yui3sLRQFmXagSzENS0CKnzYPT2oaKtEFXkVA/ob+2QvMYm3LZ6dvO2vx4WlgzUy76DJY1MPNC5
2hCPQreGOpVZh9wMY2DKJ7UZDc9EhQMjd3S8oqqlgLHYHTb7TNMbNnqxXnAdl6C1x8Gwxnth9OrJ
KSoay2Zi6G8RTquLZo/+44qILiA2wUYWy82rg9RDGGfovBYue79GeEhtNRZhx0AMdYyLMXtYkyaG
cFSJNHnbW2O1heZlWKpXXSSZMZBxh1+2A7KOqwz3RjXdpBUfgdM+sBzYDKlxNu0UsiPlsvVI6XhW
G3ACxvkNI9z0e+yG/FqdOzCpWr7P4SGe0qnVcXs2Ib+oagPGKR1y/DWNtrs1izT3YCaHS9oyUYT8
xZu0v9WHRIlZU6tkIaANhFcUQ+0bAqWYKm1wWluavEWuQknNL+26bJ2G3jpl+o9358zGZ+nntdPW
yJT0j9lZiO4cAr1QGeAyLNpNkwqrbTCgVPZA6UzitVr65ai8s8rYHgz1XfB+IXKWn12txzujIft4
2dRzNg3QRYzSG6CqhmpqPsEs3QK9ZKOIGU5ghAjVuqdG68iG2Uzz3tjEvdzAbcuVa9lOdtJq3CjL
Z7sYd1sjaZEu1ufFbJ6apXhPzhCPyqBf+rslqe6zWDyoaf8J6tq62Lg+bcRje0b/fPlanwOFAMeA
8VQGiKT5AtI45qASHzHXoZR7c+WMAfbcOAroYC4q1g5llmnIV3AOaIzHVN1OkiQzKsQpGzvVQ53V
UiQVOJx1uApm00z0XS5DbBxnSP2kSdkzrXAj7FBavlYudSZ4D0ujfmKdgjtl1bHwIfdCfiwRrQhg
PnYX7uGNjDjHXdkZyGLjDKywzguOTrGdFPwFGqZn43zf6I03NMnF2dpvxsLXVwBboObLOZNjCX/H
L6cQocUcFY8n3JSt4GL2P9jtTr8xmUOUhuNODCugJGD43vo2+QmGErvzYrlZtx+71GMi78XKmzFJ
ntXJsGgJkDa+8LvblvuNCAJtmR7tfr4iq5L0OiJFmtRDquT26E56SrRpSc1jaXXmkaG1HhFgc14T
g5kbJs9qQBgAm0Y3alexNNojybjXG97E9Trv8XKOSTwxJn+tlHavmtW6y8px1xOa2BA1tozHqu3u
pFrEEYN24S951nk1JrgH0W/K4YIxu41m9xCWVYHMZTooYw9NI15ir2EIiy0TDXKdhlYvqYeff0zU
zQd8wajZVGdIonawb+JhqsAxjN6H3cVMmcjbYE7k/Ljoc36wzHf8sihaf36U2s/VRF5RDSp3/PmJ
kTj5X19N6i/uiOy4GRW8CaGgJ2vhG+OUXrjJULB8Lk6BgmJUv1qhSqEK9BrcpEQzuPKZYKgZCZhH
CdDsbL8/1bdO6aYREdOUjPGr+rjt1NesCZj0nIrTclLeC2iBxz73TMd3bjaGjlAuXtd77v32iqjs
5buLMEOiQrjSru1Xt769ULRfJcbn5+S9v9LD5TRiQXpdfxB6eSOTGFi46gvnyHyxj/19stNBiVwL
9N8+W00ESMNKXwJr6hwoTx6glvsIJqxr+QZ4GuajyEm0OlDOToCYzGitvXJrg7ajEnG7V6X3VutK
YU3QfYsCkWw21/iwb+xPe99+pdNrskHo8EEH9ZEHTt+AM8bTxZ3UY9IHQbvKqXq8HFXVtRMRA/9A
IS9ubHd5siIrks9phBkA+eQxeOGt9l28bVlUeVhMvEFJsqK2D2po6BkAIWWzrxAScxx2SkurEk5w
og61OBQTC+jF7fOa9LUOA2PlOOeBUMN13i12qFFdzYHWHxV9b6DR5G5D7Ume16lDwDQEhoy9OW5L
btMG0EHxmKI+l4LZvDGQ5PPxblvWpmMZzAGB5ARRWjMLAvuJB8ERBnzPMWwC8VwMEew9itNrm3eu
UYQynO5e1CbSFLhnHnMGwO0CPA5Py7N6AOfinxNAVk3+cuwadmhjwe7PLxzjnPtrjQYSDLSdyvEw
r5YxVHH6J5dtClbJHZD7B+ltzdGiuvyCtKB1x+4DTSOnp3WhO8n/l73z6m0c6dLwL+KCOVyucpZl
Od8Q7XY3QzFn8tfvQ7p31O1vMIO9X8AgyGKRkiWqqs45bxAkvmbR2TF3AqiDtzGT+7bZds6rdGII
c07AoMxX2A/NhscilrZ8xEi9x97VOukfTcXotyQkA+xSkC6vlPnAmtF+sE5YzJYhqiN788NYSpfh
yQUZOCtfi5io/b7C+XjBa3tvLH1fkkO2bT6IyRJSoz+0VXAyj/G3mhITaI7n9jHoSCvPHVi7M7Gs
0o1NZTuZp4/Zqrj6hFq4H77yC9DeY4K1cEEuq8Y4krwnD/hj7i31hXESj+Dj+aLAjJjh0smW7qJ4
btCZbzeUf6sd71eujyplUJbdfNSACyiLzh4K3LZycG3r/JFMee9BCR1v3VCIUl7SdJ5gZGUj7LYI
xDIUcz5Ei0DyhB6McVDypbWHYkwEahPX8E2tuAdlKr6gBGDHUy2ePJjHQAEEgPK99K5jaXjvKZt6
mBvOOmchdgJSGC9l7Ii6Y7dtDgK1M2/Fk0ueVZrl62JfixVmKjtxDD3YcLPoo3fmsIqdA5Qr3Eas
GTwNKvRysk3fi3zmEs3NgFml3sx64bnq8ZqFj13Pi3QmbVTGDDxIlvoG9dzy4G8SsM/2QrxE68qc
sxggAMOl6Im8uzijLx4jj78gD4ucveRT751J9rzF55aYwVwCZiIgTxYD2rPjw87QPCyjt4JkdTsH
+O9fiMiTnRAPzZpVnvNgO/P6OWWF063tOZnaufKirNQ1Ndk1yZzXWJ6BtzS20TFYaY8JeYWlddgD
Dhiubbzs7ihX5HfRhXjmtVqFWwoXoJsYxrxFtnAYuD8gnnub+KRz3+ZFX9tv/A8XIl0bys8OyDD4
xoz/OgJLu4QHky66M0DWvpjjE5ukK/nk3leQAUdMFyFguyAsr+7Ls/Sa741rzcGLfSFp++Zvy71L
IoVlwsXtqEMQbFM/vIb9yl4PDPpbZ+W8q8v4iSm0ukO/Vjl0KySTT8X3QZv1FtGVCObOGRwsCh76
Y/ZeL4wjI6z+oJ2CR7H3Nrq6A82l90u3x3B2hl8fvNKs2mbyHaiWo3VNnyi8sMBEyQHICvyV0NgU
H4QGPgkVUFMvVrkbzoR0J2YYUiHEiMF7BWhJnTneEpFsfEmteh7p8zhewA/kc48X+kuOphDQu2Xx
omhLTeMxsE/GKMO7svAUdjfAgDssx8FY+Sv+lxSYB5RHfQsgkSC1IaNQr9Cr1UEuslg4EFUqH2X+
zqrCyRdpddAv/oME7XWmrOyLunauir+ATJQCrpPn2IDowRzwbT0rtr660OpZdwgAki1t55SfYLXL
+ik35xC67J8NLNktjx2WKt/j0zTM6UtvF7+RXQG0rrzF3oZlkbPs7+D47cTFC3YaQFLKI/bFa4/B
W8vCK9oPeB/6FPL2dlaz4j0y+NfojFDQaR9qWGOe9BPw5dq2lml4x/jj9OAHnAexa67opX4fyWYL
IoL2GL2SgdBelDMJkEabKedoO6zyi1LNANXEF++NeYnBQNO+Oc2qPjbn9D4oZ8b3aoU/UvxMxdp2
QOLNHT4ADHuYyhgfPUJBbyxERY9d9ujZrMLnwlg7zC0pYMiVwmj3Gr5VaIadVdall+4F2oAUkA2b
V1uNJxZKiFEs6iWwPvfN82ZCzBJlmb3nj+lb6h70pyy4D+/sbO8YG2MTvo4LT2kFIwYsUzRrggUw
P7ELz5CVBiaKZyDsK30N/g9daRIiGwR7toSneOIKcCrrXF3VP2xjgdkqw+bINA1n9at9lYeTe002
1tJ9rX8Abs9YBTzA/6BIqhULfijeSV7Gj5Y8d+/Siz737rNDPMzFN6hKaMCv6reM/MbPfhd/U7UL
Nk8lQd3Ax97swf4xu0RX5rzg4sz7O7CFBnjcHQDMNzRS80dGdZRQE+5Kbuwk9sW1yXbMItrGfjJJ
U4J6PJNQ+qat5B8cKMa69bYdeWZSrN3aDWfgPCgpuQ8q2cu9AfUAv1EEsy8xCvWsYpfxD8OCbn1B
AEDgLrK0k5VmnXDVbu4aE0FD4gT5TSfdEunvzSATnMgz3QNaj26qYILSl1hUgPpEraBmncVI16r4
pRWLiCVQjr9NIC8tCvElZKpwDXxCP4LOj14AjLrHQvtZFt8Lf1Hc8T/1zFEwsLfeD9YwyblgkXCh
6o+6Mli0dGdVSxAzjphnr2HNGnem/3D5GgErCMKPWf3YihnPsf/QHJoP63v75pozAfDgPf9B1OiU
i7SYuz9Lc9Ux0bTEzDtyycYzBDbmLJzDlbW1G479Ij7Ea4gByqI1ZzjOscwosmWir1NppTSLbF+h
enwKljBnemWlf8hblojBuojn4H2O+YaEH8NLvvRO0StK5mtsV8v3OltiK+s/5HuQLFgUM1OcKcCe
bHuPtMGP5od94qmUvHn8MBzhvH13HrxzdYzDmf7ubIMnZEx4CoDrP3X9qk9+KgO8QMp0gNPmPT4W
6SwAsf/dAgNFmcIhlAHWyoMuIUkXAPxpbE8FTt3L+0HV+Zwhd3i7gSjWNyx533qRAjp/PKHI1bGJ
K2ktl30BXWvUqh/PTpup37Q3XWa1HgO5ECWDcq3sobqgMjGdTi0qsW5/F3nVpoXDdSll4AcQBhea
Lc8CGN0oJpX6wpYLdWmpfF4ZygTrODOVRQitZAbJzDLCs+d3/LBjaC1wY4OFYYlL4Ph707B5bwiq
gzaK5VUjMYMMluzM3CRHQFhkkIwaEZM/AnlZmynijyErKtw3Vm4vL0sLJKAoZJJRjsG/7Presgqr
V6gp/jKvy/aqxDBw4yRaoWnA0O2w4K4obC1yN+yIhItrWWr2InXtb4DKmbgkfJF6bWFFhbfwCmwP
0AIq8L8qSJqrYHq1oPOfgmBl5KNnc2gpENSrYt4gxLfKDfwu8oSpMM3T6j5ndWRrsDMdiq5wQgjW
Op1wrWxBkzGvZ2IgkWK3ez+MLpKbD/NGVtyjX2qvJpIos4HxIayFv016Mpm6FN5nabuzM2uPtAtz
HyK9GJQpeJayfmSF3KbuJQrcN10T5a5SE5L1HeFzyPhXDsYqEqsWqdadaqVbgfqPpd5VmQzLVh9I
iauxWPYBvF6nZ1ERV/rWg0Hp4402D4N65Tf2rrS8g5t1L6ZI1G3TAoaOK/PODb9FdVGgIKL8QN+e
sKyxu2XTh+EaCTvmXwlLNT161W2CFRfzg/lgZzi2DVWB9EV3P3iXOEmMlxgKrASdp5Or16QeSC+3
CyD5D7nxU5GyAmmt6KnxI+bVHLB2Wzg/88TaK2VXYArpkjlJeA8xVLO805etakNpjIdnqbKbTdVp
o0GR/3NwAYIWREO2Fy38tvE3VOlXgMEfc0u3oT1ICNRKNrlvs6XC4LXP/fhiqkp0qvQAnt2YDHRk
zIrBWYK/X+mKI4HsAU1RIjEEWg0Dds1ZD0JHvywBe1eo+3p4bnPpuUn8k8kc2jga2cYmfa4qgrHp
2jg0fso2dfKMwbolfiefFlggV7rIPkemnM+KXn6oZP0l6cQGMruJ/TUui3LOrNODlmBU9me17fEO
rO+KWz6nRrvzcdJYZAlLVC2tHvGoj5h8NNbarfNedMBG3XdohDsRNPUeKisFs5gKAnZAjv7qRMpL
UZNxFEg6lHijzAUarWlTr7yMkEH1KaGEeWAtQQ2vlSL2tve+QVEJ9SpiRh9ihRIQzJTyTM2tC6YW
eOa1hE1WwXpafhVZ+x52I9Mxcde9Qz4orrZGUEGhRevYCXGR1sPH3IQjGWoMKagCWUu0J9OFjxps
FWv9Mu9V2AjYs86cJDB3jcIEYHkPdYcIgKWtG+LSsMKoRJHkS8c0VZbYlkvBg+uH3wxdAWGMy/HS
rqqtGmlirZXZ6BblOHOtIW8heVqyLXMyegEVRIbIpdbnqEm5NbR26m1enZ1tJ7kA9oEh3I9psh5e
ZAmQSKnunbYsed7ax1ivYC6qJpEMkL+ZWlK2cKt52KaUk2XL22Q9KVhTWmVKetH4aHk61WQDqFFc
jAIccSPq5zBFvsuNqMUwhscHJ3/SbEI0JQlfrQojbR0K8QkZauDS9gNUycMA8NZVdbGyE3mdpsTS
HWQMLAQB8YYYGZwz6oCSnDYr0wnMWYRXngBQD421u4Y2LgRICH/LIyLX1I8fO4R5gobvSnO0YtZ3
1TCH7wqRslpXFYxyE4n3pkaPFy2ksodmaUZhuMx6CmsyQNyy2dml+ubD+6iz6lU2956CoLHsbjIr
5wGoyh+gWx9zWK1ymbPAT45pr5Gbib3j/D61DXxx8qvs2KcuK8Dlg48PKphpcVF8ZNHO6XHU8WKm
06SWsE8YQoghEckmK3oV0qoUVH8Lwz9GyNWSHoVz6xHi9K/fzN5BUClnYV/6+TxpyJNqknqoarIi
UMuJVW0oQYCUZiIMLnKBckNkxBstp+zbpSMszbl6BSItUd0zsQrEwMthW5nNDokYeZ8WUorkQXTf
NdVrA59jlscDyxPVI1hmTRQnzSWVoE0j0d/72tlrkj3QiXPbOR7fRl3OBgA6M6Wc2RLg+Kj0YfkZ
HJqxWmxcIa/90b8l8bySdVRkwXWNH9OupSkjrYY2yD7yvUfZ6hZl2kB8M5R13kbA39qW7G+jrktG
s5lpC9IdjXZSBvUJOWsTaBMAxCHCLiEZvoH03CvoqWxDWbnEmDOTcM4e2w7eSG1W104jg+u21qXm
OZ1D+fbIi641vRQL7K2Im6i1ejphVQMLr3SzlUCByQ2yjaZJ6yAj0adFcMMCJdni4bxv7OAq8f8/
gReeiVS8CEtAgIt8VotMZEqiwZZ2Wqwf0cOVHQlihhaTQg41xqlCD1Z+RmBvlQUBpmsy7Ut1ug1D
4g6AUXPZw6zETZrmLLp010CrXZitB2dIdRb+0CKORF0HAXwC4EAlNAQQqAsnnLcdxOg0Q8BGVjZx
Cl0xBBNnS4o082sBgxrWkjl0iGqp6GX4/VwMajkvZb5/cxT+9YnLFEAsczeU7nqY1lsj08NFYUNh
ruN0lWPovA5b9WebN6Rxob61D42EaqhtgifuQ0KHsj6Wqh9Q2fWXuOtueru6lrBdQZ4hVF7bGIBC
PIaTeAFYiXbIUG+DzjkJPqJ54FqHzHQlyF9MNhStoii45j22C3lpPCMzYcxlEb8KV34EuNivDag4
SD88w4wg0ddg54BsKvBAkMaNZ77oMMLnZQjbUAFPrceJNVN0a8XX3a5AVL9UDexJ0yQnYI85a0ON
7gdJ2vvZcC0EFQgGdkNfKjDeZugQPdgJ1HZcnD7qGE8KQPlr8vhQ9vQsXzVude9BB4usd1MN5EWZ
mDsv7n+GqeevsPPGD4lPKNV1yGfk1xSJFVuA2zaklx5kIr9qK/9u5Tkzm8kj4ZduvKiAHy7ESolF
PlchBeDTqzy6cu0dmppAQQcdkbp1g2ZGcIUNVK8o0EDZtkEF5ZSyRQMEYoAqA8m2o6LRt+Q1vMo6
qhorAwa2oyWD86udi+uW6bzqh2EdJM250UZ8NHV5H3PtoUj0XRm3+m7a+3KIcmq/9ZF5hZ3/HlAZ
WipabuxaGw7UbTO12UXvLAPZe/NCN95Nm7zhF8CApSzjjFWbq6ivMkZyu9JMvhupXEIwhgjSyBJ0
FODrO8NvyPD5wMyxaAUsAcdm0TXSElAVOc2IyM3Lql3jeelWJ+tkRPWYxI1+beo+u0ixBhLTkcxd
GcK0n6lGau1UXzM/N0kC/qR6dZTO2kl/bQLgBfpg5NuwNKtdNG5i1MN2Rg6c1jLk+xhjKWWuGcmd
DLtvDWFAHKJc6Oup2v3/IMF/AQkifQqY4C9cwOKrhOp/R5i14RDwKcg6qq5+XvELG6iozn85lgoq
zbY0zGpGEOAnPlABH6jrMvLcqjHKpI6yqr/ggZbyXyBq6c5KGu3sCTXxS0LV4BR2QJwFH6jLqqb/
X+CBmvUndm58PwoqsTrmQjb/6H/gd22r6bF6l3WAEtXPkUILc88ITjhygCUolOEbENWZUKrwg1UD
63xf0S5FWIZb5EmbdVpQkvXb7uKhCLCs65jsqmGk16Jo8J0MIIXZUXadNl5dGfM6ig0st/rs6uWZ
fqwN+w6V05DUF1qscENklgTjFdAr+l0NRnw2DMiW2FmUEU023nFMZLK2Pd42FoaBR9tHyGDW40wy
L1EKX9xOT3tTn2mvaSwU+crPm0zNieo+YfFUr3SP3DkLHOUlspQT8ID6hyK6fa/U9WtfdIDDO9jX
kSeinZC1eO0ZVXBFXI18jwUkCuNOE3ZSWhxjRPyPegUMyE3dx1vT1D5tbm25HS1ZOzv8prlICszy
0NYXSUupEkR51lGYZcPSrNtPhzxp0cYp4v9op3CdE9VmIJim3tPm8xhNTM5NNwrsFr2RFoLM1B/4
6XhVknTbBH+BGSFHM0MiuSTf6nlQKikixJEe71nkoSzoiybei95DYeHrrks1eq9nUrQlKiBYmJxc
zL/8XoY2RRbGLstwP56dTlR56q0RnrNXcjguJEWRvwaDi3FC03g73fHslwxBV3yHXh0389YdeHFI
8t3J7+IeCxAre1WUgGoli/+9Tdz8pCAuZrVZ/tpR4t5YGoD7qVsbyJcUJ4J7Cx2P3y7PvYa8BKKs
68yqDQsavBLsbDu/+zx0cUE/sRzIQbCaDbOtLJHHs8+mqbr8QEDDNF0ukUt2KNuiY382xo1DKdOv
FX1/a8cRzt1ZqneZmqZNPcDb0CNKhkHc/roHbKyBalKHcmESgpkcN41sNIchbqKl1PF8fTkxdbm1
AXUaZhpSEsvMCq19qRHfKWX+PB0hClEVs2n367EvRZxCgc/aR1FMXrTWtcWtZ1LEKsrIjWrtb41I
XKNA5kE4Hv1Wpo1MmFNYknWKJ9OVTKn2RRJc8tgJPxqlPPWgS75pWaDMcOn0HvsS2EiQWupZzTDi
Mzsl3iPWl+0hiHdrI3VqvB4zqX30q9otloiRSyeiZEj2mB9vuqYP7j43USIOSaTsfmsaT0o2Gq6G
8Jzl7UTQOMHdhwrb+Ne1Y8c4hIoSwvpFAQoNkryidhwq4Bn5h+6nja7yPdemry9vbYE7oNYlace4
7qr7Qo/qg2xLnxe5yBpuLVJpYHBVHdfUITmIeD0dBOEwKsSM7Z+7fl+iuehk9ghg+HWmHU+HKvI+
MEIpWfWaAqKwlP2T3XvU3XL9GNaMe3WU+6dqbAedRDuKuZRteyb/z3714P46H5fyhxYjV9vgkIkC
n3xfFlF/D7J33P/ctNS9vRJ13TwXymfbYDE6Crc44Hak3HceBmmVJV5uF1U+8klfbgorcuydQknO
AU3xNeLFaSPwiHNcjck4R59Noi5XYTsSiMcekVImmHqq8a3vrR2aZbmKJbRKNX7TOzg0yPTojXts
QxV6dGfE322k6qRoeJfxj1hIrFGPdh/Rwfg1K/x7B2wE0wwdst/WA3+DE1Tkr5MsTDpNVcAlKqah
a+pXkkxaoutckVf8YTromVZ84odOK5SDajiNubIiw1zncfUoqcqIUdUR86mCIV1n46dY2yiYoSFz
9mq+KKUx0q08UrxRL1PupzbUfSiOYyq1G9pgLEuieoguur1NwvAdxxR/jirkOhu8b4JU30PU5N0l
w4JzOpo2QAwis46p8HC+zQIkh4fgrvJb6cGoAKuQCq4xFeFkFoPqSxJkq6ZDGSGo0kwdgL92co4i
EGzagPdIFsnh8xDld56PCTbooBchauUxNQMN4TOBTrZiH2K/MedZG8p3Qahb6yLSgp1bNph6xRSu
TPjkj0pCqskvO7EeWUaLsFbFTm1BGPhNo9/Dk9HvLVuBNxdb7rZHb5LDJjrFAwjv8WjqZpdRvogy
XrovLf3+s9u2VgJoC0TFd6ldwuI3R0W1KrAeKQ2czcJr3l0SmTOeruFuyIthXzueC6yrS9/dU2sp
9VKJKcmiS8jypxLm6Z8fGlVl+ZfdyEE6jwIifYaFfZRharhJfSEHWaHaxSmu1/DhKCNEeGXfN54y
kPvCWpVE/zxv0IgZqvzOtIEw9m5ZLTXKCA9yhpCgBVUXwaWw22t5xBMw6O6e8UTasxalYoB32iJP
G3d/OzHtTW1Tv+nwS9vt2i8n/q7zrY0VJsCDztpGgQoRH0bcMdOFtIVU4a4FxtR3sZTb6NZL+ksP
5NTRWv1nAckxKzUPwZ4YDbOZp0GbHKVgDKvUsMGRgS9Mxz5LhBj0FK2fu1OrCbxyTSLg8Nl9vHBq
d1Q01URQR4c2NAGVq3IJaSXOzk6oRcBbNQdLnuo8OSahMbtWmhz9fMeM5wrplFOk1sOyDaFQlE3M
YRUPmJuNu4iincPMFLup39TUu2a6RHmNaQ7PeaYG473LhXOoNH5rcPn9JfkmbYlPLMVuwUZGRoQ2
VgVTWhOWvbjYOs6oIrDy+dQ29dMxNt/ENnif6XDaIGcq7eqwf7k16V0TH61B22p85Au1QIyRVwlH
Koz2KJAPiDsTROG40bW8XboRLJBkXDrcTkx7U1sZULr429N1AUCsU31YG3/dcNqrVK8sgMtp3wZ0
5g6m4/3Qo045dXZtPFlkxjzNCx6UwWuvZMnBhxrSfUY26JCNtj4KZNN309I3rmerz9YQG5RWUJlF
R0K+Mrl8nzqoIvqRYVh6RSU73+o9lAyArdJzUdtrPWuVd8fFsU5TnfZsCjs7MPugMTueiNZeItbe
gIkCyX7SIy7SCgLK/LE31bRcGL6KsCNGVyyN/WvuVncBsgEIHZv+VUkRgw8txJSnk9MGE8m7vlDk
43R065FrAZePV/11j6mHmiTu5z0q9C1mrQrJJae0BYdYuPbuczfEIG4nAdGGu3zbRfK+7SWcADVK
d0YtPWHQjLCjrBsbzbelJ1mjgqzbzAbTWZMahmTZ0tUXiXTfxvXaGHth3J5/Zgn+MFr5B3MK3ZKZ
6AzdIc1jwKkkrv0TEe/6ogskESU/hOoAylKbbNaGbvmeCX/fiAKQsjgpQQw0pPEa1B0t9dGuU31X
hdLBj+whngdaJy/cLEpX0+yGNzw5md6PdmTWU2cVVm0/0lmp1omkXf7zqDtG478Purx9FE113TEN
PCps/os/334fxbkzmJ37gT7aEf3wlMozkkSRrb2UWlZvk9azF3hb6C+hPOHOcgIKAuaHPI23AKP1
FwyVSJSnGvjD8dCt049IK4s7LAiki2V418+rs8Ra6ZXvr6d7505KsfioB/Uuad+CbihJ32XlnkIx
Kb5p9/O4ssr9tCeMfPQ7znoINWktLdM+aTCXTcPm7Dtoixk+oqK1wZsA5ClsoymobAh7H0SW9bkJ
u7ItZtNxSykDvUIVHEws9fNp9tNdbxlUlf2iU5tadWoKCzzNiiu/oY+pQ8Gve5Qqse8HtGK2blqI
VQkZ4jUy7LkeOOJbWfpiJTqGOGOowNU6sjya8GpLuTF/P9R7suGhJl1jpOaOoRL4KLmzN238jHDT
tu0aOas/TgSDF+/++eufHI1+m3PHr5+YV5OZeaAzO9P53/gcCkamstOF5kdT2oV5MgJw1I1ZHLtY
PpdB0N8jVcIGQiDVNUS8jfFwOhFJ1TJUzf6zm1e27tb3yOubyMY4irxFpbtSAfdIwr0IhDf2ch0/
NantXvShdS+IVoq14ZHhb6IUbUkZl/c50rTYso1XTB0HzwOrbxr76YqpnYreeNepAXlSYBXcdTqa
rpjuGivkeW938SEmoFKOvfbUD136Xe6VK23MnCoC4UMAT+PuuJn2ps1nOhVt7WQ27dbhgDeKhvyd
QCLon78FRf3TeGocREh8UQ/G3Ue1NdJnf/4K1SCJRBYY6keUlUBp3Fyc4yK6d+wg2iF3JUBJs2l6
RZzDAA8XHDCz1dQ29Z32igpP0VZxmlEgS5xvJ7q8rYCN9i9f2vuuEKesvX5pFuOrY3p6qNLe399u
M3UrpRBOCHr/n68+tX1u8KxflnUF1P+v9/vrigR8eQXY48sJnCKRWCW+ubXfXkxSsrWdKNJ+Ojm1
B5RHdngeQbdN8oalv88GlbOIetl4/HV36uBChI9mX3d/64uHQw5q+OvNxuMKd5SFiQnKoi466JJy
ZB+nPSuG4lF3RyOsr0HnXTWvsA85ytnocNcoAvlVTzo/9e3DdAYWtX2YDnvyU6uqDXLS8MCsHclv
H0tVeR6c0kNq1usAhwP6taRBfo1iB/xpI5TD4NnJA1z5/dROMB3ivGJnGEMEyqtq3vdqU7yYZKm2
mQI1aOr1N3dVknz4FxKaOrGp/xw/HEWDEGYaKnMI49mfDy5atYpoYZl8kPTgGzbdDpm8WrWPosU5
3i3EfjpKQ9WXF74ao4PfY6k5Nf52pg03HQLAx6mp6mUqOjouGCxB9XZx69wNnvPZp8xEjK2Fi8Qd
njpyy7ilinodKF1FubIFBmvarH+gGKBG51ympqRKyp2OViXsKxts57jJBrNYxaEEsnQ8nPqJyq7n
smnW66mtReApZj7e2kVi7BOlNfbT3m0ztZk+GlQM0SiVjP3Qzo/QIRt3p82X6347bYCe2EgOwWzg
6l/v/+Wyv7tVXjIl9ubi77o6VWXt0OJ294PcSQeqidJh2guC8qkRhrT+0t6N3W5tyDUXMxh249KE
PPLt+i/9Wghy1JVN9Db/vEGa5oh8TTcsvaRe2Lzb+W+N0x1NUmQbhzyaXxv63hWtvidFBd3F2Xul
gAkoVbRPJ+1OBMUs1gLjs9/tCrJvFNbkHmGv/73J7bLpnkjXBe6V7K58QMy7RiG9ap8q1XjVxtS3
wK2hIs/wzWzCBhkjcCoumcu7zouWhWnnb3ZvD4uoL4gwML46+KVlgEtzzVeHRM0U9puRj+enL0fX
TkVg38rDapOgwN9GObKkGGBltpU9YRHinUFIvMZumkOSFNmhznEvmA7rwLe2sSiwXJv6xrW6LgA8
LcXYuS22knWIAyhXflK3d1oH06qXzWGdGVJwbVNS2uhxWx8ykFu7A4KYg8R0pQBKeD7YWwrbAJeF
Ns7o9XCf4fwIBKyAgDa2Gajq3vUBpdPxgqmJZD9oaSTbFp4XDvfTCdfTLg7F9OPUA4Mm/kFSXEvP
xYHNBJ+DD1GBQ9DniNcZXYPYHVmgXskJ5Rkpp8109jYy3k4I5hZDJS99a2qnm9wG1Nsr3dqm3spf
t3c3ynaat71hoDZaOSKByM4M/3k8Fkx7BWsVD0zdrek2/f/damDqd1scfLnd7Vo+AiyepmNdaf1/
WSxofxqVslZAvcU24BZbimyxdv8y5EoKAEfq3tp3T5P2ZpFCEs0C0WxEbGfw4cZjJ/D9uzIHI9SF
8FU+G+3czo7dUCytqhf2DKEi/26QBxMOD7mR6ZJKKC48jEGfEzuH51xHlThhRb7Q0Hk9T23Txowc
c10GMqKb4wlj3CD9460bEAAwdP55eTQJSvwxyWAobpjjH/rCVBbHGOa3RapWRMA28DH4rhceZL4g
O0SZC4o7D390EGERTc3L7PC56zkId0jWjrlB/u5J7kPKvPWk+Jq8dDvD2ZeOVR5Z0uuLuEjxNBQ5
Zma1MuKvzOY4dJrzAIpmFfiy/ZIgd7tpLN1cdpbvvFR6/Q0bRfMuSr0IQXnvlbT+5Z//17EG+mc8
ZqDU6kCuZjkoK8io/Pm/Ko6w1Q5N0e9m2OlwRzvz3hXubBC+eTcdybKtrhMyF6Cle9RjYzO9eApf
7XQ2RpZwB4ezwE3K0sHUhP4cyVd33/W5u5/2Mq09N+guracjKp4m2IWxy7QxesR2h17etZ7hUpQw
3V0uNcUeKTv0cNMKJ+qgY5FBFuLBRuVuXmN5P6sL9M780pZ4XSPwDnj5eAcyqdJ+2pvaBl0NkUh2
17emW7epby0akMZTI24w3CsImpPXB/kjy05jZdlBshrCXHqq+liGGOJCIBkPdU15xmfFOE9HsrrI
u6F6cjpZA24+XEoJhvo/f03K1zIyv0KHB5IFkcxqHsm1L9+TKykymDNDeg/QfUdyTHrToia5TBvX
6CIKNOEdbxPEFtG/fMRLY1P3JqhAI0wuRe0h9gSvGZVccO/YDZl3AeYTQRP0VJW/Ga3knqd7KeNd
bR12hKwXp9trYPGz72yWmNP9pnYpKB49JQEYrQ4IqQDREbnrIGJjKPs0rAaU1k31Pgpj9Obapv3W
VmCWolT/aUftOolMUM6t6Ywa0t61D4dq1SiYOmAPXS2borAXupmebuUgfch5qxqeJbe2oDDvHcfQ
DlOJqHeS+hgp+d9eFNQVsmnjBdZ4wXQPye7q4/gqlR8pSAz3eHzeXsGQ8rvAAISTjfjpOM7rYxGg
wSnk6n5q4kcB9NMHejQdKo2Dw5of4Ya9yHvLPGDL9SMRaIm0WuBcEMe+tvyqXgqzRIIASBC/qtp8
yX2YL40TXrvYj5CHQEslG9sb1MaWem9HW2T9+lmI0iiE7DTdoweG3HgrHW8bXzZ/HRZV9wiumRz7
1VcbbU8e+9dGdXVtH9WGAyXOK/VtZIC2HtumLj041r1f+spayOQKijCtn9XvhdVoz3KV98c4R41+
OpSkrFtBvTdXZhFozwVLglnbJFC5Pq9JkWy4VzzfXPutDxNBy3V4wXb0vUQkRc7kN/QuZyAnYVMU
dXo1e9Ibcpi85b0B/jRAuNdqq/4R8MMmpubyplF9WUqaiLdpHfwPYe+13Layhes+EaqQw60o5igq
+wbliJwznn5/3fSc9PKZZ++bLowOkC2RQPcYf4g+YmAIcn4WamB94tJkS8lyz3oQiz9zg2coidzu
/+HXrWm6FJv4873Atw68j3gHeq4O5fqvN6EVDGUNNKz45jac4YzStc+aaKoZMkabqTEyf4RDV9YU
E1V9g7B4ebjPC91y2Pupf6gGvFVdkj9I8YzaOpg6770PUEns9flr7AE/HVRkDs3Cn3bGhEWrgl9e
btm8kHJ764RRc5FdrRl7694C6XvvkwPIAvAFTvuj77OyqkHm1lmhrfAT5jCYGcAuKBcMey3EAdTq
wZHIMAgEONSup2F/u5S9tt3oyH+L+X/0liivAq6FoykGWtHcZovVXo18Xuwn6PCYYIVNxS+fzTGM
YMQDgScFjNNJbbeoRjhoPMbIOsdNgdWfaHwmHqYyh+YfgSu/98krV4z+//YZyQBNzX65z5JTqZHB
M1Z7wJVlo1KC7BCXVSoVil7qwC2xfX2LELr75IvDm122iABqQFREF+Dd4qxk86MhItnV9Hm6ozCB
xqvuQ4FzBl77HESNAiHGqk4hKwZGtepKe/oMo3Cvs4F88dNEOI0aqJSLafxhINq4SXQact+49rV5
lf2gYfCPnfBclqHOmS6es08L1gYApgeMaZI9zmGgsacwfGlF0yNxAbrn+dYTZjAAEXDchZgCnJM8
K/eh1cIK72r+BDSKyd8mxUh0N4NFfG7CALeoGDSvHA3nHnSDOpVbhY3D4xQH0QmYSr1rAAOu2zzp
rvoMJYYjuv9twNgkQvvgJ5Yh75Sk6/ehgUOoikVVCH/BDux4lQZRBxYPI+nd7dLJOSXeGoU6PEx3
YkP1/XUZow9NDhtorhC9oQrlbQKzBWFcBlCGXCXbyNpO3lNxtMA5rWXhR83yYQsABnR3EryzicCI
afbSox+68zMp3FMuUheBn1vLpFVGHPDceGeNs3MJzdY7aJaylVFVFs5FXrlqsfDwADi5aURVwh1X
iTqh4CSfuW40wePQo0/53LVyjBJuAzIGWo3+Vqnv/3o+R5ZxHTrUv7M4wuwCBW48TIvhyUGXA3aP
Hr2mHoXeNsnCT3DKP5xELb+PxbTr3QxJDW94UhL0RbuEwG57H4lLGrdCFSH27aXqYMRwG1AUCy2E
XPuIZoNithxQOk8/lVW/9nJPPfjTTONm2kGGLibakHhEXDd2s6mc8nKbJ7puozLm66Helsh5fMQu
8lZjk56jGkqEFqLnP8dq/ywbpGM9YF9Xu6AC5cdVCvktqVFYY0JQhMWx1PpXGXWgoZ+rOv5mpSFE
CYOkZ+la/lk2XhUjjQEMZXnv6+xEOQ9oxQdZYx/u/U7iiFNr/5OfpJx1teLMybM8W0w4h65kp5ys
5n28reP8lDhFuwUIkn6gQLlpLUz3CpLKl66Lv8nuGBj6GqXMbiXDng/6Q8zD7IwHlfvitYhTi9Wt
6xQ7qugJnHs3/UjGECp1Eg0rV0Pk42IX2pdCQdgP+LZ5yMfJu5R5BjhM8+qvfkIZHvhO8AT2CdiC
gDlPYz+scBiPHkdfafeySXTbKB/uMdL4+SIYquCxF3MyORzEZbdHN7bda6WDwWeqK8sqVvKL4ynZ
okG79Qe8CWdsx+/UeEd8MaLuXIB+pbLa8Q4Dwf82ZuOTnBnp6lsMMezV0qZppQi/Li9U/7pX4JpI
AdjlxRlmdCZSzYE8IS7NMcGlVV6OiIWXZRdsVdNFk6D/3jn8ZRphF+YEdvVaZRqeUOkQbXoOja/Q
tdrlwBtkxba1fi0ml19kiJqPHPVALK8hUKm4tjAK8S7ZAis2YQITNhmPNFMblQcZhr2aH7qefYoM
c/5gDjr612AWmkR5H/70PNBZ/oCCm+qTrHFd50vsowMWaW7+PDeNsrR8zee7gUcTNrDYW2E40S20
NHFO1VSGS5wJ9RcT0eeH1imnr02r7jvsW78kurklGR+82E3oXmaoQpy3sbUrlOQTharsqCtx+FKo
EYpvnRksitzMgban076weMNM2UE2GvW+25UMO81BQlA09ymKb49LzcpJfrXBtIKQs4TxQoFLNGS+
270ZxpS6WtemoJW5KAHVZrcxSBicZQNnI9r2efv13iWvZtzPV2aEwL6SZS2gdmP6kuloImND+tIi
dLWX/YHoj1XlrCTT89jXxn4AsvNYB4mP8WJYwNHRi5O8Up26OMHv+D06iVD2yVEvBQoz4NT7YTZh
udAn1ToZ9tgcIVVgbVnCne9rZTGXeBFNSBCtGryMoDFU+jNkz6/6zA4YuOgm9Nr6VEw4askr/EEc
1K5dG3drDiLoNjAsR1wbz7gmsGoex/TdB+TiqYHKaThTvpYDsu92B0uPnh22aGtTbw4erzEQutE5
Hkpq1mhj3sKpCYZb6JOqf7CV8jDUoy+slqZ9Ww64lED9usxlP5CBVvmnc1x+sLuxuzStEz8mWmSR
bomRf3CtipwkQoIYI/4ZKrU9wD8lrZd99d2CD3GVGS+qXkSfKPRjfpSDKDbbFIJy1Zp7CFzN3uum
aI1ndPkEXMPAFwVRbzMKizXf3PSMNP9bHuXq1hCR7MIFJD2nThcv7C6uV7lFKZxfC8NZmODKiAjv
Yqyro1va4VXD2hn5DBSWgDR3n5j5ASezuxct6uF/4Om90LOq/2ydVEG2LBqPsNLm51Y3j17mdp96
jo7ZCLd2I5eD30F2P4+fKgXvNFG4J0Hh7mSxXjZOmHu3UA4UssJ/n2OmfviYW9VSUzrzWcehpk/7
9j3l+7nHPDZY+GbYvsfGUK6GUEFBR4zyp9SQvxkctqOMqii15Ebmvpht5V/yClxfPKnHAucToFiF
f6EsGx8Lm/q1iGSXbPL8E9sq42wCFETZyCu3Sepd1CSPHis9K7Y3zbjMMh/arEY8RUjIpfr4tZ0G
6ySj3IfLqVbxVUausgycsXtWMzvCd6J6NErbPjTTYB9EjQ4KubiUsWyiYRRmbE26vE+UA3+FnQMx
w0eu8q/+/5r7X/dscZlcqEMXsg9JrXOnB9HGqCOo9iRWkiX0G6xNzBhll+R9sjv7R9vztTKNKHgg
mXbGlUH5bDyrXsyGEVwH8WntB3XaT2lJ5r2AEaVNarLBsSlBbiPP9lZJOb7mKfIlgNBdB0r5Ivuj
EBdX2Z9r6dlii3TVe6z+ovBSjaTdynKsv7VWdXLiMXiz/IbNes4ZrMHI7q0m/yAnKDY+BpFmjudo
irWDPXcl34+g+ZZjXjiCTfuSKTaaIFiF77QwHa72GGMqKO7txvGPQM/K5zFojK2JHN2q4TP+OcN8
kxOMWvEXMBdLipGmcyoNQNW5WDmk5gYn0uGB0ibMwRgsuESBy0bivyVUXF7dB/6a91coJ1dRmKCW
NAaP91vJq7/ud/8ZOht6kHlo/kW2mqws7C02TTW1nzicQ7xNvjS2AQQ25c8Ua27yhSQPWvrORC7U
mMFwYJwkp2UInHgkUV58lAB3uQHVJ8KpcD8OTr2P1KTZ38Ne9CWu0rHBEZcyvk38d8m9r4RfiNhK
7T/+1+SwrSM8fyNAZagwRYnBp0D3tJeuib+HpZUfTRHVk2vBJbbmTav4KBNGvLIwIGqF6rzAHPPr
sR4tG9HJe8rJxXmqwu71lmRyPTJvcRO93zJI9wW3OFaCfSMmq3OpPvKVDncKNGAqfIjRos/3+0r0
KWZc/TKNcgEIQtiyOBxLRCPDe4NFu7lvtZ/3nr9mzcJheG7TAZgbAmx10VwTgY2bwBIB52s75IcI
tVYx2VwmCK7BTnixYQCCu1I+44F0fmXM3iIqUu2oaIn6qBRe/plW9S5MfPvHNDpvBmz0tzywraVZ
N/o+zhz12EUVtLh0AhRZZgrEfnjYjo83Zm7Yytk2+9/NaKIeO3BqQZIsRalXDGBl057VbiWDKTZ9
B4e9eliRtNs10B7zFlkOI1CTn1q7K0Mv/dVH4c9IdaluYUa3BN4+H0OKcbt6HrL17A7lFWgiWlu8
oL+lIzK3YhF7JFQGPPtDxYH10cut6dyhSLA1IOlrCF2EPmoeoTK33yoEgQXiOULZG+p+hUKXQPVp
0HKmYkaNRUFsQzdz/Vs7K+ewTfxXrY3MtaXiCUQNvX41Xf/a5Hb5ZXSs11nNiquT9PlVReUUHxZ8
KmUoB5S6wU2v70+yS3EyqvcUAlvjnYMzuAet/KElzXud+ZBdnKZdGV4w7lS8v84cDXE9jcb8u1ns
3TmpfmR9RZHa05Kn1Fcq+MpRs/YomL+ELc55ckoDs9ZoteETKoeNII3jH2ZPdw8DrztonXP7afXZ
Rv5cEuKCuhqH19Kq7WWT+8NptOffTQG8a58FPXSKf/o9d4xJJsUg/CuOTYv75PucaaBcUExoN3aJ
9RT5aryOxyp8Y6unYmIfZptb6OLKl4b8J2Q4Y2K6iP103snQSrDe7RvV25NMC98s4ZFSabgSydGo
9T9ISDsnHqXRG8fgE6Y+3eV2IwrtELqTq1yo4TbnY9Xx1E3j4vbezihhDYmiPciXtuzrhpiqaW0f
712yH5DcUJFNbu1gy4Evbq9m3YVr4JpftbYHPlpNaQVrdP4OcHjedGqTnYuKL0pVGNVbNyG2jM6J
92OiyKxPBaCVymhOHZnkL1FuwROeKwwyfXEQVIDa2j52px7Ji3Wp5S2Efx4cKoDTR0SAhSc8yl1R
Bda69Kz4KhuvS7cqmKXTLYoa8rS2srXnNLlNcBVrXhsxHHMHx5Gg03eKlYxH2fh4iMPrFfHkffRz
vJqbwH8rfCfcDw2kMjNB7yHSJ2+l50640kXoDb6z4OPlbeUokpE/ytx0T3KplfYPnUq6jMRHeTVS
6zbJdkv9UBpIL8g1RWCnmzzLg6XaBkvfZGsyD2Z9GIrJ01ZT6VTLkacTwrCNi2oW6dCDGhew0uRQ
4RW4pon5hvwTZFOJSEya6YuGjdBZ69x+FxvZk4wKK2jP/9uv6gPMYNmnp+kg5xqh3tymgVn94x6y
X3aN0TQcSFW9opuLWB2HIapY+rLvqKE7eha9j3N6689UjPvsoqi3nuj/3/myv6+L4qUOOHLYhr/v
+g4UubjSM+DlegpXR0lIlo8TxnhFNfNg+nfTaZkUN+ah2ssuFxeEi/zI1v6upcK3rcpKqSmvDO/3
PeJ/bfn01vpZNlrIvuh/9pP3uV0yaOSeUYFr7A+SJsMnGfB+41uxt3REGEbDmfwoG6E01o9BQ6lH
9huJxwcb0ZJDpNr5S88+v+a8EejGK+YuESQ3E3ZJpiqfia58qTEtekLtITlFXs1BQPTbOEVAY89L
Elpev9SL3t4Nqufv+OiR6P6Xt4GqRrpIk6ndBILawX5Dufg6so8iktyPMlbr1TzoIyIa9GWOUPaJ
Oxxhq34JGEW/1GNtPcepg4qlV1drfr3WM0lzdV/ZBnqOpWI+yyn/LhiBc3JUjoFoemr2MiInP+tO
9KSLCGWAZFFkKKcrMJybBidOeyZth/mbf8qczIdmlF1GSy924Bx2eZq2e5juD+wf2uMk4Hiy0cXB
K7GcD3/oG4xhBExPHNBC0dgktRYgPhMKNJTwlBndxBnVae8xR05pZ/jj8RbK/KGZlMeotPWdjOpZ
54HqohtGnRAHmdF/lg2QzndjtCtoBZ7/PCfavGTzjmioCDufHQvUxC9m0qJbGpTlit3VdJFziwgZ
k3julNvdjEjknTFIh0taKc+G3uvP8/dxUDGYVKZCfbDNqN+N7WCtvNpDvTt+y8Hn/FJ9uCqe1X4E
YRlgm2T/sLEre8SAnuN1hJKq1Zv2CdfL5glGe/2khQgIiq4ckYXbjHZsnZMclNPEItfXdnA7kJOX
EDrowO7BsYuwfoy06Fmt1WLDhgb1I10APeTwbWalzTOkewP9zvtKOckKgh/J0CH4Q1rtWjcos5nm
9DGrHPVJH/UrGcIX+JLy8Lo00XybpbXk1NwW2HnEQVE07Gn4MM49wOF/+/IgD7dUSCtojK2JjGE6
ozMOtneM2ZYODa6oox3uZSibuQhyykpp8VAVJVth2amleLWv5GUCBgchbrFcrmxX1DfLTdvYuAGE
fXMNqhD+ren0P4BGcaH339RUBQxQG8259bthF2i8nvzBBlrYK18oTfQ/9FjnkI5KR6qquyzIumDd
9RYl9Ihqv5vX4ZFcHRuqvpsvxqAOS73OjdceBkOWWurFylXjdSRKRCTHBhg3ckwVM8VYWSfabez/
u06OaQID/e86RLBRMQ0TDDsx1FsYY05FbfK7LSjzYc1roHwuMOh7KAScCUfqB5OcYGxjJpxFSIyD
i3qYuky/KHNdoKRbFUsNPMyXir1ZORvfukD8yVVyGX0fJSdgpvpCDmhGuLA1Tkz1wJembkJjF1kt
H9DK4VUo7p3GgxChj95CjbSJPmjFRmsT5QCIKWHTa1q7uMqsXZP2v69GG3tjZQg3RpEJ4I+Ych+V
V/dlqFeo8Mn8+MR2HX02w/4IHH1al0mCZwEqzh9jhlBQbmZfeU21Sx05ip3N4/mFX9PF5sH3EISI
W1fx3L/4dQg4LenUlTcp/YsSJyOZ8yZfyNFebeAjko4wcgdhocpFPaQzkitGbv0LPHkSwao5I3P/
z50aB7x6IULmP0BPQ6zXT7pD5nnGIuhjZVHKsHH444umxwwImVtxeZsorhIlftP4JK1l/72pEPMC
bQfVvqzfeOw3v2qRc4DZ8IMtb4+Qo5e+lLYTAKDtygOujurejBAOKpURPVtnfOqdDPnItGZLBFBA
dsnGGhHsCJvuLCMy2OPTbVQuCGt2CL3aYkr9zz1qj8d3Wo27+z0i0532Xli/ya6MR8lJKwdAQoIK
DEDd2feCLtyK5h5mSvAeqW20DiSjWA6A61cR/xLsYRnLBuXxBLJStZA3+Puuf8RxFFwr3XQhpKMo
pAEiftQcRX0zdWAYdqv1a+w4tbceL2SgN6O1qzBn2U4iuR7oIJXCPCpWaY42U+hgPoEmh/YY2nn6
GueVvrVD9H+mQU1fsR4MD0ixoNokwxCWku4VrzKqFNC7XlW3i9lL8IuPjWovr+6NErmUSGQcU8ty
bzOboKv2cSuErcpOW9pK94L2HsY7QYuMchM3u3p0k4UMY9tK97meYxKuZuNrESLF4JsmfFAx2RkV
99CPKcYztjW8Ir1vHZGU+J6LKCfdcYrj6U2OtVVqnL2ovMiFSeAblykI93IsNSPrqXKUlRwrytK5
+gFKA+IuHrJnz23+Uw4hDZYgSkbiORYOsskmdzLzRc7LcbyJazKi8mc7iIxTZncfw65Bo6Gz81d/
mLYJ0iYX2ALF6xySnyy85iTH3BgYsB6PyUEO8jXPMOWr450cVZwI9zp21BsZFj15gnwckcKPNer+
pbvP/TI6lv/bTBMqLYN2kN1zVyO7iSbg72mxBn8KCYfHLoj0BuFc1quxwpy5necNqoZPv0O5UI7L
1XEXqys/NFFNLdFnKO1B3bEdIOfEKxtIj5UaB6NzxwX6Z9Vj6xvICsvOoUL6DDtGMcmNQFKrM8nF
AbuDezOPgYq6tZnuQPhtNRHJQdmfTOS/YYh79XqYsZOVnbkGi/3hPon8ebRs6k5saJRffQm6jZIv
SN1BwxJxtNODbMIAYHh/wz7K1u3a7DaUIfwdTahN/TFHXipKnB0cftmFM41n1Nj6hR4F5a4y4+Yt
qni7j54VkI8hrPXqOidqfJGRiXPCbPTTM7sXjhrFIQkqpBrqqkBkjQJ5NCuGeGIhKlwlKHriUP0Y
e3EYL9jq5GijFcUqMfnMLbA5QAFMpW52i7XaO2OtOB8yUzef5H3ckhd4blxmcb8ijtqTheO5HJJd
EK7m3ZS0v2TXrX9O0SwJMUiS/wjZ17v4crk9RtthrxUrzRtMdk08IzFabs4BQmSJ6RvHVhzOatHI
fgUJilBTjaOcaiIuaAndulvffZpc9e9c2Y8WVXXQdD73XRlNX3xE9BWtUD/GyGk3Y+chlQ23T/YH
vj1/uPXcbiy16rAsRwSOjUp4wCV9WLRVhaxv1vfXycmGa4gbuNuaT7KHHYq+Ic+J8P3s+RiQ5rgO
KC6OI0rg9FcTEN9F4/x/GwUQBPkowppMLg6z5GcPlPjR7qbkrRur7Zhn+pPRpQnEQkyDOKQ9a1nk
voZfZWcTud1zjYGCXJCPpCsKu93LMZv9/tlTpnc5FpCuPep6kz90baRf3d5Ccb3+oftF/xJXgf1c
2qtGQeN0we1eFc9XjqYYs9PGQYm/aDdyKtJS8xqxkoaHBaPZ7HuHf++jT428T5ywXx0iqMONpp8N
cTKqxGmpzI1nrLKNo4wCtSUX1I7DUik4LHmRX5/EfDlYiPlqY/09n/ztsJSDvjHXJ2cyz04WAlpK
kX2b3dHd2aWVPJRDaV55SZlX5Aqsh3jyim1bh9Y11/TgjO30Rg7KaaGG2VkTkI6/r7KG5wKy2pNc
o5dGh1gmzhD3RaNWX11fj49yjY93DZKn/GBT/My/frAMgzg+JHX0ats9Xk9WjZBgEvpvyKX88mpj
/hkaL4VipDCvYR5rrj5/thE6v+NsAD7iNbOqamveJ4VPYk3hEFSAkHyKnKldDI5rvflltgnyHvmH
MXtuRFMHA5wTBYRMXqTZs+eykdAj6yAjOcOpMHrzPLPdylVen8WY5nrfHNOxCm6LeS+o5A6kljNs
YQOXD3oSJieEU/Vt5vRnEBEjlguyjXwvOGo4lIkZty6olxgCibiiygQyTkUHlS7Zb88cTvK4Gh/V
okPf22g4gqRJ9Tk3aFxXqjbtkLz134f6xc308nMe0GIcejTtrCipyEGmkGKSueERqqiLyivLayEa
08cFIpzDciv7DE0j4csxCNnRK3S+4uqThAXdgbutHJOzSoQeIGZUR2vojbMhGiu3+sVgtVjsiLDR
EuOMmIRxdkLniYOLvrt3VUZnniLtSW/YF+AKwPwSqDhf+GzBNxpKzY/ZTiwUL2kU1yPVJS+LHvnK
hwIjoMeM09HiPqkZu9/Tqfda7ED/CcOgw5JCH7amj8kxqW6ECKl4jvN8QFU44htc9M8Qfh3K+ar/
NbcdFLAN5ZfVeyslUKtvk23jFdtm1vMUJt5yVhz7EBuNtovQUxKw6uAJyYVdbAXgtIQxTuN8himm
S1psjWtNhArFO1SSrHfX8J1t3GvBskgoshchkhTp7BsbK1WMdy/IX6EYWhcdX66Xmeqq7G6SMN4r
YT6iVMmswECkLusz8/+6yCiTHNvnGvQWyelSC7/ZoaU/lm1r8G2YgnOQB3h8GOUH58pPUwVV05uW
da0q/yC7aw1ewlSj69pFafWRJzbWJeNgU2AeozcqMbfVeFuTRnSy7pK62Q5/6vCTVAwKHuCEVmk5
BZ/GFF78AUyewmP0TBofqULRj9qNdnO/NpMg/Kzm1RBb5UeYazYbDYwjwwLHHlSPtCV4y4OKf89z
z4nx2Gt6tFBEdbseSAFNvREfQc4mL7xe9rLMXUdhv5rd1lrL4jj8tsVAleetBfW+n0r0BOU0A/YP
vLc6P5soeTxNk/Uhb1sVSYbkdQCUSfwURCE7v/psUvSoHBuLQ1lZ72f/k8r2QO6zaXii4u4nb4pT
FSrYoAO2zfTN6tV4esAM7TlOQmNTUpss1qGOt1UO5+kwW9QRkq711mobmtAa2r49tT0UhjEe9iRX
NdwOb31FdGwDrAxEZJl9v2I/LJyAJ2Vfl5iyNEPmvUTVpJwtLz3IKDHM+UVonoghtx+6fVFkqOeO
MWwiKHqHoqZOH3XwF30Nvz4rLcKPzPW+l72l/EDoEBlsCj8PLRsdd6in7+iMpMhRDNYb2jGRABgh
YKyO/XKIxvp5VsYJKa0KyQkR9jCTL54aPk4aHvAL0wCtmUNYWIaG759K3QW1BrSKB/k1GgeCIatw
A0HkQI4pYTkeQ7OCpMlg2CTMSLQfiTcl+Jjg48XPpaiVGO2i7DlfzFVmnstO1W4gMH2sfuWYpaEf
QFHNYYP7KMFhGsKXOYf+d61uyo1hWmDeRgP5+IKUa9N85Vs8LtMQOjmP1l+6j3Bm72IhgZZDbTw2
BtblcRKxCfpH9hD6BoBMGTORy2KynV0lGtn5x/gfl/f1Rtv1v9fLTrn8NlxjZBBUuf7kduSNxjLp
vzoqsBBHFVqQoBXRlgCoHZ4jTwm/6gGGLFVvei91BeMbJIx6Jj2urT0Ys8Iyq9krcYMYrmqnuzqz
/Cckp/p16OHngkSj/yT7BtgQCz7LxqrPVRLDac/nMEV/Jy/nat0Bef6Yavuri8LSpYbC8Jxnxjrk
AcFpFeOZZLZBIvPcs9HuJEkEiqE7+HozuMepBMbghcOjNVGAzMF+XFtAEhs11IsNuBvlGg58h0r2
Ta9GggmHZjQZtTW/fp+F/LZuW8nREqHiIW3pFtErkj9ATHvnKrvbfPS2SZmFjz57hXfe8T6gfKPf
yFHXs35By/VOclB2ybAtEG2H8f86jgO+w0PiLs2h0z7JiB273ree9VwLjk7YvCSji3Cy2scC5MAP
17V41RWjt9RFCMau3tR+jhaqCCEmKDvFpxKOwFX0itd8cNJC8vqK9ZkX4btqTdZL0+T6CqxYsWz4
BbwYvkDSOrjM941ivbgUJ05mGb+mQ+M96O0wrpTaOHTC57AXCM8cgRoAvnGynwQGFDWpYDunagJ6
gFE5L27xl2cD+CSjYdLRg8iAXLqV9wRIuNyBs7MvIVAAPrfN+F3rMIPr8+yLb8bhkr092xvdVU9d
aen4SzGjRFVOKeLvLVmrReNSj/dnUB1O7eiPM2LTX5sOJXdlPtlVdPDrJv9wYlxYME7rdhZiqh+D
icsPr6HXzrH701CG1BD4RXz0qeUv2Ynqa6OecGsNyI8g+hU8zBoQlwKF3LTiYx7p0Nwc01BOMcjO
3VjymuH7b73ogYbscFWWT2YaxpvMUBSsg7TfjZpWVwtNju29vwV5mZpju53yQYeBMI6fylycOzDO
v/xMmJap6fc8IqNn14CdYF0mq77jnKiOKga6Mz9Y1TP72pa6jzyyH3xzSn0V69b0ywj83UQ25kuj
Y2ihToF3sKw4eFAS9P1V6NVvkZHHO6R5JkR6CevQttdgVqjSiVBPUOQIM99agU+r3yjcFo+O5rib
SYzaOgkj26xI7ohRNkPwllv+EgrJibcZzGtRlcmTvFOJZ4ddNMMLMJ3pZTIKgXjjBxh6jvVrYZ+7
cfwKoKv75btbU0W0m2IwWviJVr7a0GmWKH/nx0wjuW+FWb6eyPM+qcAlF7j5FV8Tt97A0Wt/ZZW1
HUi0fInDoF7kUT0/JXoEqVvJ8Mcqw+loqkmBwEenvxqiVOtCVv2J3D37v/YXj4AfmZ2ob22K4jXo
6IJPHJz4FPLtekS54WJ5IIBxiFhZDb9HYPz9TslfAI1q0bZy2nqPWk1DTmtyYkokZlLvZSOH7iFy
w4CqXHTL/liTCwV2rfKUDa+P4lSLpgFz8qjVQ/+I5mRxIr8EhE0Oa42b/DEScaZjx84cOQqr5dXj
JNGO28LlXXxrrCJgdzS0K4S6wauKgaHyAWbkjf6JYJa/7WRYx7GLCiGAVTFFtWZc4xK/p/iiRXsq
4rhsycsp0MTlnDfrwu9xJxIjVe9H+773q3AlL/+YH7rniQTLk2c2q4jsyPusGvmRmiKQMhFGbdBs
DIOHg+b3wbva6QaeV8G8kaO8qbHULLrhKEcpqqPcpajP1oR+u7jl2GrKm7xl1M3tgwzlLQeqX48y
DNje3G4pQ9Qh1pZZORu+g+quaclWBdCxEClDR//eJ68Gx5931lCP2W1Edv4157/62LBssAY4UuEx
ERN4bcsMQrjRu5cucNyLC5crtYv5cO83x1HHMQjMhJzB+da9pAKV2JKJpUL1z1K95lej2z3m32LK
uDMNirI8n5P1EHbusRZXmhv/vpJ9HJV+j/41779GASW4t/sVaXD0UXNNEt3ZtSN8QpSIYMi6nolL
ibw0zZldh7y8TZBzKebpD6HbN7elsg+tddbLyz8WUS5xdqVmYfccOhlEAaXeRD1A3QynlMucBQGc
DY1tZQ1Mp8o9io//DkyJE5ygzy/ktHu/lwjbbQrQjyOpamylxF1aUz+CKh7293lKrEe7Jpo+Rsty
tq3vqZhyquNOT7xx11t4H6D6Tjy76bSL1MI3l/dxs8wZl1Nl523+LdbNQAcXCAgU1aeHWD3nLqr3
QWHXSzXN210YRcOzrrUfst+vcYabprHRoeazzUv1IHjKGk255C4KanzY28e6sRWhqG00G0qPeLIE
I6Kzc9VicGr8ni2XsLn0zkn5IgNqf6waLGXlUeI6yj7ZGCnYYiC8PFXU0H/o3UYkTwVL9mFocpMk
T4J58Jgru35IoKYG06tvZO1TqerVU1omb2ZZTphxYS43raqwVF/b19p3+tfG7w2u9aTvXyXW+fe1
bSA8mQXzGZq2u4jtQv8/nJ3Hktw6loafiBH0ZpveVmaWVWnDkCnRe4Lu6ecjUq26remZmJgNgjBE
WpLAOb/Z9EaJ/0mHUBSQpY/aEM5Jj9LhOapBaIYquydsWoZnlrrBTrACX8lepSnSczN532VnWhka
S6QjuIQUi6Wpxvk5uBhjB6LRrLyzLDJBknth+WO77RSc2u/1z3555FRip5qpfhAiUcW2VSIfkxOi
q15cdkerI1ax8HGLPcq6MzfKo7/a3FSHSk9kkoWYgYSIboL3cY3o1HZOcBFu/7uwHOSCh3iqNn91
QBhA56rCA+mzg/hecMnMPD7zf1n+1S7n9MPiaUSrYy9rg633ZNUIJM/cIMn2mbS+2FsmFll/aD+y
3WKTBhXtk0jEmL3BuM+m+5ELe+hzOtkm5/wzVjb9NbseBkfNrpqdOUyJApsZsQ7LFzu8h2OM1iIx
kqbri2Lfucl8SF0e5Sil4uEQnfSw5O7j+MYDEl7mg6lPARpC40rrlPLBHn2EiLUoxxFKiXNA93Ov
yfqh7zysifijgFXm09Vj9Dbq/I1ys8vWspr7VrFCvKXagxuO3wwt/tBnaJPsTKxHrhLnhTH+lQTj
tdKU6A0so3ewO+QM5aBgqGpuV1jCySqXdboED9kc5eAhxLqMdPTNtW3yafwnZHOTWTWytHZ0f1O6
yV5O+XqHPpT5e5XYyVVCGlijNDdaYPCk10+kAxj0v1oK7T1OuuQKWLi54yX+53nur9NYXz7n6LFk
86ErH0Q+gikg0Bwea9Uf7SUAeqBhcwGzETv6KeU+kZcCuqIi4lMGYfUkj1rZOE02m3O9Ddm5zYNk
f9To7e/x91HyhCQjo47UGdDcvyaR3feTYidMTuJQsCM6zr4laPV7zwR48XwwB6vGGYHDqM8DGFYc
jVyQ3DQgNYD2czowdhAd+R9E+FZYsc9QoiOLIn8YvJ8thiOrOYyIYeacdJSZyP+clJRdAAIqeDcU
ihFu2r7OD6Y3IJACQbXSZzRpzf78rsB2r//pbtRe6R/+VIcIneqF1GbT0D9qVulsOVVZuDprcRts
P5XcWmO8v0BskWV5+FO9z4CC0YBcTtZD6pz6m/ZuW5Zxk0Vt6wJ39RC4fcjdqwsbZR85ePR1uTBu
eZOat6QKYIwomGZ+tnncg1dN4pB4naeSHYVT+4tRJ8P42aaq9hd8ldqjnEm2c19dNeDHoRFxpqHh
JKk49f31ZFPtmjnpWfEoz4kdCLddq+8j9liQ98sBcB/3q87HObLqq3iRI9gheOE+plRri2TXPAAz
8pVSxsMhmE8s5SB56AckHrXYbdafC7F6Xtl9Vv8PC7b/fUiTNNgiAn/ZDB0bnwl8QyCC+uIDZ0Zt
eC7s/hqM1nAQPOYtgGm04cHySgQWz7O55iR1fckNrbo4XvVzsCpQ1X+a5IhRx5VboOi7Gy2kiJOu
VM6orGLuFHbjWzpBpxwE9iVDn9nrtFT8s9d22s7UmvSgI+B8atwp2GLLVV8V0+pXcRZlL9NUsWnu
LPc1FUN3VISKxBgJEheYJkWQDdmprI5aHnkn3Q/oFJ35u1OO0PUxPpmzyx0bYzW14msxJxbjKHYe
8EtZy5osFO4Ch9Rof3ZjkMRLp436belVDYwF3141dmoemgCyeRCFytYcJ3yllJpNa64fW6w5HVLa
Vy96cCwrQf6RIuFpfGuR7s1cp73I2r098A7sBZUTCYhp5to1WDlG1kGOUNM0vbmILy9IXVs70wnU
2ekUD++pqXHx+jO7miEE2uckzj/biiZV1pOBX6ycRk4oKjFuSavzieZzrbkY8gTD2hCv2ftb8FSD
tYGtPZtY0AdLG2WKc9h228/3LGwjvxaET/+8vuzrMXbRmwzQ/Py2ZRM67PdP99n05xN+voPYdEmJ
xIG9u79kPjuRzaqh/3jN2MHU3MjJwH2+ahcp/hoq3O9PKCeso/z3J7x/W1HoIvU7f7r73LoVsN7h
08nR8k3KT9ggnPb5Jvv5E2bt/fe7fy19CQk8GX5/Onm26lgHJXBBRc1fhDy7yPKvsV5bh8/pHdKO
i6HGDBAYXvUE7mjmu6rlubSF+0iq7KnRHe8d8g0ae7kPwFLzq7cC1/LSVrKHQvfMtTdhJdA6xYUb
k/WU60TkwsnnLhMlZD1TUz8pmvFNdsqiAoxhWN54H193kOZbAqAbmQ/t41Cc3DL5+Tne04gf8sxn
wemqK2EorPUwh9zE2YA9Vuxqj2FQ6I9IYp3coVVwuaY2Vg4eejFfreyUw2wfyXpW2yE6mAzx2xA5
ChfJ43kOWehtOayzzin/0eYn+O7YTnO5v8oYN8T8fX0hX0ae1ZqY8E52mWGiw0yDNjYPgJvvNXnW
0CJnVNkVcqR/3m+o96APNPcqm2IEH3aISRTLz/eLZvivQk1ho84npW0cnh29ub9T2YS2O3HQIQnJ
9vGBZJvxngSduH8lgP3LrRpnwPiNr4N3Nvw8f2gUDQLrGEQXeWSleJuCJsIBbe5wrBQl90oHgRCZ
bbz6a7SXqMO+hu34OYEcIQtewc/H36/w2WwnONh7f17hsyOtxO9XKSChoB/Pekjt0EhWw2wNlJnQ
NouOjW4pBpT6INmznEfMevKGI1lnl3R7jfu5h1XCoIYtDrV9tSKfYz8roRvg6ZkPX6wGa0VtMMbv
cdGea7fzf3kTuZo8xNJcwcIMqXRUyVNXZ32ihj8cU/tonUD5Emaei0KYyF90eD2rDH3VG9QltqaG
oT7wdrWtHXZ4eSqdu/dyt94PCv9co3CkDQsrL83/wcU1noBqlWLRyFJjyd8aXbaXPYPhzYyjnFwy
NqnZeLq3Ooa3GHgQrEFU5PwELb9yvoyalni/oqUbobE8wW53TmdrtzxpzMcK/aFt1JT7qNYiYqZe
cFE98CDgixUEKLt0mehZe54aW32M1eZFtrtBYqziqcYZHojaq473RV46yjt4Vm3j6b5NIpnTh/5c
6ALR3d4M91wa2lo2s0M89tWgPsc3awpdaGB22iL+6sGz3LBMJAhJxjc99oOZHpumbOEoz4eTjmqF
a2mHXgsK4ovhKnK7cj2Nefbi2aTPxIA5guvY6UupYKtgF+A7ZLUTUK7iQv0laxPeoBcv9s7yTDRf
rEdU0pdoI/Msngss20GWtM+y0iflFuX29ibPzeLpxQwi9UHW+CQoEeMseZJD0x4QoCBUjz08bgMZ
+889lwIeZWbZRMTqKYxBi7B8z431FEW/26YMPhcK1w1AYYuwnxwYD/q/uueBtpB2vAV44z/tpTUH
Gjo14UY6vSa4rWDjWaVvnTJibt7y5JdVoyTmacRmgFWYmb6xBnhVrSq+QlefXoW1koO03EsvRtnx
P2YGV4/hM9kaK4H5lNS1SOfjVLuTvaPGzbF3Jvcseyfy3+CQgpcRdNXNMtqHuk2zN1Nzo+PUYh8t
Tyq6qdjYYCw28iSrVBVQvhGbBxxWjqj3+5sggYYpi1j68ngRPjzpbNkjGw2whERHkYKZgrp+iglr
jYnQbyIxatSWo2Rd8A1vZGc/uv6FPOO9Jptq0QfLPB25hObTPVLaR621yHgNJQlIhFBfFBHEbBOY
iUCwt48hF4Bg/qVZuD+nOrCfaKaJm055TczK2mLzN3PmBmQPcaJde8Junlrd9BZIe5ffGgf6lDan
0TWBWRTQpR+2X+EImhXqSxnapFpMXSeQbXq7HoWovadMM56kxDicLfdLk7I140/Z/yC+trrPVOXJ
vuw78xv2rDbUddV8Ei1RrzaNsrOhFmTukiHYRarjX0LHKFaulmRvka38zBzH+kiH230eTK9uClYr
78LqW8BXnYJXq9uv/GnCpWlIXyZsrZ4j/CCeuwYnqMTJ8eulKW7MCYdKAbJ67qxEVm0Kwulr2cu9
MTl1Zg9EdO4t0VN+bo+fc5GPm6NaSXuS/Y6XZWvh8CdT3nNPdM9jl60qBJzfhOVqwC8iTLjnqlFa
zsYORYV0d9u8sRPDyikZoE/I3szfkPjonjQ/qx+hVt2bBzsLj3kxo6PnUWnBNQd9ZNiOqrCOvdLi
CWop/XnWp1ipTdgvTewcz7JNFkARhnM6F1Pc4h5Yo4EpO3qke0ewq/TIuq4i0frZLdtkL3JwoKdy
+6g2abwU/eQ/NHbgnNvCGZajMbnfCMEdgsGfXssJA4fCb6otnMzoS2BOeEuk7jcFQvMq1ycMdjot
vuakb6D16s63PB7fNMwnAjIbi9DHUliP+uj6WTitf25Y6BwhM1buInE9rCwV7DHlkDRyfg8OIlSX
TTU/JzbUpoVNqG5RWW3D9S/r7C42VcbXE1n5eG0QNDtMPVAeyQ7oxvRHPaGsJJkDLTUgPSFqTrAK
Ri/6odoiepDsgLmvnUf+P86Ts5jWsHe1OrqoE1QBpSER71uJ9xhavffoNsBHXPsmW0aVoA8yOe1K
9sk2220xVW+ni6ylVpLsmh7lshATuBzDzuaKTO9wjufJCl93N9hUk/2w7McQjxUkNLPZXri1H/Vi
cm+pA8yFPtnS2Jay9uGzr9KiQbUxTuK1AQHkrIHKdus6XsZxUr9qRf77SLZBsxJP41AuwVBEX73+
l2EX9RentPO9A8FtLZv9IDp6jjBJ9nK3wjoGKYOsj77Gk/oDyn53CxNRPIzG6Czk+CY3kIoonP7B
M9Ts5uvmh2y3vBIvz6ayka3hOvPc6iTbube2aGdmYh9bWfAlNknOz29H6ZV0myLBtpVV3p315931
PTbfxfwuUJg5VsL5/e46llLLXvc3DVIqcdUXH5WjXYjIFl+muLBWdjKoZ7/1qmNVIPbY91HyMnVA
FIjTFB+wwZdJO5gXYejZSpiGj9RlgAnIfPRZZEIZt3aXnDxb/LNdjjVV8zUw3fCl68yjltr6F3+o
0CHLk/BcaQJ6vOoXaz3znbdBTy9+5Go/Y6N4BBWXvRkBH6uvC+WI83R/Rp0C5qgZNu9g5fcBy+if
ml9+xZrLfFFrJd+4JcF3A0vihz6Yolk00/+aKMFaDkUOCUcnr2yeC9jfm84UwUGFyn5BPQpbcW3k
Ih7NDvHx0QfVNpnO3oi9HRuMRIoFvU153S76aUy/WmX0vcwa/zuRhIcCgY6PSp/WKrf9cOF1Z0RP
inghbORvYIwsoH5szCKrP7xQvWKmJr5ja/0xdaG1U2yv36g4jzz5gPeK8gm5iOKpqys2oKOvbWRb
N5n1BeLYLi/64j4CucJg6aUmYQwc5sYiegzz2LuUkQWKeT6Cid+sRFpE6xZb12wdojDGL+Ada52k
NI9X9o1WlTzee1sfXlLsttE6cRAvIt0tmOdfp9zb+Fbvp8j5Q63Q1vEQtZvUxbU0VlLl4ru9fkxH
gHJJUNTfuvgV/LHzPa2Fj2V2pZ35weyzidDysp47xPgjg4f8Lbb7eB3U7ANsHN6vpdojr5bEzvfJ
LGFkiPBL2SfdJnJjda+UlvroxiGWUfOIobOfDTiYL1FuYuBdWy7gPbt+EZn2JAcgSZQtEPUDctY0
9VZXIp2vgHwRUEzgdc0XB0z2TkmzclNjBOOIJHxF8V/fp6bXr91Btb7ao1hFTj6++fVg7lwd3xDZ
Xqvf2yFK3wV2blsB/GireZH9Nc0y66vhElEYUtXZVqJP38f0u+xL4Dhv2FYbOyxbprfRaFayXbPY
qMZNphPzGsJXAso7+RLEd5xVpERbw06VJdbZWJ2xlzjKo3KufrbJDjOs/9uQ3vRM+BQC++d/P3cA
aX9Axx5HSyT+ZFHH4JSrqDT+0ZZnfXHhTcRbMgV4Ef0ZnM4d+BO46GxbP/9q11sot2HQnv9q94Mi
PwsQ/11ij8sG1vKy7/u33GrqWzUzF100fI5/mmC9NzfMae5NZNlqgkiwYhW2taE5aqsSR71bUFjG
ujUHBE86z9uUhlmePXZ6O1ixw1Ft+T1Ji/v7wPbKY1aE3a5B5fNs+SjqtElJBkPBxS9BC/kaxpgS
B34dPGVah0JszGI01tUHYADFpbYNdWNrnb/Ic8tnY33/LtRxh0YCO1O8li+yTR75qWcdYAY9yJrh
xbgxA3Wqzg0JqSjt88u9La4zLAQzNV2F46g+QQYPDu1UA2D1zbFirxcuAUD3N9lrpW21ciLsQWXV
SNz+VI7F96LO1KfGrMUDYounNPCV11aPIzK6VrKTVdPUegzJY//eG/XT1vQS/5HsafDc6mIlR7kT
65faZB2vwlYE+IXWzGhN5Al7Pz6Ftdm+Rma9TEYDOWaHSOFk4pouq6JNfsKNH69u1iW3nL2n1aaA
RD3TWJd21aJ7yUkZblUFGZOdWuDv6thW84i7+zUw0+gsVAwRk9aKzh0Pf9kni6Bv67XQw3pt29qU
AoQWV9Oy1W0AgmSfR352kYVmVslKrWwM7Ywiv7dF7ZTBVsKmWo1t4IzzYNkmj2Bw1jtVkOD8bPOV
0F+h9qItQB6W07pLB3IjswZP5onsEENq2qbUr5yHnF0nBDco78XDd/pXlB54YLgfceX/0sWgvma1
MgFLasJLWzTuDkX4CK1F23zoNfi7pVFWr1pcRuQ3qu4DLK9lGN4vo46f4+e8Vk2eUKN9L9rMQaGu
y25VUmBp+u/t3dz5VxuxDWxWxCK1wl+VFTT6gweeGUqGOq1NgAXnYjI0sJHxBwLnI6ou43iUR5+F
Y2nZVksELGrs3by5CFmHwHqcD2Ojfu50MsSfRm+yXVfg6cu2++A/42Tv5+Ch1qp1qpr+ToGNtsVs
dQRtZEdvuqYoaAeqFp7UQfQWJtm3yPaaCw/u6M2cs+Bp8xr4zkBoOHuSp0xVox9IGeIZPg9K2cGC
/ILtQRSWZ8rIY2PqYRZZg2O82LGprbJkbC6ppqc7Ta0y8AuGfariNN2E9aA9OpDElj10kvd+ch4J
ss9AfpZfJK0WPkz2yGcZEppGvYTu2D6aDU+QrNLUk4ZW7SF3lWA3Vep0KcN8XI0Ymb72Pbvk8gv3
nOxkWiUpgLjpMSyHsbIC3pqegplK5QmokAtZlwWQvBiEg5jwaEz+1SPnkMPlmPs5sq4rKLb23fvY
mNktnKWvtaEvTkNeXWRTPDeBQLDOcd9uZZMselMXF2IFC3nOZ7s80mdN7HsbI+5D/8yPNNj2PqGa
EafLkubihnlxkuPVKVI2vjU1ALEMb2sR2DpOVVwd2qL3CMGL8Ow2hrEB35Zc0cV3V2xcxqditFoS
xkY1P3NLzJmMYOUKeGdmYmpHFFsQMchmtRCtbpONbIy13K3uh26AQrNPNG08qqMOBE1jP10Eonnq
+hQkuOkTrM7UbKuKHmHEoTT3Y1ZX+3yOTMYoMmKhXqfXUpGhbD14NtUiW9pqU33BRzhEJ5TQYocw
KWzOnKXyuPXnTdQCYOG66yukxvzC2TruuLBmwEdXKdGBDTh+b3PVCYW/gC+hnOI0617/DBMO6EJ3
gDFThMbvYX5j+5iWMcxjNtkuZ7PnYeBa/jmMVYgNTmBKT0nb1lsldUnuJ6P+FNl2fQu5g9ttaFVL
X4cU0KFIcKi9VH9y7FzfFYEFk38e7GJu85RD7ZmHmmVWLDWwbjs5VFPb9CAU4Nqyajothpdepe96
h5QQskHqUxairGl5VvJaBux6xKTbX9qYxTA/v/YtmZCSCFvtp5J3rLlShLaJVSxcwlzxIqi3bDMw
XQVPs26SrLopSmMuGwHVvI47NJpERuiQJMA3SOTnIhTELWJ3F9SF+4v83Is/xNV7mVnl0lEq89EA
Jbdp0VE923Fi7MWYGTssGLoHOSNSPzmiXD6q2d0QfqsLVqc8u+bY8X3GKgO9M89odl65HGeRQhNY
1F7ucf7TLuivNjJi1SHMCG1P1i6EpBgX5pDjsDNm6wz9IVS6FaPMblFbFi+VqF6K3tAfRr/LX3iX
BeBGi4jM3DkpBVJ3rlEfZK8jmhj9TqvbyV6yHhXqTr6NPyfnEoa1Ng2x7qERD2BoKvDvRvruRurJ
ml1XbIftSeB7X3LTnuVGI/HgxQ3AzE7z2Z63EMKSqls0htN+TBs/UMqPOk0HACJIYqll/w61wzv5
Sv27aEUzrtMiNRZ/dfxVteuG3RbkSNk+RQXaIR4WgtlkeqewJQyN+Dqb1thih19Fw09WZAgyD/0v
lA9fMRQPv3gZOsHwivpLnA7WroGXA9fFLS8ZCeEVMtv21jZHb8njja99LgQEg6OtuejIDQb24rKx
wBUVY+kxITNt+Ty/pmgRmYF56pvGf/aDfr5Q9BZjRqpZ59XrWlhYXsyDcQmwt5NhIrcxV0PhoeOM
GfJ9Kqf0xEOoiBd56sSu+BHBo6UzD7Vb0S9Z+kSblP0EvMhgSlZlysazMJTBeBMZt59mxb5hCBdA
kgecHyJEB6xVmYz9h1pqTzlZxm9+ZzcL3bG9VxzMxiWeu9mTKtRojfD00cscdALDEc3WeCr2A0gc
lE80pVi2dXdgqeGCZ6dXc8x0q1huuioSP3/K5mIks0Cm4SZbVD84ec60V+k6h6HtnXWtsCZ8u6FP
q7afrYAI9epK9tcjEeGiQ6+4Ef45Ji6/rMzBXeSh+pw4sK9sJBm2I+mnje3n9VIqC0nhoHgmwLZF
OVvHA2tVpwZ/lVR/dUw+npvoF1lTCaGDvH7GU7W5amgOH+oir1dB7ljvY1f8dDIru5VeozwgD03S
2+q5jvB5mKORN7LJzfcsFD8tvrN3Hi4C70tgAbEhoiWKzVfc5vuHAhLTOnJdkMSeg2Wm1jf7OoBu
7aM3OeIWhMGQOp24Wr5qEzdIfEBwvGu7YGN7ICzRe4t+evwwRq1ou0SLlR0BwO9jjbB5ZiJAXqGH
/pvLgkJkrpfOGz6i/hark3xrV6W4hXZ5Tv1Rx4bMYOtfZz/UFmUXgs7h1YmrW6+E8X4YIvuIiDeK
kHNhpZeg/FZUYRssgh6+aBF1v3p9oxrqdogq70tY+P26NdT66LKBuAS8xWUsWGQZKDhscN02L/Uk
gmVPLBK2UBWjFO2FyaIViQPtU70Ympi+abPFKuIp+cJ3ypJ/1LgpVPctRGv3u+tGoJh7CGc8UOKt
XaOM4qtW/+bZwLVqM+x+BNa4rYOKxJ0wnrvc9GDpKbfAznetidjC6CA6Mib6sm0xme6z0N0maJIf
i6EZdrarHPypyNfa6B2ntOkWKkEPAjFi2HSRYW8KX3wJnbzF4d2NFk0+Rt/RZbq6VuV8lFw8SDnj
AYsM+sZT2vaA9OvBg9/8wIDZzByGwkM+gktPgIEMQRjfZIFAmXZUElTp56ZEUZAVy1xrTW5HO/fO
qJ3VvvwyuOW1snOi8UX9DH08vSDsrL4UivaKSqHzoMdlcx6t+trHQHnKLI6PkfcRqyI/qYhOePEw
7gMHBRTg/YV5Uh58AVMxtLP3HlTGFmw60kxzVRntyxzZerT1rn8QdgtxXQHUZipxtKpVER51T5y1
Vrho1s+IwxmYGHocsUT4mZQhGKkR+QLZLgvIWODp5RBZ98LmK4v+HBXt8WXATelSpfFLqxXNA4FW
rqSpJ8PXN92r6ubxApJFtq2j7qdLJuSGTbBxHgYHaqMZRktWG8WJo5vsRDS+v+GLAFx5Sr4T1mdE
r1nj3ouScnGvR7ozLMZGTwHV5d26HNzqtTJiscYGs9zKqm3YPH48DX3ZYIL/5pXjsm+hgRJlM/Lj
/dBh13r0TZh+yxlUcUwC85FUsLIMe2wXQ++QN+O1GmPr4magWvt2bXrGT/Z11UKN2++9aXXXqc1I
OxXIfNbR+1RzHcaKvhxF3PzqzafedVD5SULvVJFmWqBC1a2GBPKMiLEijxTh77DGI+DE5XzNUPK8
5vMRaehrpqcVJE6aZGdXQJTqe+6VsqrqZvagaPX3BFRPgdPZc52oHc8gZKFk1YmC6Ty6BMt4zj2D
+ewfM1EsoUHYz2WhZosImACJ8+GfbnLTXE0Tg6duaH/7T2ZycoTs8Hg87I2RV//jWeeglD1G6a/K
L93DUKH96Ar8bWDdZLvIhGEFPxNmco02GVvucWOURnWZ3NqBbKkKYjjB1WurYlewVD/mLnm5kMt/
xzOE5FyBlAKCh9MFUeZi7UeR+iimxMFlqFefy/RW1yxAZ7veW9fF8a4zcYSPA6+9jNGcfPHS+l33
87NacaUn6YDbOnAmolzG0nawXDeEZe6EP6k7sNI4mRd6utYsp9prNrMB7p4fGX1FZpp1KYTlta7W
9odbZk/aiE1QU6gqtjXKurfi8he7vIeQe+F70PEO+zApkGiKxK4e2weXS2mb6G6/HSx3vKqOG6zQ
gNbfVBKUup3Fv3L7TCYL6DgX89UeWufdCdE5rTqteSTBJDZV2hZgXWqw0YSxWHM116IxxTJvnOR7
VQzLsKjTDzWsMUHIo/TFBhq46ZA+OU6TgUqLBZY39HqNnP541lvTfXY9T+OWvSHKVX2LQgt6p6tW
B9/sHfCE/YcWJNwoXQcovtXYwOZFfESKOF4TuRkfMs8uF51lfY+1MniGijjuNIRTt4ieei/s0ZGK
zIMfyFgAIMyz8XHMzB7aT61u6rwTb+iiHuSIyG4nWGvE5/S+KbZiaHaqE6R7NCHsvUb+4cRvmZD6
a+0L0hPeKkLIfy0Ggu6jHo2nnLDvYog8/9kyTcJB9XCYsSe9gUJwNYAWHNr0HAHUg1FTt+vawqY6
4Ltc2Th+7nm4KK8insKF27mkv+feRrg4zljms6rOWqR+waKo5UFaA6kwzK7fC0H0enK1/N1LnY8e
pOm18mLzWhjhT8zacwjQ3qIER72Ex4fCgqfae0ykxu3QJfljoM+R60I0P2zEs7JIaB/scj4qNXJe
KqSf1pqWvLtjXa7Ie3rXbC7ALKOkSu5o59uKrqDv0WirqQazFPq1d5UDPc8Gmh+TxP5sK5XBJvrL
jWWeRQ5LiStd3fvc98lSG3MdcRm6nmCzEoRrtyjzsxI0GBBMKcJPnZGeQF18dQBMniPDWhdh84QE
dbTUJ/00Nd7RzIjjOp6rnUtM3ZfTGGorq22HnZc2+h4fkvFSzkW0y0dCLqAMol0ZeNHKtIX+Zo/o
6dfD8Asy3BT27NiRtXqpibcvmtYr1j0CSdwu02A6kEFYhqZiYRRVGjt1BMSWVrZGrCZwdn6i5Ev+
8lyvWvol9HRkYFxMYAy1HE8TZNVlZpCOjm1jWPVWQoReHR0odUJ0i6QVT4gFZTvZ9lnACvvXkMbV
+3Xv9MaC1cjZJFXw5jY9YRjHjF5nNcpVl1nGNfFCbxNCzvYza0tGajpBMMp3gYXjTa9XKP5E7bmv
jewJRQXW1bjsgb0yh71s0zKgL6jLAgdV3CtbAedD0wlDTbMdmfsYGKyScZv4pirKeAjNYjqAx+bb
8clgRJD6TwLsEQvB5IvSkHboIeGuOwSYd1k1uDcVQ1PV0Ts2PTjNw3slVhqxxwkjsUyDLDqBGc73
0UTAwgXmsaqcSV8Zoecj7tI/BkTDPcsmhT/Fin1uQSj68NVuShEUN9bSM9sZ24jJZtUUgN59sTEC
wNwwZJGXtvULLl8E0RPzmf+PDUZnicJ7fnXF7KQsXhzIyFcin9m9qMhLryoUwtbjPEp2xFXjP7Tl
D1nB2lVdkzBNVo5TT1cUpryFobUDWRZjut7bVMve6qlrgn9liOxgt2BeLCCSc0vZx8lStTBwbxVR
nwbPqU5CpL+PUqQWUOhGhhHRa0DKcsz9kDsR/6tU7TYpT8JzbeFnrKhWuc00z4dVScHfwNuL1iF+
n09nq7Z5AGTxra2UhMuf2yIrWAdvWxS6MTaBQlJbzk22tW5BoLFBtjR2dbZJjU+SjqguqL/tpOb5
qqjGB4Ec0FVF2WBp+GFwC3nXW0JzKdnCHtX8YLq6gIlOXHRNr63QFTR5TPvm0Sv1bNvG5nsXdsk5
7H4SBK8fUjGWG8/1UYuJcCBqfEQ35RGaysjkyMPPonUehmoYCZ1iPzLYqo3RhINetZK++2icfLWw
t1hYptK+cr/Xlm3sB0+VW+PUFtf+xVb5U0QJoj1RcrQFbsS6sHi0zFVZ9Ih6wIL0iqFYyC59IG6d
9yulT/Wr0TxGUpxJtVPsefiC79pNKuG4Paww0hcTpBJ2vfoc6sPATQosyaIKNZYFoS02WqAadwGn
uhXYrw46+kKzhJMc1+NrhV60fUoKdATKOEhXwtHMQxvB1/f8sXjWQrt5ZDu9UIeseEb5cQ1MUrnN
C3VfNNqbkXrVqc4i/161yixbxmMfbxBwwWMl7wZljV2rsk2B6T42ZvED6gQYsbzvD1xr0aInU3Wz
/ou182qOG1mi9C9CBLx5be/IppWZF4Q0VwPvPX79flUtERzu6JrY1UNFVWZWoUU2AVTlyXOKBLyc
l857y/MBXNXKpxBtq6dhytZmVzcvwTTVL0XmPpSQCd+XgVK/eMZgrftp6rjDMnRdzd+Toog3fuvf
W0U53PXl5N/nyMvDzxl/DrK4PkZqWFK4ESSf7YSzSc4ho4P0JtRRg5EnVSa9voJwVZ4oz6prqk88
Pw7SPDp9fknDAmQTG00AknMIeQMZTMto0g31EParlSYQeOtwh1NRZb9mDWffAM3UjSuG1qRq+7Lg
8a4kjvWaUaUEJFRLt3Ku7vXBHobvbnub24Ec5mlvwPBLMG94za6Y/QCeNJZK+jGCtJ36LznUEanc
wsyv7mRwPoBJN6EdvXnVIMk5ugnL/W3uOPobCH/UvQw2KKbY1KHr37yp3XQbhzL7gwxWowHQUy/S
sPK6c6iszbZN9uBGD5bj9dc+mJxdFs3lxU3OBSd0L6h99Zo6vIhKmpesHj+Rn/PuCpgFDjA8wK5v
jMO1a9MjJe3e2TEU2FikrdW+VTOVWTdTbwzJvQlSwVdLPYK6NDfPZEdO7oC+tozP6yjdsH+OEGxH
3cTJB17xIvLEapwiUEfuItPGP/PS6r+VZagjjG5YV+rS40MEb1RLOuyhs5LXTkUqzPZy/cSZer+O
vTH4XHN0vDPgOdhJr9Yg+wHbH+oiwluYQPqaon8IItf41H1rqiw46GEBafnAsV2c2fWmUap6D3KZ
55YbzNPJQ6bC2saW86ubiq6pZZW+fhfwrmtmWrlLRLVXYD0hbht8svnvUbQ8bRRogD4ZfNse/RQh
IjFSrMG8xsH0JEfxnBf3Feg8OQJjZV0MFHpWkaBXn2tIntxxhO9crIpAp7ET7Fqb2FaM6+SrPxtT
OToKJYeLmRf+8pT6gClF0GJPTTgXwymy1x8cRRCrq8rPpv0SLEM4j2CvY8M1/3Y5v2fDaNWa9oow
wY767umrO9v+Zm694TJpuXqn6hx3dTrAwZg9cjhBNhEJRSHZVEJWSPZSwxI8GAjDzg6KQtKmvfXS
QiSZe+RpPzhksPTC2ovoh1hZTkPzN4BHASKL7QyI+rZqw9kysCeSUt0KJPMmmeb8VDTRz4bawPzE
yXd+kr3FscQtjg9x/0XIsjxwMwjv5frLPDlcYpYr/RchH5Za5v72U/72assnWEI+LN8Eyq+P/9sr
LcssIR+WWUL+t5/Hb5f591eS0+TPQ+sn9B3D6Emalo+xDH97id+GLI4PP/L/fanlv/FhqX/6pB9C
/ulqH2z/Hz/pb5f695/UDcKat0OjQLR34tUuEn+Gsvk343eupAmZlZMjvM26jTszKd6PbxPeTfvH
K0ijXOq2yn+KX666fGp1QIVmu3jer/Sf1vtP12czw9Z7MGPezpcr3lb9+HN4b/1/ve7tiu//J/Lq
7TQ/WNXQ75b/7fKpPtiW4ccP+tsp0vHuoy9LSE8qfuUfbNLxX9j+i5D/fSnXq6HOrY1vk2JF507p
BUMiYLNz+tZITzJN1Uk3HqRZWmSvkROWWNuv47N01ySQjl6KLJsxBE+F0ZnroLGorWot5bGIUgjU
2vGFXTBEtmKUllQS9uBbhF/OmSPTPpF9/0v6pd2HJ2o31zBiSZtsmhG2DNsEBNZCtn+BLvoKqUd6
rVwlPQ6uh+DzQJ2vaye3BobK9K7MYSAVUUaSoCQnvZGjAGcL1MvNJt16Yv5Ajo4DEaeDWkYuVYYj
dc6lrm5vgT6skpvGilx4ki3qS4oZiR129uAwEVPdhQlari58Nxb180N1NTk0IG8fU90jhlPkVNdK
S6urpnXGPjAroOtydm8008GvQDa8m+2MHsDkvPsKuSAryomNXSJLZLWPy1py6XAwGg41g/NtvSir
ukucp9Dy/rqkDMvHYbzTebG4hZkzWzRHP3hqPVLEjF5QINTtb2L10CNTov5OuL5Tqb+ap2Fv8Xs7
A8oNLmEjtOx9i0nSKKcv7gqciKd45ikbOlAVbllRdJrD9FE4x7JywtvA0yIPNIywl8BxIbji8Oo2
QxqXaYozJ2uSHu323ZxbZDPV2yHN8vPHibM2hccuVh4/rCWHVmHfcdJtHbXGQqs+RWhtVofgPuqy
4F72AHsF6LbWwd4HMkteG+/ikHGDNyd3M5WlInSZeVvI6J9cN0k5N43Mk2xmjs5OKCObJ9lDMG06
Zkq2ks7sLUwOfdMMcgpOmFFQHI3YrLLqPRV4GWpjIcRjXaXf94qi3Utrj5jcFkytsZaOm1eEy94w
qxx568FFxi4RZJzsnVJC6QFe42fs4k208BmRIZ0D2785jbkwD6buflvsNnhCHT6tvCDL46t76Vku
5qFhCKpugMJEfOq3z3Ub5pTqUWrobuWHsJxA5ydSZzBsuf5JNlZRoFh/axfrkNhYC2pCOC0UsRnI
FoSvJ5Tv5nRQ3i1gViUHBumQKrcFb5PeLViPcL0qMDRsdJjRz6Zo4rjsznIoe0vzwUadHrSxbMTW
i+N/WmCZdruGPnq7Amq7nI1PPV4ytogoIOvZQ6iG+UNs5eyuYgQlpIPztgQNakRqCzjS4aV1T5QC
zPAZiTHY059GxwpfEFpQd9IOesw7LTOW2FoKW8pl5Nwl5sOwDEaqMbz2OKvJV6XLyWSUFkxuZpw8
RwDUjq7DoYHKN+xz1RsHGUEBl8ee2wsfHAFjzwuq60o7rYFUOVD4CzhJL+Ak3QSop5xLm9Sj6Epj
Kzyyt8TIKc24c0bkm5ZQaf6nYSQhKstKqTrf+307Pc6e9WC22fBSseE+laZeb6c6zb8FpkVKCYAV
R2cTJG8iBaUm/pfKAriaVNCvxW3rr5R2OkqwsUQhy6ZtXH9tWV62XWwStpxTVbfNwG+tpeMGT/Y9
P94bLl/9d6DnoO2TI8yL32+BHVXcTQRjLgJX/smrPO/EztXMV7IrG7jYLSAEDZr2N2stiqsr3doZ
SyRkpz4ynCKGvBEysaKR092qjQBYcixQ2s0IY2gOobo6By2yOVFzX5fwPsuebMopo9o2N0F1+M1P
R/LWSwNADjA5m3sZrBoGctBJCCdq6zTXMU8/xb7nQD6cAjlV0gndkF+2mFTWVTpC0fudPRvzT+nb
Gkn/wrFleWm9MrmD+z+562pn03gcfULq9dMknXM1zOBJGq08QkJ7UWd3GlYyphlAUJP3RBk+9xLq
A8VaWd820V5208764UZ6sX9nk5eK/yrhBb/IvsKR6TgaGUR3pnfKRDPaGoyUy1j20AlGl8RuDh/t
Su+d/sk2WqF/UhB9QtNdxNxWlVY5lnNk00+Unqylp6om9UBWubds7cE0w/JTy3lzqAJkt9PQfOXU
o7W78lMQ5CoK6gO4frX4pCEhf7UG+1nOiEs3vatLXhpLk9Nau+PGYlJyfQ7z0D/LXjaUf0yBa+/k
aJgq/xw0QJJ5uP8Kid96i20AZooajo/6hPAujttkuY5c8cPlWqp1NnmbCU78v81bgn/OjVRUKJxo
p4ZRsa9mM3hU1BoW+spLv3B699UaTe0vxLU9yyT16wbxc+ok7VevT0jpxH34FMYu90wrVs52a6fn
D+t0kH6dw6GG74Yv8UVTG+c4KCXnT9AOrFrEcy4R8hLTXQcr4K6PgV6CRbDrz3GieNsUtq6Vw0E5
CdMs2Q5G2V060ZCse98sNhmiqdo2qV3luNjlhGUow6QtLw37MCceWm1/W9Iq5/dXWOYbMemINsse
fMuiECpF3MGBlXwvh6laZvdelt4DsE3KdZejZhGEqG2FRgvP14gCl2ZE4wpSrYHE+d+aAr1e9F4t
uL1X0hUPGjzWslsGGSqwFcdq74x+VdhbY4hBuXlNt4u0RBMlB+GzbDoTAgm07h/lKKggwFkiBhE2
EBE5868I3prAP2rIe2tV3mxIOwZ3tSRJqtqU13a/GLfSCHVmeDdJQqRUBEnj72OWOUtMI2iXpCOO
jeCggtWDQag0XuEKSXytfO0blOh+DX55KqVSdjnVURTDiPueERTbGCqHtbwNLnfFYoIZNxSOxXa7
jwqHOfkcpIvbqmyWpRbHMm1ZagkuEGzivDbLua+38zO1/uPKJeN+mhP0YvTMCci1UlKUOn5XrRu4
SsJOfxqFE2IMd91pILNl7KjY1jlqhN5tYfQVaZXo7NZ6dJXeqOQ3kmfQmMuhQ2b+3gzGM8JB6nM9
bXvqYxqQdEAWhNy5Wxgbv7PDY47QxSVzYOFiT1QmG9mFWHxqVm4BspMy1HrXTvnYrCpD/Rl68y9T
ZW+IBAfDxF5FDjllp5ppBISXKMWTS7Xxvd8a2stE0nNtJI55BDWlvYS148J2H/goTpdQhanmsLZF
9tVC8vVoGdWf1ay6bFeFDUxjAAisq4+zyMPKxgw08xi17Z9y1ImcrYyNKN35x1ix5jJd9uS6WqHU
R1i60vOYDBX167xPafwcrmYNYEbaeo1qzdbzvf1cFcp9SZ3udmp71ObGoFyPTaadZtmkDQCnQsgJ
rqThnUv4C7g+TkHW/+zJkHfRRhJ9yQu1PoDeqU+6CrHkm9qglByUwyIqzqRFwrM0tVKVsMlIndlq
Lij4f+kTyuDapnJOGXWgx0gWvpsxauXZsp3gfFtAepZV5hy6683bx5j6hkT5HKRrKyp/kEotn8lA
Vc+Kkv5Brr+/mGKkqdZ4ADKJlJWIKCu9ei6ibgP1+fwg47VqRoh4pERKOhXLbh71lqN7MV1O8v1U
A3CE1vftAm6a3WW5RW2/UZbrgaOSlZ14xVkGgyKYj/pEpZC8PgoR6nFySUtCXO30xueuqY07RwEe
K4dOAKny3FKVI4eV5zQr1UycuzxQ1M8/5/S9ZtwpGTzjfuUZn5c5vMTGD7qO2l8Ip2XkpN8zMDjX
QjSkMLVrqGfWdhTqpYtNOjKzQCchQeVHDmUjQ0Izeh5BJ54Wk+xRMzraHM4s65A7dE9+DuXv2+Vu
kTq15v7ogXUVH0E2o2PCoJ6H+8FX2rPF3rOEbUBvz/pYH+whmA6u1rbQ02JKddugakWOZVdab3Pk
dLshiQgUt2q24Qz+uWuLf5hQqNR8JpFy0Dq2ELJJ+8AHdSXGjaroNyPlLj/dS+AH2yxmdHbn/Zws
3aaR6nsNXP7Hpa3UczO0Pf+2bEnpy8GY4G+EFyTdJCjOfNE6b+BJayLSaQfFF819hRTZ+QTRWX3X
xEgGOmOaf8n9qdy6AeXlbLEheq7VlVOo2sYTyHykoPOzJZCbsidtM0B0YMXCI5virSeH0KTh9qwU
Wp5BPHiL4ajyznyBl7p70MKsf9A1y98MA4o3i81Wq+CuKf29NA0UXcIyKyhdjckdj9IomxhiiL0N
oEPwXHcPS2M/x61fPIDOdNgqWhRxFk3tAbjnglVsq3eZBZqNEtNNDL3moSRb/alr+Ak1sYXksFBi
pv6X6mq/a8+mGA4tCFYqhP2L9Npu+G2YvOleTgUBe81qvXqQPtcs951pp0/SFyntCgRO+qJ5mvc6
ID8Mw4tnKy8RTHkPADabc+GDSBWjDGqDW6/zUkQItL45SsdoBfWDV7vdASYt3kdE8OLoQuWoamaH
4AVhMhYcW7DrAoApS6xcHRG5KgnD2+ybL6yBYyiGtlWCwN95QwgPQRoUV9moFtJQc4uArhwiaPzT
0ZQN1DSqGuyW4Fx4kZwYNmFSQj33tkoyasU1CHVvO3QlAkFvDjnDGji1ixUHMiZT2dkwbR+5jn3M
NVRjBC+lKqT2kOVCK1jSWi7jxY1wIYSXcjy1bXVoTIqXw2TeF+T/YXkK+gff0Pm+iZ6R3MVoAF7J
Kf+0xH4xiFMffkEyQDj6sq2pYABMymnx1ldS6vRjD55ACGiPg9c6D5NoqMpFBbjmdCzVIuchzCzn
wdJ8Z9+OibNabKamaBcqnM7SJKfKWGhsVm2uh2AUWU06tSCIbpdZbMtlvJ6K4x5umrMXOv2RwmyK
09Ny/mzzyr3JzI7zSDF0YaOibN98HHuleU5MZx+o+gzWpA/OKQjTdSSHppNs0y5oDtIbVeO32Bep
etA5rxXfXhkFtwrE92wIEa1g6arR8h20HNFeDue4AkWphd6dHGo1iE8l/5wbYXfPkyq9TUKfBeZh
mBq2Mqo0LGVV1+D55TB3IOzUEdw2K762dlmgtAAd0LEpnXzPTdd4JtnAnRwigX9FNvTbEOJ/hyNw
XDtIfV8/xJrwBKDFQmyeovLO6+OG4l1v06qzce5FI3uyiZCiOjtV6FdwoONRgFuteiNpIdxkmNTN
k+G18echab34pcy79nOpdj+0Ltq5TlU9loOqv1CWDjyybnhTjELjZQTtsQmswd9Lb2Sy30e1xACA
QfCE8vc58YFJJSK45gzxgRLwk3TK+XH1Z+qyG5KWsIy/BrUCw7WIVkqI/WeI5VXLUjcpf2pPsqH4
SrXCp8HqyyeKOWfOklTILmc/SdduynY1N02IUd/i277YG6Fl3euO/sPPECQbBy29DgV3Sl4nYccH
jXjtRCMdY57bx2DMXlu7+mUSE/LcLe9qO17f4js7OMXhfNdJilJBPi97S9P+g23KrP8Ut0yLY77/
hdKOGzMNErDSPow7k0nFsKg51ZtQhzGIRvb6kjzJSo4/uMGCRocw8i/SfltBTvkQt9jexZRwdez4
e/ihqZXOSwYXfnelZYrsffw0ucnZ0Mhr3eq3gXLFZW0ZZ4SKta24q8DUjUbAenBhleZbm5Q7S3BL
yzHUJhHgYQCNi20YDTSM3o3FxE4a5ZylqV0nPpXloDwCHLSe+yb/Uyms4SJHHLnqO/Zm1qbne/OM
cMghSorxkneuhkoOlRqTHevom+b6Vdpk0+cWJJeuXmzlsFRmsLtVPx85s+X739XhJ9DQERVqWodW
YJHvTG/q7pKk8ahTiYKTIphfWZSDawBC4VwHYNCD8Cp7ls7TptA62JH/7kBljNNj3/os7facxdBQ
iBAt/asZSCTJNbLCDSGHGHVuc4qNgiy1obeFZWw9kTDw/0wRJjlnbVqcnTF+jEwr28dvJmmv7Dos
Vx+7IxXtWPlB32ZL/7ugt9Wk7fdLlr73a/W2DPaAnNytNnj5XZNGPUQLVBqU1JisIrsPf+TAPCki
+ovfzBcDbqzPs1a0G19z02tRwCQIuZ9+mOxKu9q8o23svivXlO57JB/a+RKawLN3dUgpkdM44+ad
UXZlYwQA1PvW8IFrgdkG263Pl8U9QXHfrTqfHxO6yd8WRwQ9LBpraF6qWfHE05bbMXSkckSlhHlu
ivmrHMlmKE3xpRnqrd5MxZO0qRFEMPXs8seNyUc0m1RttJU+U5igP9H3s2J068WWZa27mnrA6stC
Y/Ld19Auv61KOdiJMrl4JdeQttyDW9ZPx3gnbbwcRetKj9oDPCPXopyQ+EBm6an37PEO3sy7WIwo
k6+eJlj4d5CmzRs5lA1n+D8AysecThKWNpZ39cl4y0nS1FJtvYfZoF/XEENTJzxOIMl8pBnHUr+m
oOPNco7uWzGSdj20zTPvDic5ctXZBKWoT9XeQXJrJY23plH1q68jFWZ0MM1JWzioxr05xasmq+Ot
7SnVfVRaZGeh5j2kjmbc8/92ATw72mtvk0BRezP811Rq6wwyFIq5e/OUm1HxLawoXHVhpYLsSFG2
yVw5FxOGkpPXqObe4VDkoacecgMFi/rZKqLvZLjqv5x4j6JGsOM+U+8dquceOk+310UVYLO7zlsV
vJtfutY7Sa+tJDDepxNfcbRG7YMKFvKYInGzMfTavlA2/wNKhZACCg1Jb2FamsVmw9F+KNSOenMi
pF0Zp7KHy/rXNGo3/1+W+6erSpv4hOy79G0AUr4W6ctWNJ3IvMqGYqNNDOD3sphkRKBP2q7TVX6h
Ilba5Hw5pBD0Cby7dZSjZV2qZHK4QPYF5VKnDli5kFnOXqo+pVjU+QMqe+/akGGbmrw6FLoa3edD
S/WvZdiPnAahPOX5kCuhQ7pCFsP6Y7S65yHhG6yMzdoayHGyyz/f+FXfUa3K7uRl+rauTEplBLOq
blg0sicaGTILdtZOnFpHc/bXrJfTlTsaNNdj2H+nWOVUUVb5OYDcaE99eX+oIj9Gxkb9bvEdO+Su
A/1O4RSfRgqQ9p47T1s5bMa23yLUlO/l0J+HeKNaRnyUQ08X5FcIXZwnbpWfApisKDeCeqtSVeUO
/WdwzTn0a5Xq6q+jlv8c1uK8VQ69xPOhIut/euUweyjN7RSoP/p59mB+tVVUh1ITrG+bJ6CjB3Yw
toZiCf+ZTab06p0cySYLM0Fkof+IByPPtqNz1G0O+jk2MCiHUY1bT7ysUxhTDSSBKDSTDlPPzZuX
PzWTEiURndaWvi31Ae7ZN7dXWUa5kSvelqWydjXlvrJtkYpZ92lfnKwkQycQudjNDP78u2pBwqB7
fyjzYG1nLYxOXe3mz0ZifEfEM9uXQQBOpwuKO9m4/theBvcqB1NTVd1mcRpKoK2tGomlsauGA4SG
n/y8opjQq/WVpzvKfSsEQ8gGBNc8hW3J0ox39rLKA3M1uJBPRm3HuQFhchYMtP1x7lG6JH0Rf+10
OCpty/3WDgEPuqSEJ76nLqMb2h7OiML7Bk3QN63s62fTmJITr0raForn4VvC63FqeN9MTurI1JYq
WFhdezJn94ecxz6AxzdlJ48jFY/kIzqT525k3SjJ1PHZ1GztDypK0e4EInKUW0fZZGyFQqfkMSV2
k7KJKso+1bZCIDx3XJiGy9m5Kz17Izehbizk2vJgrfmtem2SWL0Wjf+1jgLtKEeykc448VcDtXF3
i93QdfPSlcZcIVWpNt4nezbmO9uPplWvIio4QzK39fTR3cthplivvV6sUWNFE0PQ1phaHPJT08OL
7CVzmDUr2Q0CN2lWi0t1WzYttQYynCnvAn92kf1bma3tweY4j5dYNAGnMPmmNoYvTmF3e+lAfctH
+iQqPttmTsVhWYcNv+sB9JDshoJ2JxaiFuKBc7k1gsnnNr4FdaTcNLS+IMQSmGmJim7gc9PYfoYO
GqPwUiscFaPnOuuHVmj3NMDlearHxqHNdP1V7f2fXqjv4tM0oAzHe4K7opYu+D47yb6OTfMvGPaP
TdxxyAdJA9tH/2g3TvEgD/JTvZpXapCHZzkMtDDcVirUZG7ivDbjjD5SMv9h+265S9uRw0fPqb8I
e1Hp0x+UzELLyleY9M66AiF1KtQx+mK6CWTGXvPSTbBAZlH/Q5rdbAj3pTGurOxgs0c7wdwNU7Po
mX8fTso4CPlC3LfuLTwEboV0OOS5b3M+rHOL1pAXyFfLmoHnPDrUQezr3BkuSlAMCN4jZWUN2rVD
y9xEzBeb9CbqOFxkU9T5izIGzj5pYtu/kzaoQcDQ6GW9kjMAmUQcT4tVq3xODhr5nxLxV7S+qUkq
02GXvBVz8Qt05pX0WlH8tWjU7jC3mk5Vg5gRhS2ZoNKOqNJ7C5RVYFD62ADMvrGNTRKoLXteaEpe
QuqWJMZeqRN7V8JnBtu1rqmbIGj/KkuO8pW0QieQuhcqK36JvfN/Rfa9G346pAD8zSYYMj443Nyh
+HVZRkZLlfibcPzf1/+nZRbbTT7+bUZuwazC3y6fJhKfJhLy0DJ6+axWqD8FZm6sNKWpNpwxFA8o
jOUPjuiBL6CAyb5Ki2zmEBW5erCdd6Fe2k7shw63KW8rjNWUcRvzu62cKZc2XbW/nzjLkiYz60MU
LyyTY+QojHdzbAXeSuO5ele6w1aTQzkvK9OCdKZq7tSAsnHK/PruEoEIXT6ZvDr1vg43/LnfLw6v
7fpzw6Hj7WOYqhABUzYIOTuPGcdOncdBqW5V7mPaeOYduJeT9KnCVAwORB3GxNuRGEpHW3bDttY8
b6PHvIev2cH5qwa/UIN2bjH8Uq825D0XuQp3he4RNZvFD/avPcLqcue4ycGNOuu+tYqU52tGClRr
VCA6MBvcx7Np3cueG9TGMWjb51ucnBIM6b9yP58PGf8MDr6Z4fAncWgbI1rZYlUZtywlcKGTUxan
2yU1uDIiqrI2g8g2Dn0XUIJXlgc5ROscIWCLUiQ5dDOoPuruGcEA94y+hHNrPgylQ9p6L4525RTG
MA+C/TPiIV2hb1M/ojFXP0YxOS+z1Kn4GqaaHzMNdSbvbTKYp2C7SQfYOuRQxsm5bcy7h8kB823u
h/WaJmz3ZUMttobq+dks+p+N1znngZcGSuBhWqKY6pdDSJZXCCFAx2nFTVHv4C6HcwKawUqrgo1c
4V1XLiujpceHQYQ/NKSRZhXxKMQ3kcQsMzTh29i7UDLNIdtgoZZeDpm6uY2pQnUvt6jJC2CwsMPv
7zyWnFSI+bCes/2mTpDX8JT3FbP2lfNMVSHvVzRWUirIMJP1g9BH107JWEaXiDpX2OeNU5ylu4Az
zkPsUFY1l5V1ImdrHwJzeFKMgSprWJFXxty3OzZQ0x8JpwjUn05f9ABOBL4h7a5O+5s9t+v5Zh8y
/Z1dxs/ASW7xZtopd6gqQskyQp80VNV9LdR104TtcVtO0WkW2ruDg7SAhoDerhFiuwYblwN/UeFG
egOoWS++nfCAEnOrfLIfVCU6dCIW6QP35Ab+JyhM58fG7o1VU8PaAxfcCsZu45uhdchjBH0EnblJ
iave6Ks09pL7PirTZxSXrhVs4l+BWeU7O2gUCNa88qtHJTPnRyXFfmi0k/BHNTG7o0SzvoO6GgGh
ChGgwa1vpsAOISgik1/fabXCWVoGPFsGyxjpkEPZlA517H6AIk8QCs6XJVD2FEHpXAx/LstLs1xk
sQ1h9EfnfE3HYt7VRhNou2q2KVpU2K5tECKt1txHG16jhMuKk+oydgZ38cyL0x0HSNnq/5oFlio+
GZ6xuS0i17sFmUn/WVOM+hAbcXS/NHYBinqY1osFeqToHh5LtBLmyHrhSDI4StsSIntN6c5rX9OU
zeLQJpdpnJoGe6vPqDsUF7sZZbeoQXbA3rQxUvP9pzAcjuK6svvm1slwCvypP3mq87ORNjmUjmX4
LiSulHT1bvy2jDL75tpHVmstvcvk367liAsrbRke0Gw+Qu0x76PRCVe1oNBqYfaHCsAtN6XiGec8
9KDeklRbCaRRdwn5nfVkRRz2+vWkonLJHLXglzLN+lmGQD8QwayEAFMQlNZhTB2Ht8da+ToM2pHK
Odi41XAk+SW4y4W9mqsfRgJTRxSH+n3Zmqcm7HaD0p/ixiq+h5nb8JQ0lNcoNqvN2CjDg61a0d6B
W+PsIj2x7tKpRNpOh/y+bb9ljRO/GqXiPBQUEufQvb365GNeiuAkXbKB+gFIs9qgG0g07xWPTWOu
0Nz9s0Ir+CUxdJ6fhrKWIwsxoxdn5I/MTbrNxLv2xjFWthIlz0HY9c/JmMUbN/PbfZrZ/bNaFPEd
d8BP0imbMfD/cHlbvMgRdBzOvjGp3YxVjoXWLOaKxTwn/LnY3KTdnoPgu6lrSfjNBe8wgsSnhyEb
zIkYwnyydVp9X6WwAUWRMvAQ/qXEI4VxtLSB2NkCX7o4qqb8hsyLA8UypwBKFpJlGpMHibQCZXit
2ix5kCAs4WvESPqCOL42aqquppa3DsdqS9KFiboCq18+OYVZPPEuTbFEPud7OZQOo6BOOI6de2lq
rL6+6K3zcosXkwJFyKUGbHrSqY/T9WC232Mv6M4yhEyGe21ne71M0NR2rXKTvDSauUocXoKTMuot
qIJT/+hlyjWuA4XNEsDPeyTL+vtsaMj/qylFKz5UnnvDoWYBjaJ67/uawQ/Rb9aVFZIiEw/TVE/g
No6R/REj2UhnISKWsH9vm3pU+MaG4t5E2Ra2Czshe2oXupHtFGfueRzD6opGSbVGpTX78z9HZKwx
/n2NTqvQJDGK4FAlafvcTMoXn894KcSozrvwMA+jtlYUs3k2irF9TtIvupkmT9JioTGCkqE17KQv
mjzn3hzhSQqa9jGNdWDNlXnP3hRl7qzvvw88skNLib+0jmfsGs+IjkWi2vcdNwN7cP1zzWOuplyX
7jh7ytYtAUCi+u5ChzkjtjS3+usE9dJtqPe2/tr1vvNuuHhl8D/NzTn7O8B5m816e5GNp8J8wEO3
gMrxl0321A7GC46CfbIguQB4ThmyuirMkpubsRNo0rhzDpltzKe5hB1bkrJ3KCDxTHJeem1WDlPf
AdXP9eirWhlrSD/D7wAngYNF7qvuxEgklmBwkh5iVyO6twZFv09gkKG4iT+TSxaU25vTjlvnaAfq
55CSBlI9/qei4Rbh2XO37xGw2RTebLxUodmcSX/0KznUIQd/iJoEkZ5a6daG8VnTy+5Z+moIFhKl
Cu/lSCuncu3ezxG38gc4cNzzlCjJGgAA8iKTPd311WyskVsKvzuGs+NNyfrctyWsIjoMWfakhJ9K
IQgmAuTMRAiT1COMTnImr9bR97mydvnkWJ+HYSj3fbINA6i/ZxDD9b+iCp3DqdWUT3Y/fK+tOrnK
kap/arpWfQVS1z2SXLtL0wLl784nk6mnwVoO9XzI9kCB7S04vS8Z9fHHqrbzGZS9Mh9KUNd6ytGQ
KhorHOGceuuNGUwZbAaGnXTIRitT+xbnQPhxhjRsvcxPG5IoyB91DQwQfrhzclS0RrdjZ1xPyb3X
qTp3zFR7gql5WCdl4/JDn4NV49QmdFzGuC7doDjbXVW5t27ml8VZcy2OoJ0SRkblz86AnZsDtwKp
oREY+MRTqjAGZHG6dnjWfaEZnpnxn6nvrzl67P7K4v7BhIzq6zzxB2MaVfnQekl56AebM0It0++N
uFI3oUbCHs7ub3LS5B5LWIh+ONaQrUI1r1/zHqH12vH7VR2gAE5+sIdRlL+5ZjLrQ5vY3QtnEkJr
DGy79NZFGJDk+T+EnVeT3DjWpv/KF3O9jCVBv7GzF+kzK11ZVdUNQ67pveev34fIbpWk6ei5oYgD
gFlKQwLnvMb4Kjvt3HcfeWNklzxgd/6Cf7d7ki3dqp2l7vQgzuZLI138t9eSnaUyOb9eK8TwxNA1
92TMk+W1IvHkJ6mxkmm3zmwT3I3C5s983U/tblCcZdqiOFTPa+tGoP0xoQezQyvCfEq0yN6UXRav
m3mt3UUV0rcKd+BubqqDPp3JWlP3paVohXgc4ns5UV7MNos9Dh49zzz6MQgqYWul7p28lqoPf/9K
/nPhhzx6dN+7HXzRmEBHgzjctF3dLmSP25V/dsvmbYya1toenMf+Y3JUsLPw0Q9aaKPObbQC43Yn
LLzNgLFSC0y4v84hb5Y9VwNtDLFl4vQ2Og0B1ypadJiQyFMd7c1UA2DGTettej8f3/UJ7am/wm2J
0q4Mq/bfhn8ZLS+SzTm9X0bLcBBF39wcbeNBdbodOydzG6NG/2SM/tfOqsaviIQ8KAgQvRgiMiFX
mSrMzYrtTztNCzkCmcVN37mwOb2gANDeftIjbVjqVOBPrCZRXlWVJj/JdgtuvJ91odz+K0trbLty
44/ML874yjhvvahwOyrJatvkU7cVOjsHu26VY9e5Yj3lff2EsHmPrlw9fM0rfb7xGH+QGNqiOrxo
M3d66gC2oE+igvGa3zWzAu7xN3E81E6NUahPvoMWbG+af44PMYr6GP8Rn8d383jPZry8vnxDfx3/
8bo+1/ltvPx7fh3/N9eXf381//32mK8HCihPumt+D/S2/9qiAj3FCf4wzgImXYjgv5ntSBmIr/in
fxsiwz4gctux4DTNHepB0cZzvPEdvTak2Crlky3QPC7nOObF4zuKPEvjRzyDaHeLz+Mnx+h2ZE+a
RYrhyl1txFW1SFLFuit73cbAoxMr2SMPsuOjKc+qWmfKb9151B7aYBh2H/FR600yZYH6iK0zukxp
LN6Krn52qKr+gd5uqtjojbVTvxvwqFkOyLBsksKtkPbjgJ9WdZRNeSYPSk+53DeaGiUUHkkKFK1i
ak7yEBducwrng2x65mAukXhpVh+xymjJY8u2r0zRRjf8aSHnySmyYyxQlYXTWSHvb6tv3aRj9Vb5
z7ljhseut7VbfIyQOBkSCztNFUcS9gbGueuRf4mT9FDaLS7qCWiurZth3I12u3Ik0QtvzoaKPOmz
/l02PQ4h2xs3Z7tlj4+4g0yPDt4FUEo7zBfnGLSbEWNXFhyhBc3PElfIbeNjM7hI4ALLQPnYrcql
PzgwChJxlr1WOPOsQImtNT2YHluEuObdMIvJZqmruvsaBeMnDV3CP5L4aqNk6C8sC3zENPMEkdVf
twnrFpEDO+jU9l3AcOu3OM8FZySg5i2m3mPlixLXsFPtAGSAhrCbWhYH2RpIjVzkWXmpu3K4nSs8
Y1emSHjPBoBAcPhhDaU+1PMSZuKpyooh31bdyJIZQb0lxcnhZELbytCCQulH7754db4citFA77ZQ
1r6ahodY66eH2oyQnEVYbjeoprt2mqDeOAOOsZriDy9NPAs+NlmwF1E7vIxOpC3YAGb4MNA7lTFP
FAzwjDQccCkpeWL8OGAC+WeT/VF0UNwSPXq0gM7QoLrn2m6XrEWomkQat43YxxNnbsKzR/Suy1bR
oPNf0u1ZXTMHS0wKfm0VtXgtlNlDvI7dCwW36s4AXYI3lNLBlwyCDRdvFmUDOyJzHHEvDyzuL7qq
IWXoo112iyM7YCjFtQa5fZ8nEFNCMSG7/dcUIyx78obB60doQqRzp+oktD8uQ50UYxuejLepNcKU
y2Rqs5XmYYRcAcY5xZPQPyHFX/pq8yk3hX92EPNcyLAaCxw0DOtVQ9WSer+zwYId3FRMQnGliBmu
rGb7Kq5cZdVGFXukPDM2U6elFyf2s9shxeoEY2gksC2gKOccZOVW1fFhM+t2vKR+Z8G+0ex3JJo3
heHn3/O+ec0rbXgxbLVfKyKqjzi89ce8yctVL9rmqStTb0WJPNzVWji9kF8ARuNXkC96bXwJnPZd
AWsCTZCW6pusb9L+0cga40kFO8XHO71kOPNcg8l9kIPK+SsD50Fb2CFKyyJrt4o6xJvSQL8P7svw
rHfuUeG5+9ly0MHUB8A5YYjrJJRMdOmGvvlcjlDocjtx7geUxe56DRzACFL7c0nyTXft4hPK+8nO
t/1wWzdm8zaXjOQAXHrRwB2z7lB1QjyKsHxpybtufXIBu2oWfm1cTXuaEUebuLLDA96+kCARs1pi
9iW+DMofpVDGbwBKufvBF38IXDvc6UWo75zaU+8bH21vhMemb+CHENBSvla+k4C7qcXVt7Gtrjsb
y1mgDlleR3furCAtD944qUewP+lmnKEVH7HbmYPItNPwhbr1mPPAQOMttnWDoP3jOrw3Fkao2KuV
RTYc/Mkmtfj7qWzLgzCM4aBCI/nPQWqjqJSd/X44mFHJVQAwBmCEkEpQAZnpodad/So074tq6K6R
+zkydGzVkzTIjv7oPcg+223M+6Do1F2VgUntoRREy9gMjHWXWxo1rLntozK75NacI/vGcNdA47Fw
tmmJyt9YCG03VZSkIbPbrIM1Kj71BP4bA8uuvdZ1COxf7c+yheBtey0shwxzFou1jMnDrKeAV4F2
xsiES8lY44nXVFOaw22E+SpS/0CGYkJLtIO7lYO1wDtmxj+Wwr6neh9dEtXFZCZw7lO9tO+z1GwO
eGqHC9n07UFccFMkhdc50+da6w+DAOmiuPG0axTD2LDoUN8AICJ/quzrQbkn89TdD3YZHxxTuAvf
8/8winhe8s0e1uajVbI2aaibLQYUlJ9FHCWr2itrXj/BCACU4MmuWbDYNpR1Na2cuzZQayq2eXfx
ZrsCJGLHx7YFJTgaSvrq+9g22zZCdZaFugA87/vCq+MvuPj5iy41MPbokVSLnVpgBhEBzbC79Am5
WLyw2si+b0n8rccB+CG0cW3TlDVsDIAHOysT+l3Honfvd7yNjjrfI1Sr2RlTH5+gf3Mrsob4gtUi
j0V2AffjbGZS+sX0iL2ZSnoEQ7bBdky0VwbtFf+EGMYhP2obIdsmsMtvhjrui2wW4fdMGMPthMVB
GowLq9Ps58nCHjdsKzbVfgVDWsQrt/arVxBIOEPoOeLDul29FsmCvZD/OqpWfkRKJFnKUYkN51tP
HGxH5klIvqycJEMWVdTd2ay9it+0VWGFWiovTuBCinTJTuSiezR9ZamOx8A8d0kR4lkzZAeBhdJX
vci+maoZvaka8MUwcvCV1SzqrkkyAZS1kLpI/eos7XoEov225ZSFvlD7urs4M41MMmkl4xYsZocc
fvfgzHRcGepjH3WWpBMH10mKxwnu4gGT6W5RVnG3G8DEbbBHUi9xE4boV2hn2QIpCzBlPqBc2Gxj
9Il5QvpGtC71XiyUIrUekGMRi3GwvPeuLS+4QDj+gketNQva8qqnMIthjpRZuMn0nCdlr8cK4KgE
T1cR2RAzGvtEmkqfVj6EK9aJ7fHWLDtPbBoTQSaHsjQfQxRtnFhT1YMa1/hsITO6SIRXnuQhnYs3
Fe/8cAvG2Q71GuMoO9XUQH2EHNm6NDHzSBxQIY3hR+dETzeWgvT9CA6Mn3FuXKPO1a9B3pVnCIao
uv4VquezBoVJbxjtu4/4ECvG0qq7YqOFsY9ONIadu9vluCOC3RnN26XkhbEcbY911f+h1RPa+kOQ
f0/Pde8035XYbBeGU46PTjW5/E+N/sDO1l31Tf6FFYCFiwYl5E7NAiphUOxk86Pj1qR4Fbt1dvot
PhituorQ1V7JYR+HPCeFYWRXGTGctHBWw6i1S2G42XrwDqrwuwd5CBzeWk906l42USrXUPxFiWeo
uweFb+EDMpfZ1ncc3OXnWTKGmibsdS1yD3Jc30B8iSdvc5swD8tFkG3qyRtXclZfGd1DVakvWJLm
RxkaHLxmuzo6y0lg93LcRoJdQYXirPUk4kYN50q96knGIsvP3VO8KX7qbwxL9w+klbUHbULeVY4Y
7PoL2S31sVadal+Zdb/xGryC1Tza13lh6pi8CO9cNvD9W9c8okqChCteAivTmEWqsCZcIQNb7clb
Oq8WD5ewsI2XINSiYw8GbVl4lvOqBzW3QrWK2GXn5ovpYX+SOsGyyUHMa5oT7+tU147g08JtFEX9
JW+aYo3aqPpAtt5aGnUdvZRlqKEvk6JLb43vCoYQX+su2hexrvNsc8Zt6E0evBIObcDN2c1Gwe6G
bLzlIayfjG+emTjLZnKnuzLu7OcwsdZBMRFHf2WrTeimmpk+vGWCrHSHrKtHJgIXcp0SyDx9zIGF
BcVQXNpiqu69oP8spxeOsFapiSy7oHodh+mJZLO+d12g5m0xdGfdtrN1gNvuk1lqJhTWLPxcW7hH
yy1P1e/Drrf+QOTg2bTi/C3M83Kp1pp4yIbR38gr9mw9ble00W09K2mP+dRg5U/lMJhA+7Xwsxl0
JxELNlFcMQNV8U2j4jV+nb1ndBE4b1ao83n0ln7U08B4DHpgGH1iv/U6UBYF9YG9gYr0o+on7CIR
KJgKNcPQK7uh6PzMaO+4c7RLiaID1doux+yL55QhBlSes6y0Sux8l2bfJYgl9T2uyeRrwFA3xjZU
sAiXvUPMDi0Akr2UvXoJqd2GWoi3n3mnuMJZoVnsf0mCNQ9/7UvZag2mXal6NMM6uYyKkc1UteFp
RpgVudhXtTU+s9cvDr6IgrUElv0aD+e4BKL9Gi9YL/xdXI5XhqKiIpmaOzWJ/E3qagEW9Hr0HHS6
sm1j9A9sL4qfe6EUB0tgfil7cy1R2HeMPJHmXtcVuKkPyWnS5iJOU3+RcA9D6ZJD3yNT8IH+kDHq
nZTjf6A/lMFIDjImASKyozapC9SAQ20doWMXh7aTM+mUkZVIvJUOd/ZaWFieFG8Njtcv1SygTxIQ
hbN5aPLdjDdtDqpRZgqMsTXO8kzMZwj6XwZlSg4y9BHPM6vZ9j9myQ4K4n9O9Rrzp1kimL5VU23s
hKZFlzaN7VUO3WdlFqisy5g8+FAbdqJwcbWCxHOpq65lgQv3D56XseymuON/+GMK7mBbt2ydu9s4
eS3PgzTZzMSVn4KK6lkrewLv0Jp1qKw6I692FUK3i8StAww351eIeQV5bXmd2+z5FYyis1epp5F3
0lv33po0mHbaUH1z9e9FHg1fzCLTl7wN6YXSsnkIMAjbCOx2L4EWm3ik1fZaSV12llqXvVhqBzun
FO1umJuZWSG9HDvVQfYi5tABZQr646iG2YvZpu9u1FtnON3ZixGxledXdWgCvjZqwqvWk1q8geFD
3igwonOkuOkjzKGLjJtOnoPQgDQ84aj0ZvfFanSt7AXbd+Ou6MM/p3spEmMhKupn3Ur+droPqOXN
mvLbdETYjTvfdsXSTnXQGHroLWOXbE+sj+wFnDb6VLevLqJGz01VK1c/oZCeOtGnVg+cAymeBk+b
Iv40sGvdqHYNWorPZOEqVr0Vo4fDnF4F56HBnX1AH3pXj1gkKf7YrZqgMF+m0PqjSHCnKJN7qMks
sWcSBnyNRWTlZ0c3hqN02pV+vHOI7zt2HOZfFr0/QlWJZ2GfRh4Q1qrdV0n5EKFOrW7hBDQ/NfGO
afdYRT2UrZqfg7iCYei56Uo3DBQQ50Oatu8Jcin7sSsxDhybKL1oKI4vI9tuN7Ipx6lzRzoKioiV
nt0uUA3VytUTUHidPj4NHlmESK9fcSAsqZCP5go00pxQQHAbTe7kNPBQezGbZBGbcfNq6JZ68AZH
WcpZvi/aZWpiEy171dcReb9XEi3hMU1wUoPj3bB6j9LVWHvFoQ5Va0VaM9h0CU9wNAY6Cx4jOzDb
uJ3mCHXXAHKP4IfIknRU/+OgTvf6LJOzYu3tLJq+4vmORtmS7GP07DQxyCy8Ur+nNUg9z/oWAUMg
bWxPj3qGDe0wGP6dYcJnQyoiXCs2nHuzyvErmkg3U01HH9H80nMXpjToI22JbcJ28Ap7D3fbOteh
W67cMRGvlTAv8oWMMNjFcCGxhuNBWqgTUIPciy7yzKrLb4oS2BQCf4mXVeNiYI+7eErqczcobDg7
1eyOnVX3R3nWZtGfZ3ZvKndqCFScAR/h34bijt7fettu1lWxChKTMWWzuA3SnYuV1a1s1vMBnUoR
vcrOYoaL5OFiTJzkSRa/bMX4zFIpO8ku/AOylcDfYis7WYIkt2uVoasc0oFychAL/4qJnbnCqAlo
UwibXca8+Yy8+1pRBeViXApv8dIT9a6jeruQIz4mJCHSUq49lKA0/7pImPKnOCEiP/PLyLicFXeO
sXJj7Mhlx09X5wWNSxipxT1bifa5zpxTOHYgQeaWo6XPihq6Z9my6/ybl86aHGPaPds4uuM1WUxH
c24W4JkXpeH0QCeYqSJasxS+2x3aeuqe4y4Ylyk+eXs5l4w31pKRMe3k3EHlhj32gbG9/Q0aCiNe
h2uCnOtQ5Nq0uppsZG8feybQx9lfr8SCs0otLBS7vnjxrGg3qcJ+twzFWiWAHyAPBcUT/MHrLY4q
xypmP39Uh6x5cAzxWcbldcKxRp3TbaarlcG97prJeR9aQ+Nu21SXIIzdsyVMizSEhoZgkw6resBW
snSC/goLs78qMz2/4jE5qS6Qsx9xU5jBisKlyQqNEbLDNzXMKjIUWOaQX6iKi7DreMkwK7mTsdSI
owV3THNV7psI8LfGKn5dumLcxxQ2n/p8um+qHp+ghlzgaNfdk2VDRsQh4NjPrVsoQM2kQnNWtiL4
aniZJ/2dbI5elK39JBg3XgwG0Wlba5NJ5o4aeO2imE8xj98YVRfMSxhi7czu0cD1FqsmCgDhzDhc
bYq3qTsdssJW3hpuqWbKipyt9Q6RUb5dICLfmtTdYaKWP/OQqO9QiJ0ddomjEfR1xPVG1R7NPsuD
1XgNylK7C1lm3+nwZJyWDLngpr0w+6F6yJTM3QVjNGyHKBmfUjF8JfVvfY0s7iPoJXzKCyPZOCAv
DiTTwysSuMjJWLH11ckeLHVovzQCi1/bs5KzqwEKqGtQr4qdGndoI9QLj3UPtzma8uDFvXE3J2aA
+8/Bn05dGdXbMt1QH0bzce5vTC1euvNWk+X9EkMC70j+2nBWva2Gq1BR7FWbNvYZB++WPU/EryUo
yl2n6zb4Gjp8swYw2pkDJEVu1jsZpKLl3LrNIIBs4lrdYkCpa9Vq6J2oujU94J1rbmdjKSy8xibl
bjx8x9ylwqYhmh58lw0nIitn2ZITqB6qq2HeqqpK0aYsbNtlmdTVVQ7xeIbtp1yzFjpqwA/mfPAF
4ht+Frt72dQ7PzkH6g7G8xXKPWn96sVEfcFfQJx/UPmT3wI/jrFLCvNHFe7KWk2xGChQZdnb3hTs
2S3558QN8UMi9/IY+KWy4IffvHdl8ucVBTWQv65Yo5u1dadMXWMVKnaGFqNpUVXeK0LM3ytLr64B
TALsHt0XGR51lfRKOrlbZx5V2PrWFKH2xG57wvRdmHzWxDv0cVcDWO4DzlT1a5au5L9hcuwHS2fL
C53Ozgu42MnwcxN3S2VBEcpapuOE0VJvVMdIgXC6GefTbrYCkodaK228QxhTIIDSLGTwY4yOcu/W
LFJ1GWakHaUzsCbGXdZQqIr4TS5MMJrPo50I6kATPGA/99d91TgvjTV/g/JPGIu5Z78P/7i1AG3u
alZ7q8Bo809jmTbcWr1s73tKuHI8r9soJbhr4eLUlXY8qby+2/KVzV8zRE/aOXFrQIFZxUWM/SdC
tPemb8cLrM2mzy1IUp5gaXIv4jihfOrDVvwh1SjPpODiTZXx1sNGm1Wut/kY10V9ugytVF9mePP1
bdZfx/mQlA55dL/43qZogMiWjOt+CIu0HFmLor98G+YmVXkpzFc56iPcjCxwTJGnu4+OsiCBFdkA
GOXV5OvVaqeBd9Wz+HPR+2uDW8M5qQd8rtoxfMjA8iyFBQp1rAAw9EFevmta84LpZfg906mGipa7
rqtts1Yr2AIa/kE4NaZSivldHwP91S3HgAxOOjyJPh5WWVEa1w4JmI2oo/rUChglojdmQmffrT7w
8l0wtEuncKHoUTCjwtIH9Ul21/BBcYbpv9dsELcl6WCkePIYm7j8fmotfHQ0YFyZUpB7jwXmbxhN
8mmHzaEFj/cKM08Oj8iz7OOuDpZV3ec77lLILtaRsQrmG648NE1UBLd2bFZZtdBrmOT/+p///f/+
79fh//jf8yupFD/P/idr02seZk39739Zzr/+p7iF99/+/S/D1lhtUh92ddUVtqkZKv1fPz+EgA7/
/S/tfzmsjHsPR9svicbqZsi4P8mD6SCtKJR67+fVcFJM3ehXWq4NJy2PzrWbNfuPsTKuFuKZLyq5
e8fjczFLFeLZYD/hiZLsKCAnK9lsNVPcVZjv8JbTCzLBu+hedJStvvbsJ2jv4I1uvTorSyQvL7Ij
FwPUqjJH18xBqMvoknXb6MWr74TO3pmSZiWbaA1my8pJo+NgFMVruwJRnb7GOsWgZNKSpRykxl23
ckmF7o0sfM6c7Dw1Q3XVDK/YuX7eLTQ9hz4ug1npQFcLvKNskVKtrpWmjOusduOVU6bVNbe7z//8
ucj3/ffPxUHm03EMTTi2LX79XMYCNRRSs82XBuUcMHX5fTFW3X2v5M/SFF7PwBRlk2ltpMV81Kkv
chS7iYTNNDsCX8u+FzNnRh7MTmvx9Im/A82r7vnIiUdxe/gxypwzJT9Cqm8ZqPKq7bLwo+ElQbdi
8igXyBbYYMgo4UvQJO1DNjmQeRnjK159jkyDrMj1n98My/6PL6mtOUK4uqMJzdHV+Uv805dUAHqc
OraKX6aqbjaa0aYbg7XhnjRm8hz1+cUxIvVz5qQUWFozJJ8dRJfATZSF7Cgc4xltXe8RunF06FJ3
XMdDic1e1TxiPopl5ZQED10TJftbM5hLB7J+oJKQ3bZKhPFMkLRwMH/0yBrDiJ573GNV9lFxkGdC
0e3Tx1w56+OiPw1mvnxdOeIj7g3AWZEO5PsOlOOuyEb/zoZpnt/agY6NJe/WVvZa85CPcQjkBbcZ
rpzx0Z1EaWYtMZ33/8tdRIj5NvHr19XVbU03hT1vnh3d+vUTqlWtRs8ccnenhOWmT1UX9yD0fxwX
QiVpBvalWKOdI6/qjkXjQtLv8ubVrkV4pydddh+aUXavJbh/Jr1r7GXsduhgfvhBgSHpPE7GELdN
yV107VY229HK7vtCOCRRk2Yzyhf3vIKibl52ayghHjIY0JRjQ8+axVAp6DLrMacliHpSpE69jG2t
OLpJAQ/mp9MGweFdNHlXT61Bu0cZ73ifmDt+m9ZxGsp4O/R6eMmjRKyBjfb3Eb+IFUaM8ZPfkaJi
l+69KEUPxWyYlLckCL4oKuBzRThH9KanJ7hYD5WhNbsJYBRpzja+CnKdV3kGV+YbF0CZ8UcobxA5
jJr0xXCnwblNKEofZmYKLvRjftNBK/RIw4UKv8Z8FnybrLyMP5NWgZhsI7Lkq6W9NMwen19hQvud
z2J7QqpdntZT6N6CsgnQ3Dg0f5gxtV9/CVY7ntOBydptAiDM8uDHO8MZlT3FzRgFa6XWl5oTYAEA
if6IBL53TJSmuyPfDAGeloxbfsUa+qdTQM1r1Ninw8eY3GXRtpJtS1hfIsOvt17e7EO1CJ4DtS1W
Jrn3Yz4ZztmlPrzU52R3m86Gkon5yiMm31A9NPYYclMf9VrqlZU13mD6Epk/eD4WfQ5UzhnIP3Yu
edYauJHsBHwbXfoKvr/pTcXSqNJxMaoR9lfzYL1xKbNm4TsY7+Y4ub16Bi355yHLMKBhr2tv2adO
YlF3qXqONGB5yLZv5DhL+66OTXCxm9g5jRnW7INnBe9uD+sjHk22G11tXu0BHTc318P3qsshHnlO
Aj7GUB4pM52NzvOeycl0Czc6UCMaz4pXqf66wzuSsiYwMrcsLroCbwBJWqyz06m8k7EMLCdal1px
IVPx3BdoR1TsQP01WzwSO2A7dyMixf66MFm0KRm4CDlPTpFnbhBBpEn433xca3IQhE/4sayTIOGN
jcCWrY3JC1Y2y+W11gie3KjGn2E55HemV1mX2hbWZYxA0/3zk8PQf78v6bpQNcPVVN3QYHAbv96X
hspLG7+3zc+D56312UdBmw9k3lq2/ZyZiNt5YNP+CpbOEKwqyuM/xeToFnTYXZwrBmoj82zZlmfB
gKy8OqUUnyYdacGm3ZD9TthCWvG5CrjtyUM3ZBF+GfIcWQVVRYiHUbLtVy6sIr+7k3Nk/DYECNEz
elY+ijq1pi5yM4PPpmN0/c/vk1xO/HL/1i1bdx3TclxNGI5cJv70hDXLCHdjxSo+K0aULW2yQtu8
LPAWBcj01pko2KFr95I7TntHPhn9gjnuRCglqoU5XZJJ8a6+aXzrC2vEp5b9C8uJ+mCKQf0UlcVC
xgNPD3dkQ4uNbGoZFqEgOJ7I2ulHIxiq22VLrWBB3qjpeTKDdJMIrcd4IQk3wvEd7r2x/alH3iie
QbG/xVN/aRRt/u6PsbPuMQbaJ+gufgrV/AYwjtAqvcVxM28/JeSTJdD3t/EZcQkYdkMlQsfhLqyc
/HGuS66KLDQ2sqmMTX6BlbqLyXcVCC8LGN5Bl++jNi8eMcimwtLU38dR0db//Gk5/7Ee4llrUwgz
+bxMQRnj1291Vda6QxUz+NwFLU7QWv5psmrvPkpL+9znVb9ozLZ/G9oA/IDvWrCVHe0ZjZwNltj9
m9kNydZpRbg1jbRZ1wFIFx18yZ02Hxwqa3eyKc9kLDAFtRrbPkQizq6sd5B0UfnZlHghXxELxC52
4ObSl2px9LSxPxaYZTw3o3kJqmi6IEqUP7vC/E69oznJVjAnKZsiqO9kM23Dflm5dr+v5pmlz1bN
n3R7K3tDcONrPa3qje+K9BDMkDMwkO2xm/lE1qwd3y6buq+PoPaAWsqI7PsYVfYCGXGH3UJWozTV
Rv03bvrWXN9LhUV9jNzmA8+xYhdHNcmURCWFEasM1eNuHlo3/s72IGfW7mifbKTcpoVp5PYpr4xz
lZvjvpw7ZK+Ma41l/5cPXn6wP/9MBTlKU1NtXTXYrGm/L4R7pKi73vX191H41Sq3ChC1ptLfDjFf
eNRI3Je8iqwNW4roZJWOdZ9OCO/aCCzKFnXw5GJ2BnBQtsCzqVS3zj0jXGQ1uJqxR8pMHtCKys6O
zb3fbwyFxSie4w6qU6RahnPHknj/z1/q/7hVC1NX+TrrKkxYXde135aQsWGWjq5F2ruteZ9qSM2n
hrvMT4ehR50PvqPGQm6yFyni0idQI/3KyDz3WqYi38Rs7zFSQoPUzHLvUDqhdVCB0Oy6ZJpOXjdU
mwJr5iv0s37R62NzV4QauXijqHeArkEJJdPa8VJvb4DfO8izQo2621n24+zvej9iH+MorMX/5ZH2
Hz9+YbqWcDTD0U133rz/9khjATexZx+r9yhNv2fZhfS8dxqiyDqHM5ZH4nNMkcYrFI/M1UdMnsWt
I44aBlu3CSUaNQt5Gk0ziFgvx428gBwsO1CymbMf3t1I0Xr8E+rdoTBQBmOA1orTn27wb3mqDvUs
1TQm654cKLgDCKMCQA/cMFFfbKljMsfssNVOtyGgvm5NfR7io7myQGt2RAa2zq5VnT4JxzQO0mwI
J+Ls6qtmszMR0YWARVMe5Ng8jW9jU/D+zsIsg3bnK8Omj0QN3ddptUU7lCeQ8s57oCbY0zuA8ciQ
2GxizVej8d13q7ebJcwF1EW03rlWCWKsYu5AbIh0cB5kF5A1/qWYPEQ3545sZI3XeCNm4GaQn9pB
ndNDdERT8ckAEPnPPxNb/g5+uQdYrGlcgK227QBC1H/PDCBZmWho2b5bA8jxsg5JfuEusI6U3n4p
Da9fmXVt7YK5qfRguFW9yU6yl0c37r1khcfCNJ8ylpgyPFpgp3i4fUEN1H5pNfAfTm6oS9npCmxY
PH4qHOZeJ78P+v4Jd6LybJamfTL9UCxblJW/AHOHUaWPr1NdgPrDNWWfhX7xVCnVJzmgU7J6YbVj
c4/cY3wX+FOyTrxB+dyECzkgF5m7KtxgvPOKzMUn3uPRP18aP70n9gHWE6sYfTfoCm5kknjppBZp
P7/n80XmaKtqUX0/zgfoP3/Gqsyo7uUBqZSfY3Lwx1wl6urbuI+YiFBKYk3xy7V+v35pgwpiOymo
nj/atnoO4IS8JTr2QnE5ZPu8VuzXPkI3vrbfugYOXdKpFWpNnvVml9iBQ1lkAd+BK8FgBJEz4tAr
oSbUmXXtsgHN6wRqqOuW+674/5yd15KcWLaGn4gI2PhbSG/LG90QKqmE956nPx9Uz1R3aUIdcXRB
sA1kKRO2Wes3JP4QCkl4TVQfu2jo/hH0uWrsjyw8+uDJzpt7S4B9EXn9ZEMQOE9aY90DZ1PXvY24
W4gb8f3oVx02d/geRUhXuCxcQJgP7XXpO0w4eCWV5MFapa+vkAyr8ilxltaPQ964mh1Ntwkbx5M+
KOpW/FcoZdE7+SJ/8imygpH2tMWK+eazarngy/Vfil9u18LoW5W6MJzl2kVm5fN+KZZjB7nA0ig3
m3XX5+qNXigNCQ4+Vp3PhrluaZULW3yc/blfjmb4xpbJsXkzxt1Y4O7LqZ97j2praB8NxKaVk70g
5JdWa+69nBWDDziFfjE5okmFBDGxFgNFLUe3yyH3GsQMvDB1ZzTNR12ja9PezGa48NyvnQ9y08Jv
icX189LIbKWLmFq3j0axRt3oUbPs8daUp9pV+q7eLsXlMGRK6/Sdle67pphulzolBR4sQXpaSkt9
Mdr73CrG82dVq0fo57fRTabqzY2evXsKqeI6wdGIUOv4gq3XO/lG/8aWFO1uUIJLM5rDi14aKmga
1JtwSPl7rz5mpIFaeRnTAlw+jEE3GtW0dBP/4iFtdmfL0nBf+xHRBlKGW7+bhntRjupp5h9adpeV
xCfxgALnAlKQvl0uWZBRmJyU+F4wR6DLP96yXS7u5SFt14bSi/VSHO04vM3G0l1KHz3GUnE1X0hb
GMuEGH1iCQh7mdVG9TT1GIqO1V+f7bCJNHe6ZvT1fmlYDkkP7HNj6+qsZdVXztJ7aWlM+RwkRXmn
2Ihnl43en2PTUi5eCyAJEGn5liBAliLr+JynabbN0FPc6XJePGL9dbt0+BYK3zwEZi2FqNHB67Ab
7TxY1kDsaRyuUGDTC2QA56OHwkrmKMXa6bPH0s0vMlzUjAZksiZbLJYriyhCgDX5oA/zd5ZUR8VH
RD5IKSZG4+2zrFfXqDWUKGsS0DEHL31TEdApY2P4iVERwGIsNe+6yUceJ22MnRfJI2OvZX50SXjn
bMP8YZBUXtgVN1mWjnvm4xTFiucWphcmfQMCgHX+18Gei591RarxM85Eyw0IN9sJyOW+YNXnLsoB
aWWiuycDxIzK3LwGMtPyohgwjcmdmZbiVPR8y1PRo/iMauO3yZopS4o0XFKZkJ6GmYjQ2KSC/HaL
Rim/wRsCfRTYOVyatn2FmmskWfltAuS/9eqp2C7FRByKwQMeNozlbhq1erNcjCSkm8Nze+4lCXkn
Lx7XS31Qh7smUvTHYpK7Q9Jr+mq5jVKZFzkhXOhlPdIBLbqTiW5osAW94VXDxtgpzcWgaBpvMXL/
ttQrPtht8N2LscHwEg/HYO4uGkne2Rj2rZdehaxftdog5QsC+qwahYRiZz+8jnqDBEDpxPituX1s
6Y+G3JrO0NTTS+PXMW5P4fhdj3x465X4qUbZjjSJDwhT+pXDjYwI6FxLduyBQ5p70+dp9R776a00
dOrt5IcZjGl9uMmAzbsQJrxNHItZ21dqvd0ompy13hDUay9KnAr9xKutS5nnqAoMwYqvdBNnPir5
0asIZJsdVllJZ69XpPNgogMWi/K4VH3WL2dy7/X8p1hwfmnQAlVaT3zYthoMHLqm+GolIbI9muQ9
jpmagGi2pRs7L/xbdjiWo0LhIBNLneH32UUXwS0pylMkq/1RHRTtKje+fsUvJJ5l2dZL1XJIAdpg
0zK0B1KRRLBblgy2rASPfQzgFuhLDIqkDR9R6jCvcVcyXtFoePFw76vveRmGj4UsqpU1pnge2UNz
HuZDISLkHbJqJ3tZc5Ytk8N8tjQu3UpNLVwdEt96qfvSr0wGbC+NB0g7yqkS8nTs7bTEQKeOHqaB
NLgP+OI9xDej0bz3Tg9Cx0N6inyrP619EGMfF0HgKzdRojg6UOmjKRCOVWCkdQhWqt1O0pqbjyKq
8tpprFGHccy1Bt/usckwMKgKXpNIT6vHEqLgGmOwYGv5RvmYqchZMqqbuMVQFKWGkaiVI3o5F0PT
NHcBWtLuUrTarjywwIw+iigq2kd4ieCP5s7pZMhnUfg/E/HgxZP8HSj4jwiI5utQl57jV7r5kFSi
XuWWEdzC/ss3UT/I50EqB4L8o3xIRn6kxCiQWMHPxzVk0d7AsI13Mv/2hjI2F0h5+sqvRoVNdvdT
UYL+F6+GVCXJr4iVnRNjjfBUhmOwrgogwr+sTKSr2Eh4A+TIsE99KXbYLPICFJrxlJWZeii8cbyZ
S2VT8E35QfYICjhxJEWdEDGV00fT14BE+1J1WFptJUNzEV17IPG0im7oUbmzp81SJGscbXsCeutp
zNJH9Kg0J22l+GTndXAVQvnFYNg9h0Ga7wp4NmsDYcpnP7cVwn6FjCoLrXYXnETQ5HdNxgii+wjb
zNVmqVVH2MzLgNo9N+jdrouhlrdLKw8LKvdJlYDP4pZ9v6qAKT1pyOhdzV772+dCCkzXyzVqO2wE
9oyG3NV3OI7lQJNLLLtiI7z4SC2urCqtn5FLf4aZxPMZ9S4Zb/vNmjyAWvNFOtyT7RDoWIXPFwUW
SC0VW+PnKUg+LjKs3rWqwnrz+xSBCjOq7/z5k1IR/P2TAMHVz1nlPxuSL72nZfe3T4LVu5skw2Es
1UGJzsn4JUW/HKq02fzLJm+OdeRLsv4jK08aTWiyQeAMANLvcZ4284pAkuFTmFGgIvzZxkdRZeIp
FdHr5Ef1FeE/8RSoMQjWunoYSpY+/eitlk5wsbE1Bmr9cUnQjIdIA1W0FGfA5BYVOpUfjltYg9Sv
0CZRd8sdkYgEZVHEJOnm1jGMrjEWNDcKu/ID0Z/wkudetgsSfBZYrSH8oU/hybeT3AkitpR5OMAu
TQecsRLjYenhD89ovnX3S3uA7Qif3VyWUqgwFaWjnBxGO3iyattAMEVlNy4bW69SpRlIaJ3glkIP
mou1lEW7OI4i8EYU7aQckNe0zd1S1BoDZmjRiGNgjfcMxE/CMrI7M+6yu5gtB0hMMhldwbvg+hEv
b5ilx6UVxEh7/vMvqKhfMw9zJtS2ZZ1YjQFLSP8SzopMRpOytnp2eMO4JUA4qWRvJwZGL0Ucq8FM
Ozq3uqwdjSrjoeL/CtHOI9FsjPqNl70J2YruiiqP70pMrPdWrDekESOI5TZaojLCxNtaDqX1mBfd
i9wxMbep2lz92kJtpZj2iSS6l6nrp92kA+MMEId7KVWUNyZCYBdDwyEHfPjH5dBDmr1V8+r0892K
FoasbRnlucee5GkEnr1cXhdTfijIomPARbdyhlNkWlqdUtCnz9Zfn2nbdXy07Exzl16+jqCfwuh4
XO6BJhJJzXElWdHgDkQCbwQKczcF5gs+w9vls8rWwcSoA6JtS91y8LDi2Wio635cipyzctJK41nG
RPfk46+4y9UUvbf57LPuf539uZ8Z2X/dz/7v2Ze7xKGtb4FOk2uVb+tO8rZREIYuG7Rp3qVNt0oa
JBu97fLVZ52vtNOqaxV1vVy2NHSaKF0tNbvtZ52pWwimjaLc6P30Exw48pi1ovPm+fJeVwljTXqP
UnUdWnfov+eukQXtq+j0B/BjASAcaU0FBCbZKi9q2dXf/vx8/5bwV1X2CKTVDFjohG2X9r8ljDKD
TU4omuAVoZowPhjmrlazBwhezbthtVt9rJVvsm/pbiBM9Vqiqb+vgsnYQvbPTznq904OcNABYcVD
Ph8kZP1XRgwSdCmKurn8+U9Wv2ZNVNPWTZXgpqFamqXpXwJnhiL7YUBW6ts0DqvInmogIhy0pMDz
2TSbHdvk2Oll7686eTCx+MbPzhGp1r2aWX2E2gfcXIFiRRoB8lSa9q8+eH0n1VP53KMZdi+N6dVI
5f61qPiBBJYyuzRYQZsu/Eycx6YitDlo+GvnCZO8YVsKtom0LGfLYekIUqHHtyrM/wWqoVpfBib+
45ZpIKJsmBpZUfKM/0wewaIHiZHN9gMGA6aelPmJ/Iw/G3lzas6HVPj5ySvgnBPA3n+pX4pLj8++
S12i52i1Jhpef/NNvvT7LH5em9sQd2A1RWjCav2dirj5MdDtV4gDxEBqbcSgwfT1jaXVtM5dYIK6
A8z5m6UKtNawZySd0KalcblJL2PjVFuhtkOObriTi7JHTONGj3JuKXU8m37VotoyX7DcRPLKwAE+
4R+Xm8AwGy8x1nFLo1638dorem1JlBwTYoQsOYExxPNhOWtqLXeQWW7XXxqyFK12Z+lo8Kq4QkFI
tmoLEzm9eHIDNewezMQYL3whd23aoe41H8rhFcZUfP/RbhAaZZFcn5Y2QCwiy5pTnuB5Y5QNWq5+
oODZoMqnRCn/OlvqlkM8t37pvNQtrXWjmXvdR52mn/ziKNstwYcxudWVoiAu/p/D0jhZCN5vcm0s
jkv5s1mOkDQmaTCQpLXx25UmaaPOM68yH2TwK5HSphdrnoeB0cTnqcmu/cc0DEh+g1lrC05hbp3d
fJDgzMgkgqpYbtKVqXyrt5ulbekVplO1R3V1ZKEyz+X/61OVbtyHnvbXp0bpILvWoAPZSKcJBV0M
GhMk915rED+w0gr7CnHTui7FXozSq+iJ4qsIMJy6QWTXNGu+4y+sXlCV1y7LmeFp7ABxyTDKQmOb
OAHCWRoi9vnYSNTleil+HpYrKnRdP6tkkg9Oq8TIpDS9dAYIhBibyKxNIBvSean7PASGH7h+ESYH
osfxEQ0vHADns+VQS96YO8spWatkgzbqNWqD5BT5GQpYVpGtLX6GVRUV1TpFZgNVCfSgCXINEN/a
X36Zo5/Rd9l93RC37kchrz+Kddve2tgGCVXzclfPKkIvZdHhR0fnwO7bSxZNJ4I/ydknh4fsqW45
XqOpz8MgjHWr19N2KeaYAzraNMbXMqj9p4oVi2In2nMyjR2E5X9cZXQ3KSQZlptNRFxA1G+8zYcR
cN+zZ+TVNu/Z/uR5UKBoGd4tHVB6Gx0z8IybIbS7o17kSAgPdvEGGnS+gVVI1ioDOHVEWEjctKM2
OUsDULFbIiXNY+f5BeoyCMrGGej10BKHpYNeokktEXTpLPxUCzdOPa176G02rR4abeycq81Mwvk+
rBBOBGQVQ2BjyazuvFBoT1oNNGtujqwYNLfBfiXtK2NtBfpwmMHF8L6QnpMC6VguinODvMpMxLMW
YoZfxPugLlJ4uXZzHHL/L8KGGLqf5BOKWzzQxktVlqSngGC+1tq0VsJGuqK3MN6NNnGlAgzpLs7E
cCdQWbxttdPSttRUilmATgoMdykSu7jVNM044KkY7OtQVTexrOQvY1Zvlu/CGNrODZqpvqRJSQpv
1PWPrxch5lWW5dmrovJS48oj74dgKO91DJ+WKzMlRgKt0OEk1ACVJM231/YwBt/ganz8EMJDZK+3
0OhU8eq4ykmZuUaFMILUIXmZaWib1iU8Ocitpf1xMi4nOAl9nPy3aZT/P31+/wjuk9VtNS8LPj9C
8oX+L9Oy+H1WxplKlQG5aqZq2F9nZV33Gzs12uFR0ybrGiftFfuO8lVp8cfs0GjZLsUM2Q6jEgTM
KjKDbt8Sghz7lZf7Uhfz9ZiFmyGIB0lQioDE/+dM0kybVcYYbZezj9bS+JfUJDIl/9y2zisr0pKG
iUEuECL1656HvUNdFmCoH7SqR3gT1V25UpWdqSHGuZx91tn/o27pZ+dXXEOdUUrJSqEZk+xDgtOH
biqJPCa2d+hEsR+zKVK3yuCZm7Fl5vko406zQc8YTZQhee3aJlmpdWUeShtBUb2+j0wpYVVmZPsw
CFOGZ4rR2P3EfVG5gcqkQvoLfy69iACka9XCyWwpVt6DCaTluQBWuelqqzIuyZCVaM2FxbNoWX/U
QYP/41wMi3zlq1714KeTdsv7x5pvBuiMJs5LuY3jZsBOz4q9ZBug5HTtyfKeTG/YLKUxbu3rcla1
lozKGH56sYn8tLNUSkb6ioKWt//svFxPlGojz5d+9F2uTVpm46WyG3AdD30VlqyqeFs/lEvWKn3x
TAjYBAlQJIflfxLZ9h2ZS43gbdg9dk1GhJf/kYFfgQunfEBxKzP11yINvwfRlP4Ip+hVq3KNZf/g
8YBaIEAxh3yYO4TME4+hXjLU9TaQuXm59HG6rKHEGPPLKmNbu5rKH/G5sKqUtvDcz6UUCqV4LsCO
206tlm6scCr3rMetB9LEt6oaqt8L3YtRTPTVi6oGxcUvayahuaENpkvBi/Voy5m/N8Oq25Q9A04d
/VjaST0H6ynBkl5r5NmbwevXKsv/S5KwrugVu/gu7OgZlleHrJ/QDyRypdVSz7fuRtgDv8xaqtu+
NeutWdjSS4B4zdIhwT9qLXq1OqCvHj1kIQGa+Yayr1WuNU7WGfaweq2LjpTM3NB6JHxRspJuhVd7
xylNy5WR6vZN1MNwQZf0qa7yGvmywn/U2RsUvjI+d6ZZnMZKQz9pzMZnaB7hpgnVDEQ+rWGBsKqE
9dNlaa3gPJla9ozK0nCpsE1gS0KvOJym7ehLiCG14fTcRG3sytjfHJeLTNtft0i3PUh1L92YGU6y
ywfDe9mbdtCtloswXUxWjWcZeyTN6nMVoc0yjRPAjnreNYWR+vhZxCfqr2JZeNWR0NLfi0trWBFy
WK5tZnelsPQJ6abkHm2NxL8eeIfQ7/S/Tpn6utmfuvQOCjRuaf1b23KF5OlrNTZkMCH7OPM8/aUc
6grJDgTnAKoSso9J0HTC2Cf5LE3nFTK+UmZ0LEZPv48n6+6jPrENom4gia1m8G5ZTb8v9TVLEjet
EQSAtJTcpE3ROMEMNZFG7FrSwNKuxlT2F3Cy+EFEyOp2LcAaxHnXZtaYh49T/GrMw1L2SMZssd1E
I4dJFjEc7ZyNyFjWJVY9H3VlaZxDeZIOfwPXzHW+cjsCafcYLFi+gnLrovCt6v07M/LC964vtzgV
54FTpG8pBuGRU7RXdsZ64ORxhKKFP73Xo3c1Kqt/w33n51TlyquYtAFVMATuBsLeDirxyOx6pomk
YMIOAgKbzTwke+hpdhZBrvl06bSc1WqDV5Rlpe5SJ1VQZhwp4B7pcg8yCOEW/c5fS/PndVaP9VgQ
TPm689LBsZE5h2sa+2vJKLULe1wZNqui7DM7as/gtpCJ04P6XgpYK1tT1X1DKe7q+aAVHWnlZ133
wW4KZ1LTwmxaWEy+nyrHYAL5M/OfmhFrCkNNc6erBhMAGgeCfdBECjzrbD9iIQKZVXD7GxTUuoMf
1C/K7M+2HOyZSdz66RmDeOm4VC1djQBRSA+d09VnXzPAeVDRg10SVfpKiNG/irSZcK8yRpzpEu3c
RHK3FnaePeCLJeDeqv6bOgCBqVlDO11crGJkfX7kQzwr8Cnaox0ifrjcqfKVv+6UzwatqiGJrSFV
+pnQVq6HwdmaCwnL0HPaTwnCbn0ZbmpTmn0RaDETLYKHiD+nCxKSqEnU7DhJT8N8FillevKLqtnl
OBB+nAX/rfvSmvt1v5ah8oMOkA82sVHYN/NpYMjyQdI5LMXloKtWZqw/OqFsqAuMNuhqxYbi5koR
3nRIbyaWmjwD+REHS2vrlTCgOqOXgTJYQHQAulp6YyUqPqxzA3poxaq3W+tQ+oH9VCWtmxjagEcK
FIms78bNUgT3tcdJTn/A2yciXQwBLEF9u8XPla+a1Xce1t43TNtDN81ngTJJrTZZEmYnZHnBMiO7
uy0nv7tV7Gl0gwD2upyQfFDnCJM/x5qaPtT2VlY9f1YtZ1bZa6twdjOUMfxR4tQ64UhusemHN4fS
nO6KubjULYepYOXiwDnEItJCnA/FoNuKAJirkA9DSLdASmEpT3N5qH1QTEuZWfw/ZT+tnjU5Q/Mr
k19k8MNpJWe/2CAi2pnp7JcAGgSxZtyBFTY2gVWER8NM/XNrzQknqake2zxD/QJl3/f2LUni/Fcm
wJBWlbAeJYY9gANJc/b7ShxyM423SdmWd+w6kfhIy+Stw3BzuUrpiqs/MloB3PNchtbtnyN/Qv8n
PYksoWabQiYsbOu6KvM4/TPmRYwy6Cy58H7o+Sx/MKn+MSXWBwfml6j9+i2Np/WL3iJzHWGw7sbh
eRRY4yk1tGJJV8JrK4Y9TkhY/pWeyoosv4RRVe9be6WaRbhNizy4C7K7JG6uueprB1nS1QPRAgxd
8iJxw64FAaNBymDXpK1yeUT1a0hkhg5uB4MWjc9N+6xokrZqRvTbiNs1W+gnhJPVCkpNE2BroRyM
GXxjyrCnEJR+EQriWpn6Er2DnFVvpvwRMzobpA8KxoL8Js5RVnaSFU/ZplX7KNkTRkU+CUy49vqO
bGrqQqyUjmZ0T9ADVW/R11d9xInL66AjhahIHyXZJOWOQqqT4dO6SUGmrnoPfyorSFxPV/INVDd5
03uJupn0H60msn1HqGVtEh93dYRMN0TAB9esCtbeerv3pjDZwcUFKzOBG4r13EGiF0InHmpSyJ9c
5+R4Yh0N57R0Bjmc7ntEoyMJ98YxYM6H3oumiIjNNTgmaQ3wrtiMqiWcOOhJ3cdNuZIRZMP5AS0Z
qRff4xzJvs7IynXme5kjSWW6Sn1R3EWgAYEUiDMi1uLcwAWLlbDFkSFwUbgZDgCO7SMOhgif1xDJ
yBkG9zGkSTcZBCFHfN0AIZbVHh2+FXqYJPOjZj+hY49YQ+EYAxGDaGp/pHKpnoDPvPmBujUD1kxG
mUeZ43VjeSAa7jd+ekpV7WmIDPXgN7K5inXke1m1+G6k2A3ekUZNjuWBXV16gsyfnkoG6TFA9LWF
kVFFXnEfaMWDrjfpQQ9JVXvakfD1FVks44Wxdx9YmLvjO24F2TlXjei5kpKtYvY9plZh7eakI281
wHRdpTlJYIJ+KAIM4HDQgykbOV3XNefWOEzAINazmucGU99zm1jTOcgBqEgmWXEobKfCw2VWhrm2
MQdNPxRl9JSnXn/2RoKyMZoZllJ5u3YUtxb7UYch2dojW4ootBjulahqL8tBmCgnDmWGBV9QAboq
ZfWojjVQOdU8FWRjrz1IlNVoBMj3m9jQArZ1e29yGvnsl5b+BE3TsYLgWBLFPkipNOxHu3tN4Y+f
NTGAjVb5GVUArq5QMRZmRw+4EfzkqqsQSPAmS2wHVrKrVJhuKKk/5L5ci1AwvYzDcJaz9KaBu4g7
PfhaSPLIY4xqs4qzFiP0NFgTsLC3iW/mK0SUV8bgfzeE2v3LsKb8M2bAqAYVQNUVHTA4FIXfSJdE
1uw8ho/2M0Ve64ACoHEEP7LC1TzCIihBnQnrEM/JYKk6BA89fLgTDLaFBV9Qt9w/D7K28o/N//LX
4BKOYKttK6Q+vzLJByDnouPx/mmzJkaFo62wk87fOyuYKTRjs5o0O3aMCN0Qa7B+qVL8o22a4dT2
9rTPNWtbyiYraIJYO1Yqw8GTAuBPTWhulKBE5XxC27DtghcQSfKlnoJLXJsKUIMuPKetSLYtvhD6
etmMY5z4LOWh54giegjb8p4x1V77RZ/ir5Xo20pWn8ME28FIQ0NMM2I0zOZwd9TaLV8Xkjhtachr
xe/2aVoLN9Dlzh19pcI5yoTUMhcrw0jWdW8efYhIuBCkTjrgTYhs5C+7CYOtHjavIpsQ+ivyu9zS
7IPwlUMfSvcoVUVPMc+Qo1j2W5ojXaeOrXwEJaLtMp/hLJeSaKt7ojpG/rqaUbZt+0sftStPJ5ys
KlmPPWqmlRe3JyE3DQhPGwsBuTg2ZduckxRzYMPPWxf13NiJZSskaqHcIOUvkU0I8c2sx+nXn39/
5bc5lidxfh5Bp2vCNK0vc2yObqdZ6n72MzPl4aar7AKzJ0/rXbIM93UgWKQXxHjF/HQWZR7c6lb0
L/wY5Z8BqOUZ1E0dojhxNEyRvmLj0ebLTLuys58A8cRzPoIwxE3J7CQoao0pEYaAxo+q2rrw+Ga1
Ti9+4SRjbgPWeDgHxSdFjuNDDO6kDbsRHj2z3Z+/JvHbazInSwF18K6o5CC/Jk4VyawHeLLTTyVP
fmCD1pyAOyTIsaU+sE6kVZZsroirM8iILVsWfx+MyrAmBgxeuM+tTaiLN5T82/OAuyxaKqN0TCDh
R2Mmr/q+E6epx0fzz3+28iW2x1eLVLcMk9ISij0nD7/gGZSY/RdAIPNnWPF+yLH+3W57scKpD1UN
zy/3mWmAKZmaJz1YE+3eozaufsutYc9cBwsW4z5m7aK/SF3hEK60D7U5Jk5kIeaP+r+r8FixdrSU
h7BU5PUY5DsEleRVU/tHxUKswcPzz6jTFYYjxn7wp3pFqNHa9hbBsb5JECZJMdjEzWjWxU6ePWnI
NmaPfHFAcvdYgrdcl56HdIkfdifTGEmAkHeF44uHZ5tHtVNG41umkQwMoBC6sTS269EfzE2uWwEb
t7xb1VFXQh8c7Y3fqpsg16tbtW9SSPmJuR4wutp4mhYxhdss73S/Jxw2NRDE1HJVaX7jegUrPTv6
DpMuqMs3SdP0c5mwIJMk/G4VC6fNEv67Y0bhSPDIe4BbZu97LfzVslCC5rMsNodxj2ZtsSvqBvgt
YYotU6xyQHQ2RGX3h6zig4uihlp1GFHlTbA35uSUxv4Uu8gQS8ZA29e9P6x7NL9c29CzexsZ853d
te862oMpqwCh7BQYZDdFzdLuCmKHDZEM0PTgjSdbFPEuKHvFGTstnAgvZK5eJu6IV/iNakr4sJaI
P/ayHWQOoX7pNsxeMo2MP9YNSnrEoJLFVKas/P4X6tzpfZ1rxk7r6sltiNnKunKDIvzsCwT9Lp+a
+l9mqi8Mmo9HWUNPwiRebaNT94VB1cqezXtpej+NKgxYfnSZE5uSvYmB7GwUOWzJ0nbdxTD07qL5
CoaYkX/MEzjzjC2bQevuu9mhD6rfQ8qP8uc3TfwT+7X8dQTQYfgoguS9qX0hdyqySKq0LKL3ATNF
XDCw6e3l/JbnJMfmfex3wsR4rCB14haEWzeJUjtqDzh5Ud4vJoSsohEfDjXZqIpRb8AoEOkLm/Q2
lzN7LU+B2Ezz9iSL+5CfP1HXWqpjm5cHzw1Dzr/8d34b70ySC7oN4EAxhPmbwIwq+mmKhz5+78P2
CmxYuVds4O4VCGPXY6ZcjW2V3DSooYGT6FxFjDDSFEtxG50BW1Jx9a5rJf82WC0I2thUAUFG3b3Z
P9i59Tb6Y/Hgk/P/N7CI/XU1wxevCjIxqmrZGgPJP3eMhhLWaY1lwbvkI3wzIanY5+Zjk0QsFZAv
3RiDGJxA8vI9nB3SQ8Bi71EbvjET+5Aphr5fNlOdrJ6legCvl+1Fj1tW3rLfUfCncHzQlWbT12dV
KfYRgcOtYvmzYAnEGhTT7EPVT7KjevUWa6AfI0ixVzW2AK401TlKvWpLbDh+SLuKsBmDadMOz3/+
5b4g2JYH0dLYvFmyLsC62l/wMlPaopwwxNG7lYp6bceGzwzuQfuurVs1LOKjMSjGGq7U+yhhFNUO
B2ms9WM6VGvYSwgQ98FZHeTqpKdBgb618mJiXH+jWtIex8JOarQnyL64QULWWIFeDJ2yTjqXoAra
J5FfXqbM+9bKLWO0x6YKnuujB6/nWLVokf/5/8rz89vvDf6HRYuweEgNxfgyJlR9qteWn2Xvia7L
K5C0/QU2sI3Rdueb+5Bl5jUN4xU4mexsT/691gS/vHISbiwLfZNotn9eDrlNaBflHsQedJCV0K2i
to1vGXm9fWHVr1gwDyeJcK/VpOtQqi4YKg8IVRAehd140fjbbjQEh0KerZ2t+XjaJ5J2M5Duu8TZ
a2jumacT3CzxcUDVILNVRy8s6K6y+lga7dojR6/GmnLElBwsf9PJKO3iEtaCm8mgxxcmUyNxr53n
R4HbYhri1H42Jz/YYk13epo5o2ZImJqkSKVA0Lki+5Cdmln1yE/tEgt7BMHB0vCH6a30JI1JuSJF
cQW/mF/E8NA0U7hjy+kTpzcgdadZgctwl7gAwYU7qY8sCYF41v17a7RHu6zw8mHyQQzcIakYXxOW
0c4EoHUd4XjipLMOv6FXWBWX2YU1u320jDw8ksTKnSbW9J0SeMNhtMZfQ9gKsg6ZcvBmR1dPZO9B
WyJ1QRzTwTRgOBW4dHglvpQN2n4DI/tGZ9UFRY6Ah4y4zxwK1fQ5Atd1poP1zHHoKkTFouTJ0Co8
LWcHXmERcwMzBDdGOdbBWJ+17hcJ+uaasBhykBHZo/XWbzWvip8A+h+8ihhxPr5ZieSfGMHLzeCj
6l0BrXOiEe0IYuPyUZ8PMKQdHFqLk+8Vb2gUvVfwwHdKrl8QdtbutLYddiZqqj26tFfxf4yd2Y7b
WLZtf+Ug31mXfQPcOg8iqYYKKfqwHS9EOGyz7zfbr7+DDNdxOuug8gKGYIUoSqLEzb3XmnPMBEnl
ZBTvZd9edBMqvbCju5GcrTtgqW6nFA8kR1Q/rIhLu3mltm99KpXF3M20Hs6lrF4nQ1EfZyU+zHad
3Y2sMWGezeLIsER9e4xHIoRinLTo9Y5mQukfPClzi7pw/JSZyRnF+3yJekpVi+10dxH5Z38zo7f+
bVVhmYqhGVwMLUdBb/iXcXggmZJfnd5/N4mPcbN4ZhZX4MuynZ4xlBnQrW03/CC7vUqWe71LI4An
phJ5McGMBzNZ3ospMQ55BnA+NQCPv1L1sHZgspxTlq4VKlZOXM5vSIjEDAIKjyEuuuDN2GVmOZL+
Epo7VcMmHY2z7SnRDL6/GOcbuXvN8vKoIfp8ABFQESBY9hcYJMY+rZQfGzUH18iB7BLtZEz0gMCX
ZV+Kbsg9rGNcRfqYZQivNRaJsccTox4wD+ANjZLqPALVyta8z7Jr+8c+VRV3GZ4KOl9w16bUl0sQ
SvFSfp9slEbmNIhDFNJQytafcNgm1yEd5ktiGndiqduPNcz/+Y0a120UufcKrBhiMPGXu//9VBX8
+7/rc/5nm9+f8d+X5J2OZPVD/MetDt+r61vxvfvrRr/tmVf/+e68N/H22x2/FImY7/vv7fzwvetz
8S/63brl/++D//V928vTXH//5x9v34qk9JJOtMm7+OPnQ6su36C08afryvoCPx9dP8E//3Df8uRH
1RI58O/P+v7WiX/+QStK/4cCxszCxK9rhqGzggUVuD2k6v/QqU2zcDVZHaL9/+O/yqoVMZg+9R8y
ADQKK1BzmZbIVII6gkt5SFP/wYrb1rl0EaSMX0D5418H4Cf+7+Ob+99xgOrv0x5SYHhtFaoANBhZ
o+hn/D7twZVb1Q2jzBXfn+MrlbyvV0fPINfTIarj4bnSMTT3emJ7TWJwzSJ2dqeIpCYyon8cQn41
hZy/R0WFcs6J8YyX18SMvSYG/7cq6WTwy6E+vxJiwJygzYfT5OhH/IDP42pnLFPsjI6wzf2fvoif
H/TPnENjvX7/clRsHwy9MnUJS5eZ+5vr9f9PemW9nOvMiXuColStOIxO6qpCf1+IaTjGIipvWCPG
HtY/ZDP4nl3qevZNO04KyXD6d0HX/exMw+1G3FCV9byHwLm31cG8tDT65bHt76wER52j4xdSJqqg
Ldk5FxIdvw3Ms4+Ajh8qq1eerKJqmeV2QFPTGgmpXYqDSd9FVPF4bikecP0VvlQ2I/lFJXDiHud4
JojQnazOOswzzU8mXuFZA3UcSmjaurWB3k+Y1xxLj8944EqJqRrN4kcaENqxJAyXzNs2+Ztj+hcs
38cxpRCARwVhtfxvGnA9sWLbJHT5Gi0snIY+TvbOoPd+JKzoCVW8axAJEmzqNi2RkkNZp6+iGr/Z
K8ELIrkKIIeqdJjJtwMNkqOoRO+XJtrwJsWv1xqPqUl4thK1Ow60SgIEoviWxn2UCxRBuTnuhnoo
z9Ek+5HO1BBr4kJ9Sx6fsooENYQ2j1Me4yLIMwLYQFCT9aYWFanbXPMayFMeJx1JKJWdg9EIPbkH
xuc1Crr5WR2VJ83iWDrLnR2bxctMX3WwitETRh1fMqW6nYc+oPuTucm8iGOsGg9ZYi/HNAbQpgpQ
3X1zo2n5Y1KYY/DrZnASJixzmvzduvbfT17a0LLFr9zkHKZe8vtv3JpZq0h13l3p3mXRQrUfCSWH
LpVIlOvDXRqC2xt0w7xMLNwPWRv7Zsj1VI2pG7YpGDPj2gtdvklE6ZOxdnCEhx1LfvnP5+LvC1xD
hl1kKbalYW2S15u1iPenU9GQ4WXVTDqvMnzRIM2MC7I2wzfiMfH6GeHlf365v0BzPl7PkVnQ0/hS
HJzVv79eze9/adq4unpIBeJbiRAEAcmEmovhK62iX7H9lX6iLc5jwwm1k5nomA7ES0fGHtnr8oP1
oM1O9CI0uTjJo8ZwZn1Nm36Xi0R6AQyJ3KEN60MVykTJrBSgaikgzagWwjBCNP6mQrCNVX8eyzh6
lBANFWWUaa5Xk98/kGVpOFjRaBGxrL1aUAXPBJiVKxCdFC/wzW5kZrJP+2BAZFJLNxoj0bldWEil
ZvOQ4CX3oIj7QuFJ2sxoCK7jbrvJdOe7ghrlpCWcgjNAcco4S0S8fClgRLR7tW8Z2RU+nVUu434k
aCQNmxHSTgtJuBiUYJE0JZCTRt+jvcuvlFng5VNe+uRg+qQpHswYTuny9BZz5dzuvUJQV6E3PgwU
m6jRIx42MpCzY+4qwpHp8tEMQKWquRI6ZbFmlkqtTDFNUdcybUIcoR0qu3om2i4y8+4cVuW4q3VR
/k1NwFjnmn857sxGVYWqgKqvPeXfj7tsUiU2iGm6zGQfrYniimSM97bRfh6RmZzjIVXdEdGMp8bz
N8B76XetUHCoVeNbkxEy29JMvyXPVz5lo4TbR7XCh3SWoAuv25IOB9dk/sZy8aqvEc+qmWL4tiHh
2DPZVgRZ3BF+mLHuyhmJSlN/05XQ2jn1AwtGIi/azvHnYbFctZnv0roYb5ZsoRCpk/AXlcrjqGb6
HkuRfqSuPbhLI5dHpBfNvtQn/ZiguZAkkkMmeppwmMsVYIdiLGy/DBlBTblWkyVu3eOgnT7ZnYEP
+e+4ZtTo15/ub4dY06m6WKazNpFWu87vhxjJUSK3sdAuogjJ91Ry5ewA7jnL3SQ3O/DTh3wx7eP2
wHYzAdKWXGndpkVz0Ox/PUcJpfea2e+f/vSnTQwLjQomN574a29DV5DjSn0NiOe63+1hXOr/+u/H
lospSS5tFB1NDevv7Y/S2BYnSUV4/+uJ2wMfL7m9wZiC5t7R9ZePv2nbO/j14hAp+DJCq5dPyEkx
yP0vn+nX1j/3q3wrInsOPt7D/3yYv3ysj/e0bfPxon1d3KaKp6DqPGwLz2o90tsGoU5IyceR3x7Z
bubt8G//1Tlls+Yac40/KIOy+GEX3UhaeE4U1TkCnIKcecFET9y4M2lQiepwL4YeMAnz2Bf8oj8g
NWfkuzzP0vhjqHTl1GfgG/TlhzwJ04Mu/ySy+C2fxEJGxvS1XkENaT+k7ojjnkTpc+/I9XPYW9e0
UzFsd2Z0WNryk5owXcVneSl72U9aJTrQlcOrjgynBx67T0vJ19RQ28VhZe4Ikyh3UcM0AYr9VVXH
Cvvl/UgekxtR7E5yOBgwXRE7YOpbRChRI9Z3kU2qgRq2WDllFJ0lw2g/sI/EtipXTr8zO1vcRlqA
ZiQBzSi3G1XzE5bMq5l8a9LhOuB2uiSadOJrE/vMbBGNqbd9tDKJUxamsihhCZpi9gC6HApOA690
7OSgatUDseJckMxhz+n7quevdkHxxJiBMCaD7Rrojw6NHtduqkOJX/OJE7tO2Znt1hLh3llW31RZ
Y/pdEpPppiufF6i0AO6CjNSDKOriswR1cYe3yEdZRY3WbP2ubNUbDBANf84+Z6G8i7shc5V8+pYa
9aOqtz0cOvUhjdqL01DFWpziYYl0DnBXH5Bex4cctFAZPoVOHXq4TdwKwWXZD+9YH7yWCsVBKGBC
JkRqBAO9ZqJ2w6rWDmLtCsVke9td606SWa7EAOVc4StQFY9BJQEWeJQamt6xaQZcsc9ZL7Uephfk
CXbrGZnCcbD49tLpPWnyh8IqpYtqM0pWunasrWkfKZJ8mq2m88BXpG5pk2gfipuir+gDDwYOBoJt
9cVN2kgcSQ7h8h43N40xH8x5CE99k+JOyUqOtFjm1Z2r7tQOmdvSp8xuCobizHpWGuzRixqVO7xc
RQ7mUlK73reWCo2CJk9oq4lesyR1V4zS7C7q9MMasyCfXnQj/WZW/R6F+uAbegoPv2pvbMMKKjmD
NDI29r4Zez9Vh6+aFQPYNXJXSh4E13m0gcpN2WSPg7wD1EntRqcNp2Ds2VFqDyXlDL4FyUnc3I61
7tZxTzBCN9y1jdmSGTU8L3KFB62G7VWZJt7c+ioZak8MLRbmpFPGixU5+6GBuO+Eik+q+ZM21Ad6
zZHXVTWMXVmvPJGg3p6nEpssWbpuuuTfFpT/NObF6E/CXWrETDWqcmbdw5WQjQygjIx/F7HlKlGR
ZxNzFbAsk5hdcMIo5DI7CkZl3pepBW06umXAygP63C8zbjBWdqCiS1ULZpTIPtjaAKmP4eoWJNrE
jO51UCmcWqkfh2+FKZG1ymRjT9j6ntW6COS53tvghK7Dk5USVAVRRGZAhItYhu6CBAFrYT/6xpRe
+05X3aKnLpga3VNDPXuvLAq13WrcTWuNaSrr48L8EpMnMExl2aep8zyaUYpmsKLTTCKUUJsv/IYa
Mt9t+6hlKJ6MglCwZlwo+DTGF8nm+NE7zfy6ztS9vooaih5wGwHn1EFbn6qYQgKtjoLLwV1llkid
yCx3VanB/uTY38cOdzDvsASdaJ1ZDn01KKRV65FODHPxdZsibqIx+pkRenL9wFJscuuFoCcdNFmS
XqYGDSNVcJkBEop/hZBEnmf9jBWMKDhWRUuqp/c5Bu5Bnbu7Tk49qoOnHhU4X4DWHkyzzrwauDW2
MMcBz4TLTaSV24vsFQ4/sGjV7Uwzc3PxKe6yExJFe9daqz9rygj66sUVS3zVSOppCsk0Tmuz88dl
UrzYvBeLavvazKIR9OW5nWuCqR2L2NUcn21OAQ7Q685qGuk83KJMVs8FwGJHGI+JnB8ixkM3bjN4
MGGx7FSakWWYb/Y1UlgIEw7zsESg+9o7w43a484nT/bJAN9thXzDC81Ve4gBj4dEAXRI1dTGqvhw
U+Pi/J32g/bGCTYccsAvRIAhImkJ+IFic4iZVRNHWbp4SxVvyqJDgRB7wqngzW0PiDLlbmvVL00m
P+xqaLslKEIEnwg4HByGkmZ+bpuJ+DHh18Vy6EO13+MG2DcVsBBQz1Ab4zzbj1BBd3oiEdPTobmV
ppmoCLv0yZI6IT5nBq1pj4qEvSIha2ZXY0PD3C+eekmTmNmQtky11do7wkGoTyOBwsSdlU6P6bCs
/ruLPITf+zL7rvRdTK9kOhrLUriIAj7LpVLulBjldaJDX8KMYOzSqb8Q89t6UKMwzfZ0fI3yk9nW
DNL8yME8IY5rVzuN0ZxQFXdOi0MxSGpNfx8T50gXRfmsGtLgO7I+nofIka4lrFB322K72e5my+of
M+PpHBoLzeb1aevzcUAa73bEaw/LIj2IiXo6EGbrEGURSiEh/9j20RH9KlVD/6nherrXQfsGuP0k
EjPz0l3WfZT2/VDk4quZZpAwqCsTvVd1N3mvhZ7mtNKXoWj9bV/WAi+cVHT7XpWmis5XXhxQKlTn
FBDjjg7jmyXVsDpQoJvUJD9LuoJVUyU9irLLeJHkePJomBavEhX+bVMOfb7rs4jySDzMrN5GHIIL
6S6tzk/3Y2/DJZ27/F21ULjl0GtuKRgLWGvSsFcotTyHtfPZWF8XWyUhPFb8GQVSh4YhigmbFcYl
yrhk1LoDMSsC5kkw37fJagiv7xvq0UN7nlg1+3M4OMdhUJR7uQ/XzEk2k/VPml7rX+dOkl0NH9At
KgolMDpBMIDcJi+War9sWxqYadMiVj/1kT35CYrBcyF10XXVuuqlpziD9FoWaOgao/1mRwnpPqaW
PjptKx3UmUhYS5jSPRAasETrZ9FRdCFh7r5OlaOTT2jHt71VOYE5h9ke4qJgBW8/bQdIyZs7LlfN
p9zoNJ/zgLS0rGmvhgWAsZLV9q1aRavrXmuTFrReVcZDjWmLmCWaIWWfNA+5thpO100cZrs0SsI3
yUD0aiuSfnU0MzuT1Sf5DZTRl9CJH7dNST1/GNO1bECikd/WRnUu+N1dW62QmKr1+pvInZ8H0qbP
WS7l8KCES3e0SUE4KqMgYaYawCutLzwi4QXW4ZAHxj6MrjC3KKqbTsYdIWYkArFcVO+j/okkUvVt
IJ7Ya4ZWXj3hAlwgi+ptg1I647jJv6aJIC9FanFxEP93nXmPbjhr5btTsb4cla/QNmtP18fqMuuj
dhkqhYSa9SUKdxr4wcmmkpKCLYDtmlZ3GXsMi+hqrK/2uPt4K21PdVXgR7Spv1+UGn1kgUrIszot
vwmH47YVUz7DFbzWtZokDekrG8hOar/N0sP2fsi2lwktSuRrluvixukMzUNo0L2R7fPxQkW8DG5V
OeF1rklQlhvL8Uph2K8WX9b2ItQhsGLZRXPL4EnmDvEbviC065WG/cenNhzykVh0Krc5y+mzgMbu
x4x4X4AnfXzsrsUazAGK72BdFOdiHZrWxT0JwRWbcmAWwdejOmF3l0WaHSy5rPqznsdf0Bnut88S
YjTcqZV5TFIpYW3QLMGQoNTgxzR/Tif9sO1HoEOHBmdm98bcgsHimrs3TSn9PEQlriu+I9R9SBLS
drrvVIl4anuBHpJyejE9QLfDFlmEYijhlLhfcK1jo5MnmlWm28N/eUHA5xrTMr0lduZ4hjwn58ao
1AeSfN5HKZveOHlk6gFmeGvHzPblmJKGtT4BxcoNdUnjOVe18AgtBFZsrI6vSnfenqga6eQL6hoB
1/Pc1+S425t2+bw9WJPZRwEV6NZo2OI61Ubxsdc0Wx7GUe6fENqbJwRGOvw30HT0zlTGwjfyeop9
L8coMHIZdBgFvu3tyybuOMpaGo7XcLpV8sTYbW9zGCa8xlb22HeaFiQVMsDt72Vcs4gUEDvmitlJ
ibkFIKL6slj6cXuLlTZHcOJn5SbFXHeHCk587NHM7IS5Xm7fJ6mpnoeZsXrbJQC5FZQdf7YnAZ5X
apeD7JjZZznRvW2XwxTPQEESBYF9G96LeU2xMlmkSWCQ7uA0Ek7SNQr6q0Qjd2jEc79+9qmOT5R5
lpeqNFifKajTsLgvX2qZqX0/L3e0OfqdqYeZT+ayivdQLx57W/ry8a4gKZNdWY23MoHD2H/oC2wP
dBgls8gqn4fFrE/CyVjjTn32JnBRr998v4yG34AHOsV5hX1NDakRq9XDx9Hpehz2UU34D16uK/ar
+GOvrdI/gyQPHy1lzINJy8ePLzCXzoBqhlc7avq9ppX8ZKbKfLbbhOUpH1ICJeduP7E+Qny2/exm
QCSvanqQ1fh9Grh0R0o2BY6utr7GtR3robXDaEGIcZ/XJ/Tyr5KCRK7QjOYCD4epSYn+2lx57XVm
QhSx5oWRcOCq2kMZNaD2W5pAaMViVdGVA4oixIgOqglmfvZtKpaHFd1yqRz4S+SCgVzGB98uX004
EhCMMN1ro2m4Q4eRx5nM2aP98mrZpN53CmHrBbb258p2TgnMuR3yAS2YBvvYlqwBE0tgMNNYVUc6
ZBIgl76yqMOjlOuvlDHwhtnGS08Ikquqw3DsTaHuY4tztDNqdKFD2wcErjfnsLHqj5sITtjOop60
fmllYNmJlfF74r+TYRRBPxDBNTUg+JKwCH79/a/bbRtvN5pS/Hzu1OsxqlRy39fdbTvYtlgGSJys
VNj9rz8yjDvkBhj6rtdTMNkYpKogI69wp9eWO0gd5QK7my/sq3InU8r9ISPd2UKvkSSsgGJJLIfK
Fi9J/Lmgw8WEuMi91hzqoOv1OmjWm6yXmesSN038TzYGStiNwSgSDq6MfcBeCD3hEOHwerOEPJ8k
RxFB1eZwsBBa+EOPGYzOY4qV5tbSe/Njg2HORJBVQuDZ5mb7X3aWKU4dtUl9zPLRNXDgBUL+XkkS
HyjG9x1sN7PTIH1xkMBHo7p3RuHHfTH7STN8TrqoOlsJC4AQnK+FJw5gxm1haTdW1HaH7fBwlnW+
muEtqbI23JkSC4a0GYBV8uGojtYBfMhCrhk5iB4NhP41E+xVYqWyL63kGTMV++7Ek5zGk9tlPIH8
So6VIssLnmXlJlEqab/9bXu07Jiim1rtxf2ceeVEkd5qG4D/lsdEIaoFidfr9xZrqeNVNau4Ki/4
xEsqEVZjHpiOPXUZf9aIrY6LkDgBFd1kmnjFqg9Cpu0rZdEFtt13QT1rXVBFXHirEhF9aPZhEGZx
5lG9Mj5+Hx97N1pRBdvrFoniuOkEajbWxUkJ02NHy/C4KD2hqQxVtFjknMVy3yO3ouSQJuR+GYsl
ufheiQkX7X2vl/1Bjmmkpn0+HdTOujGluS3Qg+OPoAtNQwT39n5px5dET/ZW1djHKnJw7BP4I4wk
iOW0DRAugmAcJoqQQ2K6hj0h4Fl7e3VdMf6m6uwrsWYG0hS+j10HSiAkABR6BO01jZiesoYDZxKW
0kSeOo0vw3oKyesp00nNz/+1dM4o8UtjuUcTOfikHS/HstVI8HbMS5jfQNey7qSqic+LmjM/TGv7
1LOTCzlHg5vDTNy3jcQ6PTV0P7WS1EswNR1Cqz3iZkOWFYK2VIdsPhjK4PgauXCk1i/pKVqGF2H0
y1mkYFHLTq8flrnJvGSOzIuBUG+fahIq3x43Ik1Iax9WoRasLDOytMXOmSfmFlPI0phLg+vMEo43
rSpv7d7Ylw0FYsglWBSaZCfPTxH4ubsMsZyv5XnlG3K+PODwAmReaXXQ9tRsszhNAmWmw5EaDdSc
UVGOdQF4N9YdmAq1tTeXkOHEMojg7psqP3Radk5ZIgfbTTFpd04nKyxn1Rt7HcDilOHu1w2GutId
K6fl40jvUZY8y44tXCZgWIaq/sUkkRmrPM0GCiKW3HS4+jjlreHVsDPiRUEdxpraBFZnsAS302NM
/IjiN8z8Oa8HZLtxxgFSlfYwakC1xKwGv24qE43A0qIilYrqaxgXzq6s5tKNTfvj/Y8dZ8A05Nqu
x83p1UnaB9sNJac+SKwXpxqmU8cJCt8nvU3KHB0iGqNg+xN+qp//G5wUHYZFBrzECZhPE6r7SOE0
TNYb5LaSLwPpJqQhPlCtuSuUROZMjGov78OUcnAX51jv19+5RZImo6HkzENgSJorMFafRniTZwPo
XpZWzo4UHCZHFpfRJnf6j5vtroyGJUehwCMy5XOzGiuU7XyS7abQJMMLy3ItduHu3wz7dUROVIGl
CsEsOWLlUl2rQX5yWgbCOOQtbDe2bP38Hyyen/9jZxp+RXr5GeG9gYDYFmz/06fwz3e3B+Ta8orU
rI9RY1bBdqM5CdeVBnqqTkBoDLc72G6KhnEsZMb2cXf7m51JdNZjTIJS07VBqA1cDNDz7mLbAi6l
mc99ZC60QLUZWzVPzVSGEuLZYSkVzeRCZJmwerOSXB1IeC9AUk1FVHh03SiN2oztqjxShqYFinB7
rF70YaFQo8v3oSg15hI1cjElj3diZryI1h6sJHDT5+3aKOVYbTcms3W4Awk02vWQ9EWGVzhH/Tmt
v4rtk2Qt51DIcl2WjiDHsAkn2ZsM8/1sDJHXzMp47Ndxahu2es5Or6JmSCMkvKO81oMx0nI/iscp
MHQdslFRhXQDxhINvyMHaVpEp6zrXJZIDNqFxamG8RjU/Xbf6VPoAn2OTDotPZmqmqsjxisapw76
tvRzLeRaHKv82HtVy4FoReWeLLenPFKrYF7PlW042P73l79FJj9ERzR0XPld9KJyfGAH4wWGSQr6
oY3d1SJ6Q6+Q4GnFrgAT2PYOZsB0sApZ0N1lMabCOcnKrNnLU2rfYgLf9yxz3+jB4CZ1dIPCNISA
IgzH09hINw09aSTRCcF7kJR3hRYdTWvJbjRUPEHYdPtkiptXp1AvCS1WlH3tdLYHbPqA3wxnQiC7
ONcSjUGlSUT+kePgaeRlcDVyZMx8SneYk2i+HZt6dk0hlR7wDZUCoWM2fqdCK0KVEFOLVY0bxQA4
lZnxHUaAAtcLhAEvxuzk1+m6XLGMK4qX8R7CvOxPdiN7Qz6O95ZhsIxS5PAYmzDSF6m8K9qSKrGp
3YU2ZCbVoXWDgWJnUXz5rDi62BXEa+3SdFJdIxswU6ET2ynYZvemmmc3Vh2BE4ht1RuKyHnKh/Rb
K4f1ZbtHLZ4pYMWgkpNS6naOoX+aVoSoZCmvPTnyPgFvqC/UIvk06Y2//d2qB7oIaqyAa8jal7YA
DFalxoMzVl/aOVI9J9OoKTVw6dUZAYy6GE+1bLSfdPr8pzpRcq8H5PipUhbDmyIouNujdia7jZHj
wq6dct8VEQjlXImlk1xxbbaGuf1kmWHAdN752gBZZPa0+BlGvoMsi5hSzj4pxulBXDMz7W63Gw3T
MuKJyTmlTYZSoq6UNyG1iAcK4ynqw56FAROPzsjnu552O2uPl0ZI9guu1+QIHP5CI6X3pSpW76L1
fzNxXn6cTNWx1UtOHUNkQZfp831MboerGuQbzstceWi/BIcaJM6Up/NuSGVkbqTXBEQ9Vm7ez+1J
Jt7r2JX5d0zi8q4v6/rFGTJ6G0lHsU1fJE/VEJ2RVDvsmTcImN9Z8nWIHp1sOEa1Jr9MdhJ00+rr
x3T9ZKlTfipRTrsouKgn49bsJIM3YXEZUcwJjVy3IPubBLEI+eSbWR7u8jTjUugIEliaoj9PShV+
1zI08l2HlMjHiX8aiTV4aWlwAKDNb/UlRfQ1aVfTKR/oTKlPSayJJzNhaMBcnZB0eWqnvrst+RSm
NRdHQQ4OPmzOdEJNiHPAHjbT6pp5Dt8al7oSvXTeXzS1vWz3FAvRniQ3dG4sQDoaTBGNwPTbozSB
rQMMemiXqvg6rlaccEij65BPX5qpnm9oi1L7BqB1IsGH3O71ZhmWGyOljv5B32PV56rQ2QltzMUd
2ie3R1qxU9p29JLQnO81Y6lPA16pXajBHagQi5QzDW01ZO4Zrr5/lWLlLoZtaNVK/NXumEqE7Y6+
NrEF0Ma8qeuMICTO+Akw0J1B/NdrtJYSKFXWNzSIetcqHHNfZ4ZM62Oe3+0cKt0SL18cojV8HLKF
F9la70G1IwxTn8WjKODM9c2SvJNI6dm1ZX6X0mbK9tIwRgemZ3ZQ1SSuaBS4EEBGe5AcRTD2snPf
z6jwjemTQn7Zc2PICQ1ELgRqLKvPRtj8vLs9SoeTJqnBVLFCr/9oTgzO06x/1jVYgmTJIllZ7zbt
9HlogZzgtfnRGfJyHUDfRoOT386IAc42QCuGDSrAhllkt1QtC9dsI3qlyUzdhPKubL47Be17JB7x
kx7SCKBLMh8j2bYeFgUmVJtWzU7XlvGpPODo03/IYvha0Uz+VJbz4CHeKW7ziFlS4pTSrkBKfSjm
LKXZ0O7RJqbPejJ9wQ+f7jg/7DcV60xjq8330axozYREdizVkeIP5pcuI9eDoE0fwQwlUiMLCQCN
umC2TPOJ0PHIT5kRHCRrUb3IIlRQm4bxNsmVL3kSLSd96cSFXDRPIY3wpWZkL1L9eTDN8bHgnC81
XdwmUlS60mwrRMomOt+GXfmtnBVe3/UiwPdhnOtBPFZN/qQ0mvBTbXnNSQgBCKOyrulE8tBJ5O5g
j5OO0VIPn3jO56yFDCQaToyWVrHbWEtIbAr1rdmBOhnpuv1pqSZ7p8Mk6jTzs0aHvyhPUyMrt1rT
4ZOP5T3BVT0F0xg2alSDOQZ/aJgjfugBVyvX18qXRGb4sUpdRiPi+5auMAvGQZ1cPQuFX5Wq9djO
kLC6qjQDoojp6RmVFRCiEZ2oHi0HLTcuaSbHX2ICZYh8lr7GCvFgQzqxdo1myZsZkd+76Zs+jfRg
R62+AJKv3LIdlGuX9i+TRMSjXRXGTdp3ry3Mlcc8qusgXOubpt0ab/aXiSSJQwfS8GlUMBQ4olBI
FyOuitE0Z+ZbwrparLeUdGIprsgqNE2VgAo1OimqWbpdCr2/WyjM2VUjTgMsnF2KA/wUCTs/0Bbh
IiZHuA8mQV0hwbq8JeXp/ZqVoUuXFJG2T7+4hhwOnAZzrer+/AaFCgMoUrFVdpNnO1n3BpdrjxpZ
OhhjnJ/gLnJUZO2xyRLtJGd5fQbPpZ8UpfO0wZge4mWSrooYDts9wxxCGqxpd+lKgQQEg82O5pYH
K0T7li3Vt9ZQ9H3Bt+9HXTKxjLDeRiSxyy5jKuZaZdxchaCR0TTLczchvFCA9n5xhucyBq5ljvaM
oLKTLpqsF+d5XgPOavncFcu/btrqYEk99C1xN6YhwkJJY2qRLNNZquabPFbS50SarbOEfO4Dn7fR
9TgrZ8TfStXt0Gx9n4ycpLNYX460qdLHvDi1bWcH7WxaQSRLjx04l2PZdVRITXW5VmV2KQ2WYh2s
KHcJRbzHW7Xs1bhRd9tiuit6cQ5z9TSOnfOYK6QJDUly1xfIHibT6a4MUVZlX8nLLnb1+gnRP0mX
JmSC1Yx+Oj4X4GEuFC/saycsoMXNYLy0cXwoCELeTSF+QZrGtbc0XeUn5f9j70yWG1fWJP0q/QK4
HZgCwJYECY4SRc3awJSZ52CehwDw9PVB57ZVWdeirPe9uLSbeZSZEocY/Hf/nD/b24134q97zYR6
T7hUvRkTkd9QlTtKaurPdfL4ncRN6Vupkru5mzmhFQwQ+GnyqwXJdUNqyztpau4Duy5/o/A+9nli
PKkscvfEDlO/7lIRDK5NSh32xqaX3YmwdPcmBVp6VMRbasn0h7Erq42RNNMT5cW/RF3I9QqvnrDY
F2eLo/02jPXEj6oO2Hm7/uThawTOnE07j3+H64lSmw4A9Y1dlVjbiqSh2TibFgAJQKJ+B3813qEX
5diD9OS2jOv8PtR8YSzDqxamu6KrEra6EEVpqSIYvlJBVszSi92Zz5bDlEUm0AAMLaFDAxP2IfIo
ncmZfTDC774LxRBoaIu/0WiYqulOcVF0TZwMmdwbCEg+WbLqYLuj2pYmC/Yi7fxsFdW8AT/hHDVq
BQ+dSwwshAnICquphSYo4nZWbPm1U+XvJPWQWNDryx6eImKu90uwWQDHKp5rJ31snU74FjS1x8Qw
+6AmynaeqwRgkR7JQK+YpxoDsywJzqRqIoa3RX6eHJ1m5p49LIk+7MhRfMMhrm/NB5jVXQHu7f6p
af1pbDVSm75U0JD7EPpczY/9Ex+M+qXH3xA91Wmm7/jW8x0Cln4vmlTc+QC30ybrmYxaAIxmq738
WMWLMm53WkIfuFxGnXUlDoO4FmPA/oEtaoBhYTZ9S88mu3zVzscIA37AiSPc6J6RE2TK2y0QoPbc
ulN75q78oEk8WWGvXqc2vzbZYB45m1DIaxnIfPRhnDlmsbt1n3HfpLdpsJuzoGslj40MynTes8NZ
lJIn7MpZLmiVyvPAKmi11ZPwqItCuwGE0zfTyEc5Rw17bzNmlOXw1kf7JE+Khx622INGu8GRSsfb
z28VmY6dtjC2Rg0evDYoeE+E8zKKXsde6r2PSSufkuZ9nIIJ6eSeJvD1YNQZwThVa9lLtnOpzzw7
+qGPKz4wNCSPZlsS3uWoU9iBwbjiC0Sb2qSV/WVLSFlpvZLMi0L+Eo2+Nasoes5mMpSUPBSg7L/S
YfT2jS3LQx/103uPLyktJ29b0Jh1/Kkuz2zesIw/DpRcdyQLbfh1RmHSNhCWzzwbiFLkj844YTbR
/Ksf1uuu+UUwMsKpEYYHRcHQKUmyyzxyzqla1wEoWrXfPbZiyNMlFjvHOIMVWQh+8EykMylkgidE
KfFTMGBypnfOLBgpw/Y+WKZvrLV23CGoXS6pvJaVbA82AsaqHUTXn4dkonzZLnWIDxATWqt3Xn4e
MqTd2Wg3KlnrtWDN7Js0SoPEBIodSXLtSgMiFw/5tQvZjq0SB4xO4u4A3FicshBWBSyX+gul6tab
4Ydmawfu4iNHK5aCdOD66g5u/lB+GTPLXTrQuG5Jt9p3jHMwpOQatq0xD4gjUlnG2OelhynzA7Ae
G23DLkWjWw08QWoWd/WkeNG8rDoL1No0wrrdc6HxgEqckqGjj6Zu67OhZVxUIoGHXFnmsce0V/a6
fp07rplV7jScTeD4YrK1eU9yb5tU/kR/YH9NR+8SySnmSllhMqM67lPD1OLAFnnv66Y4CYRvr+OD
lo3mycoSTtcuMypETO/udv3Wy6OvznS8twFmMGXttY5HtArfFtBd+zcu+fScjnn5iMFkNzqGusSB
LqroMYqb7NWOE3/Uhbo2xjoNpInxsY0s59i45YfexvojPpYzgbvmaA6yfHVI5JZTkzKQaaJdMk81
YgVEymk+9VQVuUb4ApZVvRhLxjUk+8Mcq79qdtQ9cQMGwxt6oT+FGvJCUVWEfdIG8DqDV9EpE2/W
wAhC9A6MLic5ZNXcblg88kPfey0HDB5kB2EHRO2ZZFBxsbM2PXAG0slQT8hnlc14WAn7Je4pTymt
4tsDkIT5C0NKGz3X5pJvxyGrPss6YoDj2H+ZjNll6dUcRG1O8bYXNKWbngq70q/IVOJaMGq5Ysfr
T6rVLv0KHkOW+nRGjLVNHyfnKgrfezThAxM85D6u72jOt6QlxtSYxUvYG8OTqRG8LUqm9JxDC9GK
74HKlE2uMTMedIG5janpka4HJKOmMN+EC/s1mTXk/8w23gyJXWCanfxZFTpSvdv9SZb81amx6Ywr
59WZOnrYkTb26HqtboSXTh/d58Kpr7QJ7hCt7NNUIZLN7XxIbFa6DaIHpzcav/YGqs7jNIqIO0H3
LgF4PP78Vhx37q6sxvoAfh3NkF0zT0S4Y1vNtv3KXxqxWV6A6/22kLS21aC9F80C7Glo1C0BRn/T
qb7ce0QAmdwMmIiYJqcQsIKc2oo3bnwPRJXAqSRDdmAeQ0ob4+WB6buJ8hHJS2o0jw4WiN41SNYS
17r36BkkGrVXZ+j3S2dbe6Jp6d6EW3eVQ3LG4Fzfpc2HqdQq39AsYItezlBkRpwsEVUpM4q9gGyj
4Wt59WosOR++pbg1JFN2luWxxrr6q0yS5hBFsNmUXuFlmEHJZwNmxDahR2PN+f4nJCCBI3LKShi/
rFP1d1Fo8vzzoAHf3ybkApFcvNzHjo2MUDXPmP31J2eoKLVJ8nxTRznVHS33UAwQCaf2ybWe5pTZ
Qds/petDU2wazcKB5DTS75mq+jqEUyWyT720hu086+NOzis1jNMKUjfwduZ5KZ4bGP1mQekfs2h9
l7sNePepNh4h8uZb0n79YdSQDWelqaCb6W1rUVIJ8JTuqVSxu9eT5nmQjntG0nbPXhSnUHOWBl5r
Ra1d1lWXRCuXZ9rnrHXdjfTEDcZCtS9YQ7jId72x1foOohk2E2uOF79WU32yc8wa0u0KyALxyatX
F0z53YXQKOfxxww6D48q4YMZilcT9Pc1zLBeZY2hHTU9us+L5jxM1SBf5p7Pe0JQ7J979RjPy5aJ
NBo1Hri+/aKRZPmcJHdQm77j/c8vMYhcZLXgEUci2IiqjE/GpFuPtTk32EsX+IB2/WF2vXlT6o9S
+nBbuogoQ4UbaECCvXKX3Ge6UxGngtZ6yr3Gd3GXwMYP31OLSqNM0TBnJMONDxqTfEOMfjjgF5Vt
6ARwRh04e/WaIF9OamzgyI7rAJuKi/P08wDQuRwaGHBRTBUXdp4DftuTzAzxUKik91tVvhWGAoxd
uuanbJZDsZjyiRY8F5PUsYIJ+MeKInzFQzrdldNcOB14B5UI7LaQA14ZB3oPyWond832ZLecrV3L
s+5Ur+PURtPLzPhUIEe1abhxwhQvpFkPQTlPzPgNgFxNxJUnga2dKrqlong86ggqJ4dmCdMyvDu+
6RR6aWwdfn6J2Wv0HaK5Nxhcl6ku8ayNLehNl8+KqYkrbuZqh1Iqt+OciysVY+KaK4MVPWVL1M2o
e56Gz0IzkrvhdN1zxREZzN9nKYV4TSRPRaSV//5/P7+njW67WQoQjb2GfZLQ1bOZe1dklPGTxqBs
X88jxiYgcOXUenITVSwZOh4kwqgDI8RopvAoewbFMz0nTaeQ0TMCABLD8qCK9tEGGAjBmv6rpRvt
V8vFrDlXsv/gR2IwlqTV99C7r20UPSV81AGmLOiLor8NC/ETxixc2/tQLiALJvfXmpI1UgeHdhzl
x1zgeRIl5h3UOPD7Hd5pI5YnJ86nB1MQNouTbk0OVPmRkC21d1BBT9k+Ny11SfOx9N1+CL97O8Ub
X8uPMbXhXvXyj3JQfvUBEHFlYMBqcqHdkZDrrVjK7BPj4nvEcPJcLvwVitv4UfbYEypPi55YP7Hb
Z8T4cuxGaJSMCvJmip9/HsDDEr9ZPOdkKEjni+Mtvqqd5PLzQDt8FzSx+f2j4NJgR9Quivx6GP4y
WCKPTXQD6acfMm0aDin6K/P00d2FkjGzqWn0FmkCezUcMSdpUtzsehHgxGo2TVgw1B37kXlWpnHB
sxC2e6cPRKqhP1maHUhmX/TLi2ab0T24aWKPKxCTyYP7iwya99QjcG273C0CxgHdjiXN3IIIM8+6
ebZXebixADX/ZFj/P3HhfyAuoCrqRAT/9/9BGvw35MLDCkj4X9tvRpNJ+f1fsQv//qP/5i449r+A
7dFd4ErbMTj8EEr+N3fBtf5lEpe2hNAtCCeW+Z/cBVP+y3ZdEra2K0AKGpI/1f2bu2D+iy8F0MhG
bAudXuf/F+6CqRsrTem/JB8t8o6GaXqOLUHoCtP5v5KPDrSXos279JAI2wrkVL/a7kyrQjruyprz
YErA5ylK1aksdHIxfaT7Zi3Me/njlSiW4WRjVslUKe+11ni7pTPKfYLyeFEzR1W1WPYNxc7l83pj
k99HUZk+VxrZljxROO2Hun43yXDpGfhjsXyFQ8md21PNg0Ek7YyjHl5y2s2EmHTnqfEWbzvbYfHs
ZOQBIxltyfWad9fQ5n1v6MbZprriLDnD7fVG0kwZN/a+ppVoUxEm/N172jXGKL3JComAUsr8sNAt
zV1nVh+ibf0QzfCT/NpGa3rsFfi1AiwI1Tu274nPpDMewdydGJQPr9M6hY61ub4OKBivXeEyNa17
26/dWm6koGa3jHK/sPMgL5bi3E3Vw7w80ZdtHUe3+QbIUfpplgV6M+V7YCzuJZVLHMCZ2iuFHN/r
NEsk75z4p52zwiyWYrx4xWVcnQ9dCASRJ+tN9K2f19I8Ui33UkGSwcA7tr6U1l+acneEJayj6MAW
ZguKVpZPatOMPmeL+ECU+j4Agto5xrPihp9ENF2UQl+HLlziyAKk3eC9iXP6BOG6vEXD9BGqAhzz
lJNuKGhFJTRSHbwgU9G471RXbmiJPUzTCE1qGu8/EjZwCy4uBVEPjx/BkBfCRfamzhpcz1q57VtR
HGbOzYAZE7Qvq03fwsH1QfyVN81t443V6JwrrD98jppDlhbWwZmleEw8ZN+wMnGBMX/asSZObtw9
ugZyicPt/ujVI9Y925iC2uinvc2Ls++9OLDEPO7pwmmPOQ2mlHKyItMOzrk3bYZDD5BuozGoP+uK
6ulO/Ko1MaPSUooutFM0hiaaeeld4HbXR3T3fpuHCcWKQkYn0xiSjcuchgtHogEQg4vd4znecnM2
b2ZdAssYC2zeZv7VmiK7MMZkQr2g3GZjcojLgT60VQJnqCm8zjwVIb4ix7svuWNcXWpOr1ThFD5s
KRxSVvqcJfU+4Z11ckMwQSqd4dKH6Y2k55a5m3yazJlNLC75ZdckYLGoLebbyAmycD+IOC9g6Zgn
tIICP4EGIVIbBS9/MWwh2Tp+jHvH76v5rZwNzR95yrcOVShBGq6vqRo2aZguAeJORaSfiCjb+E6v
02HzoqaSeWob/8JBkR/bZqk2tuzJOqY5fqwW5FOjBYvTtocZwzVMqaapnZsjinJbcB7bihnscWlW
7YGm5MXvLbcP+vXNWofQ+xi2WFhca7IgY+aeE5W9i9hqadQ2nmWUnZLQNK9G5L7BM6vOuYp9pHSC
PuBpP4qKYqyWHkV2XIoIKNihmzxh5dJh/ubL0zIBjMZXzps7Sc9rJ+56a4t3cVkxZxhCGZAgq3G6
xQ5pw3HBWJa7fphnfNCgPHNBqqWvgHU/mFzOroAvg7QtvywLPG7FuOPEHt9Nr5qX73orGTjipDAt
29Y94kbZacLsT9QJz76N4bokzYc/lE5zoDjbTlFJJBbvg06uJFjKdbJtF596GDIJscJ942rVJ6rr
ZhbOfmi4wUcFPALpTdMd20GxzYGMX/Agy03jcg+2IAZR4WnLraUVw2PvtAZHJ/FoNHTlgQV9gqGo
bdtqwW5DAPih8YgBulAo1Bjvmso+RnX6Fikqu10QoLvSr+iDPc5daHPEyZLjiDLkd4Xj7fI2SYDL
UfOdGFp6SGvtF9WI6hk2yCONlHsK05k9CInlMm+rHftQdZGt+URa4V3MrPz6X8KJDe4+Nv4DQQAD
q0a6KV1gjdFEnByWg7GNsOz4yWiFJ/JuW6txvqMk9N5MMOAPVquf2sxU/lSHOIpShB2VYh+TnNX3
M4QifH3MpRwgwkvsVl+praxHx9ReZwh1RSuH18rB4hJaUKwd10c4HfeiH/5OE2/Ya8IAgtVV8cUu
GzYPAYyuwBZxbtzsI0/05yiZtLMbxtir8uylnX/XY/g4xIb7mmraR+EM5xoV3l/wy+DUUh3HaDzZ
hs1TW6CNbFi82weDmXZE/wLkZ/JRovyaJV85FkW8H9rGO0ZQY1AlKWGpkj45eLzjObp77RMkBgAI
f6KKFgoy1fYBk9EtwfK1HSB3Pacztgs1J/dJZA0gIv5Xptq1iE0fN2OIcYNiO6sjl5g05UcY07an
8J2c6gxy5uguHHKXVTAM62Ev25S6jxhnx2JXL7iccdB1xRRIvfIeXUrbBZiWvdNiQ7BHW1y8hsKa
SuvdwF2kIhlRLFAjhPLd2KKfbS6jB6V51jWr5JehC0pMIPIgdSAQp/ptSWALtgyQ7xbvoUipvaz0
8dSH+jrKNuyAnbomEqF5PhXof5Pe+i6GTH+bQTuMpfc25+rOweibKWK5bWZIFlbWvTLKJ5vRi6G7
LI3GpML9jq1ZnSpNfdTdSdNN5iBNXWEXqrOrYennfzYSZ04h3pNanVNH31lNKw5tx544DL3BGaDX
/QwvCcf9rrh5ec61z/g2GmE/cQ3XuUzB6zcy5LS0YaeOrYZgbVdiKO/xx7R6XNFznS47z2VbZ8Cx
iohze8jNrjq3hpkeqyKi1jGbT4Is6YGP+6YM1W+Z3/NwCc/NRPlrD/Fj0zaZfs8wHzv96DEmqYJR
IQwBjmxPjvn4g57picR0dXS29ISZJFf1OutxYFTEWSkHAo0uu43d1d1T54VnjwXogit32CLhZUFH
cOYyolbIBl5KWhdw7/L8r2YhWGJpjC8HhVDEO7uOuukeieG5X406LeGTvJfkq/RGMEJePQcVofj0
KzdFeXT7Gd+WXe1Kj7l73GPTT1xSwgsxub5ra76fLCqDWZChH908DHidCaNHxZdCT98buNBrFbnb
H3ECNYsOhrqlU3yexJ5X2ty50ec/84qmGrqd2QOzUguRVxiDSCru8DjKgcNjqi7h3OiHUIXRpmtt
y7fchtzwaMQXaVd/DS2DvWrS9zLuMYlbVnnsVool98N3VcXt2WqeYYJXzzTwrMeITGBeWPQ7PiB9
Lxqczyobyg+IzwPFR5O2IE1mv6lQMo+W0fmNVTtXl3OhX0d1S54XcLTjfZb2XYst9WiF1jfyzhAU
y4EO5m4r9LR7Ysa/YXLvnCFG7zEK6xe8972Vl5R4zn+bthlf+jByNmVEGZHFJJ00SM8wpizwkOs1
uJtwBohDQQVA5v5WcNSaLJwhUTrcOLNSI8GzuJXOtGwsK8pxJGeUeWkxxi8z0ve5I1GBECS0bBEH
pO9laziZzShM9NTaI3Sba+0kGZ8DQM1XqxuSAGIGkck2OUAITQI7VY8xZ7dN2S7HsibLt/R85nu+
I2loL8zFjdBtP5ym5m/wGbU3j7UFTCpSTx5j4WNWn/SBCarIrND39FmcbMph1hM2bUm6z0Fm8du2
phxDjtO9sOq3GEtHNtg1QeuCvbNe7hm5YpHE87UiETpF03QD5L0dzEQ/glY3j9pEsaREPjI1DuGt
Yv5GsbPYxzls+pItN4QqfMlousUlxuwp7h3Cku44sNvJJeDWBdFbMxELYs3Zdy4+uXTdUbpsfC/a
1Dr+HIb4follT+5u7OvnLhkYaoSD8UiR7jZkbnZxMqU2hJGSAH352ZnCaIsRP903cf6UMXu/8t9P
uQQwL7MKakNmYAu0l3anK+CkMKua7c+hTDlquuAvrnhKjAZsCQRUoQrIQIDHW63ML82QNkdsMqXv
QC+52Ez9sUdJGpTmekeJ+7wjSWwehonCVQlJIG0i/qkpt59b06UooJqZnrFb7uw53NGMXKm76c36
Q+twe1r/I3SRmG+rRh2r56AMtd3k2cWd8DWfXZZjSpz6I3EJGAIj8bOGw/YeVNI6+W5yTpXeUTM5
+A4JZ2oNDc9NiuowFbwr0aiTABP9wenda+lhAuFvpiCLzit3JqVeDV+jwQkLh6m9kbbYIZb+/U+q
ymNPBSTz2zIEH0izJhFb49pJsxg2jyW7bdSZSEpLmwRw48Bb59kImaVAfB2PBl2YW6ZUxkNFOHTZ
EKcID6YG3oIds/FxdH2kcCZg27iUI6/LAC/drsvfUqTTx26h/7NfAK73TUafY7TmRpU6yJY8vWFE
D5ieyxe9Lj/wqp+Siox0xIERjYq1Ppyn+GxNE64sOQZVL9wgxzTO5YqdbuLCInIaoosheVk6GB8J
ruy97TAaHDykVOcZ9sHAFHphFc2Ggg1cQqiV8KAdDZkPj+e7lzaMInsH4a0LFeB83patAXZameOp
yLJrPdfvIGDQoWU5bNzSTM51OX92xbhsR2smml6Fco+fkMbNJeQFTbIPyiQZHHky8bNh6fajSybE
0MqTrTDINbgTCVil0cmasnNpWM1Rb+w/ugu2ZAohZ1SRpECIYM5hikLFvtqBfR4rEm+kf9cLd+LO
GeSV4hm+Ic/4qMPZBKQ80p24i6Px92yDkMhJRtuN5V56Lp/buLP44QqSOoNMvItQfNSSQgxUtGgR
GRhH+HWGNZYRqOtXcWHCvnI7aA/uoevq8mDpXuwnDgW+WW1wsNMlUL+kumqWeZIOpxUrCcVetwbS
g539OzGnbSiaameoyAgYMbYHBo96FwVxxnbfs25D/2++pT3/xt7ac+88LN3kXesRn0dV0sUKXe5Y
T1l3aKfU9AfHnO66MUlew1md57rjWt6zCNddTh3OEl6nkHximPIF+Ugmwu3fXWeUx9qw+1tb3cqE
9p4y7iGgGF1gIeX4Tc3zgmgVDKbP4NKjCoJcXC/5LNp2n+9Fm+k+vnYP/Onyl5suoCcapt3o61vQ
m+4lNzT9RUbS5BVZ8iBxamRQ7qbsHuU9DtujaRuAjnNM8mMfxYF0M99zi46qGeYrhnUxlENjaxli
OHZKdG3d6dxNNy8do3I2v6oraLigyoEmWryvWVeozcy0/0FAgtQ8FO4iDt9i1N9B1Nk+SmlS0E1O
O1XZ2VtvuYAXCpKszh64EfTB4IFpqvNI7OgFrbf97LZbCT91i3UXq1RriEvoUczU0jMD/HEi1ndY
5vY2k8M5F4T4ljTsXiSItc7stw4s4Cv3jiDtS/fWT+Je59qq57xlE4cuATb1OERhxZmIQJ8XYx/3
0qx5r8JNrYfjlu1ytafaQHI6xfrSGuOBqcYJj4w6aov7pDN2vlXu19gNXFhVdatBUOtd7+0ABtIC
wXZw1E1z2w7W2VpKDWforLaFIad9hhXddywNCo5KjjPZAq7DV1pcP/Je694ad0EwKH/1mpY8W3ny
EaZjcY7C+Otnx0qxmoVd6ex0vSn31aK9jggxiy7b5zhjfTFb85oZC6mBAX8fi5xxZFnhyP5kRn3+
FlOs6s+Or0yPn60lfLWJioCSWOORoKza4tKNgoo3eQ/hIW5OsgJX4On6C2XfGy4i4uBpvKnZqx+Q
770dmX7BrdlKjl6q+sCMneaYzIGDXXsXwfY5qLC3aazgONcw0D1kevS3XJz5lufyIEytu08cAY35
XthD/ZkytnV7Oo5wZEV7d8rRpqwKPE36d2q14mrHwCWLGB8vEu8xZQC68SYDEWNFCcqdRQnVsZnm
TUcvL3bjoIiVdgTmkp1XLwrdh14PIKhxrmVVaYfGHZ4rT/H9t5k4jgUGFoPC1THGpZASgcJxHydM
omwjqHP8zdGMO9ybLOvXwJixsY61raiLBKJu6aiaG1byR6uY1grIkCN+5/hupXlXUf0hOx5MUzNv
2w6uViy8z1jj2XLRZzDaIwVE7G63DoeWWKjWNgduM5xs1K35wuuBM8FcB+VmebKAwl+YL9v3OIbD
24n3eOzNr0j7gHE3nBPTPnm6DI/0N0Tn1M1P/DDqUXZ4D3SjDazUFYc8YZ1nF9f8tT36XBbiSUtp
DK0TZ3xQ+nhMc4Waa7rZM4PIwFvwAf7kk8eQ92y1irWm6u52Aj+S0R7FL2Xs7JbUKCkfK1ksRPnW
ZU8TQ2mkFPnbAG97GjWnfLQwcDNBe0noF8LDfYzQ0C/EpLaGrsKD3U0F8KCZq81PN6zEgTMWxHkL
1w3RG8mmF6XDP5LmwwkXCbNqlZG6iqiZSjTO1uUwR/syC4GkjaByDPpm9nZNK++PYjEuA9ZdfASB
llQWppwZc3ukFfumbZkIJtR8YcLfLhVauVPEt0qb75XJbTyX1sMwDePb7HFSZn9+UJb7e7Qrjwo5
3XsGrbKNJrQJ17opCfZL1zVvlZzTPRSPozbAxdJczO+x3W8YVJZXFWXvHU2SJ5ZLCijRGZ7QR7bV
VGUrDKk4Tpz1kPWZZVcz1F+65jHMAsLSZ8pPzSLeJE0RuMr4NFDNN+kgd9C0k3fp1AdAsW+N/Xsc
F7UqHC7uLvG3zHA66av84a6tTjHhFfATVNbVDd0oioMtoZGndKrADPdOwOlrOuaz9cBRJzpGIosP
XgyRJR4B44Q5yMS8MlBcGxp2R83wtsMAFQagGVowrXMEKNqDtmKTnZLzEXtFajCLoD/411iTeFD4
kzbjrN+mwqQGWiu/XYhp8QI5ibzpiR1n5jjMkmzkbnnqJ2c+5C31DBhLj9iZtg2uyCCNnIefJCfh
lGkQ5gZkfM/X3LGebcwMt5u+Pog/U4I0WGTzwXAIm/eJ/SyQUPZ9GH5pzaTtrIplctChvnMUY0qP
4qrxRVqZUlQ6xIe5cMW2bchndKN45ARi7n9yjk5nwa4HU7ftOg0j6QC8vWf7croh3nioV5skpWRh
kQNMQE7VE5YKO/VmZKNkN5kVyb0oUqcJkpzL04Z2Sze908Y3rhV+29haYBbWg4g8ey9S+dANEiTa
0jxZIUZMLnY5adMIL/36fWajXPh5iZubeZ9vKU08aJDKmD1fU2pvthPWkXx0pwNHahbXCoyanti0
mws8d797Fu2T7KgwTOdFramHI07u7vTzEHFczyoHH2eDOKhU1lFIsxvrPtyDeXonfv+nrqqEtSi6
FJ3sT+WabjXt/G+nGpbdEFGrh9BMEWKLuTyGbkAWwgnU1Pye6IToGBxVWnbBGf+5hB8/kV5jxXVU
OCZtGrZOzvoQZTOQKbguvlmWNeldt8NPOQ0+nCRWxfUByZfoMvMX/yfUSmIgC8JhvPyENEn4gqyI
1a8+hkMVGdmzwzloy3Gv28zzOpewqqMFIgdzs+LSMHIj1HVe6TIjqrOG95OSsk3itHKQxPbjCutR
1Z7w/VxmdzIDjrrmFPHmBf7IJWszkfvfJaSa91rp/Yqa/E9FbqGvnZclzf8KhbYX1RrFXBhksEtK
3ivHec0kY3fACxiLt58MLOkjQE3j/GXHiJS153MKJB09abduIvsx12pDwaGOcFNop1mQ2w4jkDfN
zAvRlK/CXMCCCZwfibSGkzvdcJSzBVb2dVjzn9JKi71FR3mlhniLb3UJ0Cd480TR22iNxiudTTrN
sc7BZhE4Oo0zwPWtwv1Sz69ebpr+z4xk6TD9muX6bz1c9GQWDxBPs0+36v1U4/RhO512qnWMedpk
7IXmmCdRzm+GmuROJL0G79jGeeNGxCIUa/YQWR+zNLBJUqtKAaZvZqjcKFaz2NaMT7jLQMK0Yq/n
TVDjarCnYkfZNQBXdPoE9wwNRQ1RUoixXDXv/7wv1xj1jM640SxJmGe8trPzUnh/7P6N7ONdm+Nw
swzNN+0VCuXCgxtZykcXZimgsOzvScy+5UHzBBnLKuzR72FY7hFZWFshDRS/EV5hrrPyKOlHOWn8
4digItzqeI0lKOZ1M96aScWhiDcl5Aw0xD32YF9C5Tl60tx59CP5iWbRCmLdURxJ9eXNSbO8b9eo
v0Qy8uEtz1RF6xv5PHW3JZq+GEezFDg1Fxw1fmhl/d79duOHQqdCRgsvolsbj8mdw0t/bUWHcx6s
AVFeYtf3eoU2G5MfsyXgmo95dw++0OFHNoX3mkEVDzX39Sec7cT6TplpdrDXRPUU1gpPMZyr6SFq
GvPIdGP4J9Q7y9JCpBuYCA2ceBcUsgZIXomizZCZhGvSbdyL6rkONvoMJXGunmjS0SEZSLLStlF4
PhdWsSmyPWg9cD2EBFDfo3tmNKgR/8HemW23jWRd+olQCwEEEEDfNcGZokgN1uAbLMuWMc8znv7/
QFdXOjNrVXXf9w2XLIkyBzAizjl7fzsXnUfi773UMIGyhU/RU0D7ieMLxm2XbScwB3CzSMd+uZVv
udSKtNmSXOJN0y20UwaA+b7EiOvUIOoYmfLsYX2CtMAzMkNVrpGCBhREAgLR3pxgx2AL34tl7bk5
kvVYHruKJAUrNrQ9OdsesaNbO3ZhNg7s22WFsotr7UcWajBAiLjDJ408ZqtofdEf8DQ7pqh0XYI9
1BsH4gBdbHXBn1Acu9KJOGFbYh/Ugb6LFm9/6k/vTCYoMWIHO9UU8Nnw9ZiUgS7Y4BuCEZoNEjld
lW3nSb/r0YaOnCfp4XVED5rFLx9+VnGsHpWEEjKOrxlYtq3pTC/lcrdfydwV706jPXBCALWY+pfF
4P+Ht/8GLZBRnG8Qcl4rPTxh2eX5+ThwallWR8hfT5VlscT6MHiIUhbrHl0Oa11FrUL8kws0oGBC
vTxafDIjGX4zH+08u6BaqEjj4dBXdMG9rvMn3OBYyu5StnOysxM+6GiCvzlDuQki5mhtXlM0L7t0
QKb47ash/dZHvrFSDcZlLMhvDDCB+ebZy/hg5qln88KWZVNtJw6+JccZ2rOOj3kd61pVE8LWQ0dQ
j+xXw6Zuq0e3iOWWonQ+WnrHEECIiM6ZOrujGAlu7l8NlX3rAoyw0TTMHkxBnoJhSCpk88NdOBPW
xjVZns2coRoqu7XG8RQGjXBINurzQz3A5gRTvuvE8GJZ7Bks5yBm/YR+vJvUREZJGDFlJRFwOrFn
pXGwTqG0ctLBWRZq5IWlwvhZSesAYpaW9Gzubvs2DazuoDXfkIw941y8hMuV4izsjsCGgyEfG3Q4
O9Uo3ytbMrNt1gBP9dOla+Cq+PF21G2Gk6W9k2b1MuGJ5fIm46odTyYdoZOElzyZtXw066xiIrH4
G+zxjneyRQgwPAc4GjnZPlCtOWvA6vUGg6rmySj/iZuMbkJDIoGOQlfN6avDJ6nqymkJUj5jiNq3
r4neGYe5IaOH/BLeuQAbq9Q/G4LtAQwTdMxK5++inmbe4PtPNSUgkTlNfaEjWkPGYk129gRHZSs3
LUd8q+OOyFxWwaUxZ6oi2CbPFUoxLw/DB6gGPm1F2hhA/FKHznYpWBlF0MA+HXzYIcDxW+WsaN5m
1yLTdT7A2q5G672zkibdI35V2N0nCdBM24KV1A+602zzgMBmLXPeo9RJDrrgEKOmS4+F41RHDt0E
FDddNFzaABEAB5O07r75cf6h8xavbGeaPEtA1UO/Ya4Qi37NbeMr0l5whdZJL8F66vFHLpCwwLpD
LQBl8DBaOBEo2Bu0jTbPLiU5u38sjOFAxSPYJVexq/dbGZnGhv0xx1g/amwGqie1zHxxBzntRfdD
F9q+QUp+gBW/TomEzF1hXeOYF69VSb0TmULrXsXPioHtvpm6fdKTXDlYn7BkNCZtwcGilvRqGxeP
W/ysCz99c3PaK7ByjSZMvqK1x7rgxZwg94PM5XY2rU+3bOxN3DSIwSfE/xkscugUKxtZtNdH5cEk
P3DDEwi2uk2DTFrJiuaysWYAiirdVflKIqZf+dJ+4SLw5ExDKGxKg/oIYUAQY0dhMu+72SUa0mBv
tI86CZdrbcEhgP9s0K3zofJyPfgGhoAghl7/brsAurB7MtvGJQaqYZe2Dguu39Fq1Gt7Cx2KD3h2
cLG5MiESPi/nENBpeqqJmzwgwZo8lAzNfRf310A12LQBRLviB+176woEKKOUOrezaNd9UGq7IaJd
1zU03dP0IiiwLTTU6yYIdixQ8d4pSijIEtFFdyhT/YdfD/QmzBEHjeuiSdIL4nqtfOfTGGK14pQC
xjedz2jfV76renDVE46JmgOIIjsDj6Q3SlRboD5fTQNvTlH7+HYc9Kkw9tq9YarP/jxvxoj+Xw0V
ilgbKbyCTIPJntcjVhRZbv0YqltNzgoh992ARiEaY7nMr1D+oP7Y6A06d0GTq4ADbif5A+IKZ6uS
tGagjIQhc/aJ1NiOSFZcnMGuNXceUxnK+I6hYzsNzBsHxl05QmkC48DtFMci2sUqDU62Xryp0V5n
mApXrIKqIumcMzX4Uca49CxYNDRorDizsw93qKcVnJwQjzYg3mrC5J/7xCY0VeVFofHDoR9c6SfN
GvE8h8lzWlYC457lmZVGfdcnSEk1DslscwrJDHIwjCo25gZCz9eQjx6p8tik9bTyymjeCDmtU1KM
DzJFB1Q3YmPhDQuzIfeiOXsArRVjMuo/VG09zW3de7T512UZH/yL7ZgZTVPGRvQdPSg8ByIVto4c
62PRGMj+9WTfdrmLUoZEEH9gemhBQJRmsx0TXrtADI9aHbheyNUBHODIYDT1SFLfxVITO1/kB2vU
oSgbRoIT3ZhWQSO+M/o1PbtUJnp/QgRnY7zqMF/W4yMVDorxCPiYb0Rbcnq+VhG+38KvWppe45td
nAO3qZnfyI90ICvXGZS+7SI+51nRvyP+yZYZHZSd1D0xCMZQW2cbh7tsU2d8rPOx46Q3IkNa/spg
6xIIckmrDZVTi42KVtABdFX5YGf5FdiCe2R+Y6+lP/0soOvuzdw+EwKaryghGg6O2J2NkI03KeTW
CEjeGEgw8Vu575DnZWl/F+SOQLTeY9fiai2rcljrWsGgmbnFOgDOg10VfvmQbQIteK+Nh7zN5y9l
tpu5ojDB4i03DLFF8V16DT5FupMgdyZcSJh63Dt0YyagtXrcZLOxIujjLU8nIHVNh9BlfAqymOLe
MkJvbAgr0LPlamgUU/gUVy9y/HpocXrp8XNni1eH8VEmW/orILUcUYCCir+k6BC3SDQo07k+EJGZ
zYMZOuGJMdWZUANAo6lNmJMhTo7tv4YuJB+YrdsYfP/JljCMSKLbL138tgEhnnWB6cWc/2fw+7Ng
YpRNxCmMMkywP/TXqkwvPn6jrQCpgG2g9hH3Vdq2IiMhqweIKeX0Ht+DFvxupnxcpzL/UrYVU97e
/RpJF9whTL0sTCdkcIi4WTZJvKa0yPuWzwRqMPzLFG/HwCTZu4K2Rq/LYF92GYVxno9efMuOOXgY
gZcG9Dl1C2tWvnwSR87QrH0QxKKFI1TpXd+eSvuLo1R70JeTOzQDhH/Lza9/KgonG+zB2oog/pE4
ktDkSFdDtjDxzKWncLsR//rq//Z7GXSyVUvhObupXIcOjVtAv+CWYh3b5UidOdmd2Dq186RTEiaF
P6E2aiE2wXiKF6jT7avwX1/d/vnvvnf7lT/u8e9+RcqRYiGyunUjRcJKg7s9burwEmLM2ARiHj29
aFHmTT6+mIb2TAiPBS/wFznIH0EX1JcojgYU+Zikiac5ESRJd4Sgs61EjuzZ/JbskZm2S7yxv0FD
VB4dA6xYMDF27Vq6hUMf33Hl7VhijS3UMvQqbjheBq1atWEm17k16QDLiWFraHMQ38rehJ8r4OfT
kumJjsXrZphVtf/1q0iEe5bpT9bM0St0lrmumayNXWF4l+6wMsS3IAZ1MhFnsiY/yIIfyippki1O
TUjzXRwL33h3WDoOvr3OR/NrafjXKcCfoyjhlyG21g0fRklGhY/jRrQMQW1FX2gaJl6eCxQHk56h
ifixR1Fk2KQgLCdKjNovXfZTb9zsaRDvrZg+aa6G61nHGg+6iKb6tMNcVB6LJIlXHTamhRsH4NrZ
JWUnt/5AZT+MxY95is+cXdgG9eYFPTR96ZmlYMLVynEBnwPCy1CoZBOJ7jHzPafXHlERmRh0rC9D
be+o0iN+Q68hjUbfGxoUq3iKxu3o9tneqJ3nXIMF0g7DtBZdRJS62V/MOXt3uuFpzDg46FbEiSdz
UzQ9kmZLEJycsDN30YybECe/dexBCBxl4Tynmug481LRjRn4QNpFC4xqcrZjXd+nXacdK1d1nt/B
+/XbH5XFB7et+INFY2rHYoxpZD0EdGBxi9anYrwYzKoJDMC9v8HVHa2jDNsnRN98E47Zwzx1T6Hr
NIzXjX5d90CgNfC5RzsDau5MGdQsC7NlzLgliWinDi64DVZBHh299Cyb4FzqLCiucXBCNz1NbgGb
MRv2cqnx+qJMmB+0PtkxaCXcgtdCBJlxkmp+pVAkKcAV0CqHEF9WDS8yQfM9iv3t+Yv6YtqKFsqo
3zMtPxrzZFN5Z68qSa4WFMN4QPcWvhBRkJwcvdSRJdBYpin92MWcdwzaT7c/5Fp3ps1z0gZazqEN
5JOeQR/W9h7dxrRKZ3qxRDIFqPkc/9hqxi4b3WFfhVBl+8namUCfGVqBzcqKUwI2GRt8nMfHAiCT
o/f09KHUBcr2NMs/qkrjwuE8jMaV6j9xtxzy3uuQWlCqBnXqQNpByfEtTcZVHJ0dS7y2uIs90/W/
NaW4M2N716bqfc7Tt7Hu0TQCs1KD/276oc8UOyZP0gxX+qyHxy7MqGoYmUlTInkmE6Pp/DdRdfpW
mUAlqmh6T8pyYuJPPwrXdEK6os8bq4f6U2FVn3qmdnWYxI8dQoaVXtlePKS7IZHRYx4y2erm9EU5
UMm1lPM65cNGMZFiNO3ElyyJ97rmh1uNaIVz3NouGayRvnMh6QLiuCtGV9t3Ub0EYri0hLBM2k14
EZ2gnPl2Q5/l87ccfdFUqceRVk7AxLFE1LFtpvAhXaqoQRVwM2Z0Cw6TB+aOONDT4dlJ6XOkXUyO
0DJ1KEr3I8Z9gJoL+Klw0gkjF5cf/A977QKUXUHmxfnddKcQUMGKVAPp6ZxIPZ9zBgnxzX0Y2Myt
yvg1Lsm0dRfYHm6K6jirll0sm0C05YPB+ifszIsx1nsdqMbjNELgI1ZjnogVGmIrYPlnlw374f0W
Z2h243C83bjlTMffoG9QRvUZH3+/E0wiHOix27Q65OkcH/3W0BkjlA+9sA7tMtC43XQlAhVL16CM
O/7LmOC7x3dQApiLuo3Zjz8yHFck/yJ1ruCUcmQqkmUHSdq1NIJnEvGyFc4JUiFpWB9tosOPcrmZ
i54WIYYx1nyIq8KIXuaS3yWLl13NNrqTkS9FDykMUZLTXOU+KAAorJY1jWj0n67jtN4QyRcJBCPi
0ti7kDQOMQgTB33Te1kywSsRmuX++FovE+zCSZK1PiQ/kEuFh94pybhsUL8rWOwk/Gov6BWz2Y+u
iIxbb9TkQHVBPtvQYGf17ZE5gE5ESunk3Zp2HLRX7edEv55KQp7sJrJJSWWknc+i/nTKTe6lQBo9
OQh2FfNt6BgU6zpiLAun/CWRFbk0ZrpDkZFzLuvOGY++dvPiETDoxwgaJZBgvzT89a4axs/MjM7u
dbBmKF74KdczLHomOIQBDU7crJnavZBxR5yPNcAooIM/YRmYQ4aorlFGb0bnvpuDVf+YmlcVgpnL
9WvQSgj3zWCtZW7+9BVi1Lgg8D6unRg7q0FtmCPYMvGirAXEbnre/mcyS3TU7eyFC9kpKOb8PCkk
okC/3Ce1SMBdqBRfxXBoy+ba6tajXUVE3tVBcmgcZ+tk1Rd6VAyu0sUtkM0LOOybFV/lGIXPeS1o
o0dkljHU55PByqaq+JuR1sHi5Mvu2taEgtnQQrACRCVJUTwVaORKX2/QFzc65Wz1OCAbla7Zf3da
Qg4c5r3PZVgeY062Kyt/tKeuvfPJSQOgmR/jSPhoBRB2TRWgKKkLTFG8j+A5y0Pg0IM1pk+XJIQc
tkWRDPKnQdK4UyP5pni3t9HAC+V2pnXpoMwcWAq7nURh8YTnizoXT9OnFezFrEGF4IS7VsHcnYLQ
wjHTiWttIdUea8aKMMXIsyl2ExlS5x4a6bWzO/ivRkgLmHbb2bH1hxa5NPLlJj8HVcJ0NaaZ2te6
w5reiffGmAEOJIY6qmVMcbvJqAmPyesQtuUZ6A7ggjoCKVfSXf31Txr5u6aVE4D+mAiJebg6bfgW
4sqmSmPC05XGY+z41tp0e/RUVVRuUq1abCKuRvo3qY+apVjvxmRjjS3kGN9uD61q3kh1SO4Ca3nN
Szo3MhHyrkq0L1ZnuBv6APmmDX8KZS9b5PTCOKinRp3RQ0rU0hbj4A4SE28PKsemTBC5pvOxCS0f
olGwBV1/jMIpuTpPg50gIbLyHEBXh0DCHVOvzsWmGZBjYt7gSGxIekklppmCxXivZbmzcXzIyb/5
HK+/nIF/SjT+czI6h1IhLfyMBrZBQ2Ee/Esyehf6aVS2ETALqHKeMzfGuW/1Y2S07gMv1xaad3RM
pJm3K/o2G1tODbs4k/85x5TCUQoxOyFqKYqW+KVfMADFQleOkkjbI1/JQFdDzVsNpflPKxRMP8Mr
aoATQdns7TGKjxNHeBQDqf1MakmD94PIQjNBh18IQ6eRoM8b+knh3ij99zQ3h3PjVvHB6MzLLfn8
jxsny5t9GnTPgaiYa0nOST0KOB343cx8rSk3pS4e4R75/+VllEui9V98l44plldTOURP/jU0dwgx
RMxGGxB6r36UfSDeuzruvcSMQcAmmk2Ho4/e5rdyatD8qNRc08Y3H1E7WshB0oIw7NR8ZP7aXEis
2qJZwMAiM+wvNLuf+OBixunUsz412iFxwTPSkruOSWyvee2bDdlq31NRLzTmKHwwsCEiuQi/pgTj
7fpxzl5ENILtKkDis0QrD/mnf69Ed3DGqTohCb22Bj492VSHlrkz57NGvDiS+fl/vtzMvyRzLi+Q
azocAQ0bm6xSi3/1t9Te3Oz8IkQXsO8McCx5Bj/Cb3Yl/Gxa/MbEUdKKwUNX7anXkbKG5C1yDUC+
7iI4z9O9n7v6XciEQk1pvb8Z2GKrrfZWYLlQu+LA+2GVWXBxNtU4T1+yMbof9Wxc+wCg1pqfvWtx
TCbCIE9oeP7zc+P//ftFwJMjrNOxkQsLufz89yc34WLN+xnZu52mB+SltE+3Q2FGX8OSkAIZFBUf
Jd4Ipldya1bNuCq1SPtwKsHeVXAIrtNyL2Mr3eQOw1bmp/0Ky5T+pXatYa3qjFY3l9WqmQvEK0xs
L4Gp0t++SqzwXhkmSWcd9FLNSNrvPUukrU/kY7U+KL8d4p/xiCtX3M8FcW7QGtS7X2aHTDKNy0f9
RW/j98jooy+cbjriromUk6ozHlOE4IAdeoSYw2QjUdde6frYT1glklUXR3JTU3MsYTnCq5ib7GFU
HGxzLbClnYzwWjvGvKoC4Tyx6R2RlhPmWaXhXena4T3FLAuCj5eyjkf/1FT5a9/Y/WfPsMuX7dei
myY07khBDeux7dExQGyvgKO28qmkl78rs5EgCQrqtSYwkmYVcj6oEPZbNRYXUc/WJ0srhvzBP9n2
iKE28v1V2znBc+zLdNMJy77HZofjQsv2mC4j9gl6kOGWfbvezhoWlWHbzGXzju3NwX544LOLf3dw
2zsjxuUie7ajoS7fcmWTi4lIAS2WPMahtTBja0D5LVLMPjYUyqr2RlJDCluI9/98FZp/X4kspYSl
YLPquhJ//YQx4Ik0qD/pHmJrvdeRLpu0Ns+qf0174xop0udkUNsbmonGKRVJQcsvCfZI6Kn4HXIm
yDGYj5FufGSwJjaS2d1O6czJ9cli0jtN0LixdxgNToFuUdUTTbRSbZN52UQPsqmdjVm49O/98B1h
G6INuqNQuOez3vKbqTNY+4xZ5X952n9JVWZhQU2B6802pYInLf6ysIB51ebOUOF+VsUlSibjYoC2
9mxIRyQQd6csN7J9HuTPheEik+/17pmK5qINBLBMddNdG4nHEkgV0x8rOBOEQQhWSx+6mvEslz3q
7yDrUQ4uQkjSigTuv5VJzF0fxPEXPkTl2mUmltTNvQ3DxCgsmIANbAyyBgkcqUhWNjJrW1m7hvkX
mJz4v70EPOG/rT8QCSRwbvwedB/FEpn+2/qjer3EEVyF+94o+8uUBs65q4FbZcabrdr2YQ7s8FgF
0Xcl0W7IqHwdIn9dq2AkGFOnIZe55XuaXNpePKVTgoo5M8znTAVyVeUpfd9oPFlV3b+60buPTOHa
D/1HNer6nqxofG6a1F/MWK1RpPBJa2L8KlNxAZOGfJ8xdlikLzmDt8sc1a9a0EZe5CcxqRV19wTB
w/fz8rmjI7SusrHcd11xTUt9uNSMkO/GYPoKu6RHZpptm3JCHW7ZL80UW5fWkPLCevmWykhf24bg
Mm2j9hH9kHkHa+DeqDqL0jDDHjKAycRV5BEta22iYS4vDaOaNZkK55u2hDX7QC4IEkEd1Kw1VfNj
aYlHp4OO31X1o2m2zh3ZAmiGKQZLd0ZxjF5yx6z1pBUlnpM2j3ZkVeCmmJ1dN5N3CO3jOA96xJLn
PFiiS3aa3epe2AZyM2gIUrEpBqVEga5K586wGnJH0OJtRqRlW/ofP4jg0Te4qZMVFjCyJrrUv5LX
eaHjkO7iPq03pYOSuMkDwgIp3ze6gIUyOgRrjUJLtpGR5Fc96vZITpHvRdTl/kyz2xIB0KclzwRN
dwNxjqa5FTr+RlTC2EmC+er0hcMV57+Ujp4GOzRuPiwBV6qeJ6Rcc/+uK7PZzSEiFJyRnP06DI5l
DkmBJFeLXwt/VqlxRbd5Fki2LkNGc1TiMHUQ5qwqyq5rnXYg/JRlbsaJhks0iYTReo4WUKG2mCL9
GZ958ZCGZP4ONvcMfZuz+uy8oBRbmYq6D4WpTdruxICn9LUv/3llEcYSyP7ns52tDCXBhUohbVf+
5YgcEl8ZTb3SdkxTR28xEV5S5fseim5jNc3yR08R/ZiXsb+eRJNuSiXz4xCKr32uAugJNO60GK4E
WcrjtdGM8NC5bGtZ6D5bhDLva5AF214NYm+a9mub6x7w7+xsFVZzaScN6V7VNyuTjM57d4kQh7dM
gXcdwyS8LuO+Bw6keCuEoeC4ovr1Gc47OjFXTt+Cu2t77hfQThlVnrILmcnZLhA/9NZALjVW6bMl
M8bmBbzRzC2+MTanU+0U5y4MS9T9XI+RJdS9kQLcNUmX3IYDka2TwLqdTe0rVDZ1HZIIRvZ08+lt
MxhOWtd8V1NziBYMvyDcyvigfdHvNeD3yKhBqA3TveKEy04yDHvgIehP7Hg9sCBvhp7/JTBIwtIz
f96bNqCePEZyQwnGaG46wL2w1jcfvKVOpk1bL/VLaFR0bFapPbgv2GjPyVRBp5AP+YzmioO3eQyX
TISsVdUe+3yIM4FUIYkNezVXuXlJco7mCJPu0GF6Qis5bGD0qlOUMQPWpJOdB/oWGfsialuUEIir
0btYzzHOGzpfDlg6eGFenBTz3nWS6h6grTeDrdjIADMeKklQk9l3N0EY4JLxLGrfOBkKr+Ltiv3/
mJ//gvmBh2j+9tn+G+Xnf6ffPr5lf8L7/LrLP+k+IHwc/Ge67S7lMAlJ7K//h+7j/EMqgdoAZLAt
uP2N7mP9g3OWpVzgPtImQFr9QffR/4HgynQRX9jL6cQV/y90nwVZ9Od1yGLmvjwMnQJTN5fH8Pv2
zmzLkI0ptX2bte7WAKfsmWwwWjQUe2iHIsOO1lQBFXMDPWtMl8xyrshfV9f38X8Fn8X117r3e8fg
3z4M4rYU5ldTd4y/dgxYEOqpn0G3Y5kvV1NqOGT6dh+q0X+4yKwR5iA/b0ptA4wA15iOxCBc2MW/
vXX/7mH87bBj2UiJTJPGhYvUweKt//3VYK2OG7dfkiJR/yFC4BA/Cc04aL5n9gpsdvGW2P4VU99b
OtXL+tZ6JUchGhe5tmvMHsNJBFTzvzwsKZdT1p+2i+XsbQtwThQ2ptKXt/G3UxjOPKsSiuk0ijZc
Hzr9MYmBmaG5c5cpxg+YrUeshKF2rGf6G2oignqMDYnYoCEAre9toqwon5GQB8e+LNw7Mab1nVK7
ZAnGgsg0o4TNrsPilCOW6p83GD7rdWgNhGRju97kA6qR26gTvQC8WG169ausPI0+zWdoNsgl2G+x
5uqfGmiZo3ywgkfmYx02o2GHiJv6cUYbjGXvp+s7HOFNWpW4cjdN2+xVlZ59QecBcHfo9XXSnvWs
+dGTrmfNA2R+vcvPejw/OSh6ttr03QfDazZxsR2p3YOj3y8eJJUW62TqyfQ6CNhG6Dm8FuTRttKq
exX/cOmVgRoPTzig3J1bkYxjVumENXR49oM+3jod9pMGJ7PGlMEw8rtUl/ZWuABrLLV3bGe4KyKO
dDXtE5tgWeT/DmoMtUYRxgBuCUXkYSXZz6nSs4NW4o81Q/ezXd4QZMnnIXrNLHsC+tZl6zlgF8ad
upCXMJc2SF4ds11HsC5QbPg7jsCfeYY+m7YogsPqp8rna+EG1wovXox1AkVX9RA/5Wn1gRUI70af
12jQ3HUNLOyS4Dyh4ib1vSeTMbCYVJm4SlSNUiSTu0ZDTGJ3M6opSe+gNq6zX+9VngQQsK0nAaJ8
B8Tk0BOptAt6Opgl2QlWNnxBo8+UclpyX8YgPZZj9WELnSyvq5jV10DN2ra0TIPznf/qjtA0SzEW
Ht66h3Zs71FJfaIikqs2M2FNoKn2GhPolD6QJpard1E+gaZAJEGM7iXWP4KeNOCEljH4Zj2k80c6
rL4zk+ETh5FnlQtEoXFJM804z8YlAAPlIKpGjnvuOD1tidU2rxwLZpKCQ66KKdwxyoVum9nfp0DQ
GI0ZyOMX/5naTK8TMZH6AtN2JWB9rpsOc5JIg3ZrRoFax7K0zrlfg+sdfPrzmD9LvGh77AMcVU2L
5HesCZrFjdSUxX6/fKnHw+83WRta6yqOShSP/IBK84OeG3qVRdRP2/1iB421JW+CZKnlW31QG+nq
9u/bDSKpL7hW099+5fZ9kmr+eY8/7nv73h//vH1Vk0e7izVrfxs75XRmZm8Y5Su2TLxXyyiKyFZu
lq8k/pWNnNJXGoYMC9rFaMHAqWhOf/yiGOhL0YCF6Lr8+HZDzyakZF/+zSXjJstLCqFyiba73fHX
N3/d3n6LYx2NzcGUv+5U/+sv3X6K8cjhSHq762+PZNJJ5vBRgiKYxZtQCRzvyx3/eGxOoDkJmsPl
Idy+O90e/O3Pq9t3b19Wt4fLEgKJi8wTFIT6yordz470aSTkXJ5aID6GZDJRIPLhCRjbeXWApick
iKCP/Wvj01QcYApPxMjX5EYcw7F/jiTMWMgg/hS/2LbBQdCGR5v3D6qaX2jx/2yZT5YpATCuxekQ
72y7QVSV7c0ZySSfC/1AthIxscGCKa3rva8Hj6ROGRuLYfCqV/FjbKJAs82Ln+jufqraB6hWYIHz
7iu+9I3qUEbYTY1yx02RkgVooClL7sN88u/y/KvQnfNYYg5oY/S8rN+Ucm752faE4uVQ0DHho3Mw
IKlGVpx6oS6e3BzgBizle/Ikw+NMRAedqvnZMIudrzXfGzVt5kgamzofqElwLrE8V5yZ6dXQuhjX
ZShJZDRLl+Igtta6mqgHpjJYT3O6VoY4wO+KWQ7IfW9CClWCN2EnYQSqo8kBnJkZLL/zRbPEJ80/
673qLnbYFVhNzHnb/kgUuGU7sst1becxgL+x23TteJkpDhkaQxuvHey4Tddtq1Ux6u2W/ApFfw2i
FjLDL5Mt2M5yg6AcDbYAG1wzhtZV0YUdjAlioLSsbdT9qIfsU87zBwHuXyw0t49aTxlgaO6exDUY
okNUXvJUz/Coo4LToYuc5E/Oe+7KRw5cLDoyKL8IGJP+WzMSXaHqDm29IqDbttlH9do4hUnHYqwf
x4ZPWG0lsKcBbvSzYCfNKK5sdGRVbxDFhCAqvTowgFEMqQJfQPgTwMMxQ+xp1RXIg3LYToGzKatL
NYZvkWtAvVfxYoPC6qK6jRoi89Xu0ANExkk4FtFBAFGprrQn0Zn1rpfZzhSRvcqF/WFk1SemCwNJ
aEXm2SyJ73FT4lbKk7DHc4rP15PFfD+DRVvNFugdmAxogWoArXB4kcp3K6Myt42ClRdb+8kyiEOA
4cHBE2GFXHNhX/BMTVs94LwpUQTujWIrDONUdf24CaZwaQol2rXgNHPox090Ag6epYBMLPBDQTt8
jQp9pkOeIgNFzBBRJgkG3hZxCAmiI1VadzMReYnKv5BXiB20qJ9tiyTHR4dODh5nlEhk/2m18a2G
G27i+dlopYOCzwnfzKj0bN1B5YhcZuOWl3hG1lf1xcmkdZ2NSylfIfLWSCCP6uCqh4i5rfmxt83H
KevfBt90POWM4ynEnKD1wQLkhW0nDgl8eW9GcaJFiP/sAB2pALpoIyzgPTeZ+KOID4zTWJhAGlXm
4l4sd/i6vo5VQ7vCLb/LPAFdpioqdbrRUDLYxZLoaXCNALhgD+Fhl4MYN8vLGDeSHQrBBAlwGxF0
mNcOetYejcy5Oqq6NjYeEUQApKgm72RUnnWpXuqEpQkpDjXrsXJ68CvDdB2RkuMpdx78utmQ4Ppc
OMz9YeuiBwvS0XM091H5DKL9kMzMMOg2o7LYhOuJsX1h7EvaybHeW3h641Vskjjeh2RHkmvY5hIx
FWQc286OyCLhzAFCHIniaYlwAIh7ly/Dr7nvTvX8aMyhsXFgYZDaWH4tTRyanRQvMd06rD/ms5pP
zlKpR3541vX0eYrtT2fUv02jByXyiwacOJH1vcWRNowLzFhZvfLJ/ZGu8yMfsteiNEFtw047TV3R
r+1MhaQXuek9BCupM1sZs/u0wv0W5aBcbj+5fe/XjwUt/l1gY6ssyueKTWZPC/3t9ltMTGi7dWNL
lGHQ3GscYnaG/j/sncl221qWbf8l+4gBHOCgaGSHAEuRkihLlq0OhmTLqKuDGl+fE4zCN53x8jVe
98UYwUtZFAsQOMXea83FadMJt+PDGNouzYryfik9JN4TGS5oj+5FLbedII0AVwNiR9srlmCh3JKo
mqsR4U7gNB6IiIaasZUpP3T1X85hqJr5bEaNQ1RT+aSs8FjUrXMxO+FcRoOVXrUYE6hGtUmQXfl4
+gGf6vV0MaguOg6fcH0nlo6Ij7ZfwajqcPhI3sAfRGdWLQNIZCk5Tr8QSZQPGIS5majxWMPwPsbI
wkUGR15Wcx2Q4hNSQ51N+v2YvPlvVeGYEF1x8WrxKRCn+Zo2vWm1ScUbUqxhhgTeT+4R2c1jmyQ2
NDqL8CPSUkjbuXcLKke6Wf/SNPshc8zptHTRwwjklkmvM+8N8m2dMM8vHzpmDP6kIj/RPopq6HF8
qAtaFbKQJv0qc6EfnaItzhTPEL5qLX9LWTNev8S6KNJdlKN+1UUFYKg15q3bDPiP5HCclUPpG9uO
Ntl3vQV5D8Vbfw+wBBoJzNsyzAjuipsDlsGPpAILaoXdHcyJ7ORNy1PYU8myJtc6GSigoiL7Fdu8
Ry9DbjnwMrRF/Ax6HjT/7GIM87oEl69NybgvW/1gQAqqOuc7aXWTTzoOACV7Hu6FAguR6bDT6xl+
ZPmQZ0ZIHqJSOE9KIlGXRjL3a6uRcQ7IK6KNO8fHEvXIPR6R8d4T4+fotoRn6Zzo9vI19yiQykM6
RmyGOlYuloOAREeTjqwq+fCiiTJc6MIvVVVQ5Hp9DMXy062mR+l9QOy5+cZvN/C9xhOFvNnwb3fb
3iBm/fYrcxWlOQ07OgAetVVzQNZ7aWxjGv/98+0frVrd1GX8Pr79/mbju/3qdvPnP7Z42DISb4Et
VKP/2zl+u5cI8nBvRvJ/9+Pt39SqULvdu93cHnz7s98/3u79firXmhmrcrSdtwffnoDxW8I3PIaa
rk6aTqjv7d7vm//jv7lkJrBo/Dd/1zDwJzZc/9Ba6r8/4vYwR6SNjliFV7rd/E4O/vtz/X6pRHj/
fKQV36GhtI74kTvdQSa3/vlffk8kAyrS279mro3F5/fz356v7/s35c5gk3RFn6Ja04qzRjJQ3+6S
AnrEh/qSL0CSRJg+xNDDWHia+astiz3ZAQbiasAkXQa5UrDFO6YRWTFlhlujdNwwaABGbCH5PcZp
dE3Qzm/UwlkNGWET20UVKKsqLnPvqI3VFe2ODNz8AhxI7fCoY39Zf0RgkV8SjcqtFstpN64CSqM1
v6a6tMgLZyudy5DmJQqUOrDt/pCg0jq6rmuenRXUqKsvzrwZYys99IPKIaMl+bleM3x1kzkMHqK/
jO2AZEp/SB2PMvoiZ3XGxQsKQBfxbvboJi0VkUanFzbiC4BEDazQeg+ZFYuEymOmXX801hvQtOiA
QppLTfKPh0WLsawqIkWkA2LaEu8kfOrzIr8nhV1eiH6iOTOzJwA6B7ANbifKa2OrdxAyTVuchjyM
zt16Y1C7QPkgkR03OObhIwY5FmXtItipnKKyMe9E9JgzsXGMeEK280wvhCmeGU2ns4yK50ZIh3GZ
R6hIG8+ZBnVuziJsesC9Voc37mE3p8IwJV8doerL4ro5azeayfBSfkA8ErvVk4Z3BsJ9TFruoss7
begOYcMGb8ltooi8tNij93kPacnvujT5Rv5BgtW50s96jmjtdu92Y9KWOANMByyY49tLZbKj9qOZ
fAXDkgngEesf1TO5ulRmMHS6nrxritK+k6ZBzj3IByCzPzy282cH/+epjLqttv50k9qyv6BOadkD
M9U//y3GmYZtGdDG+FSXrHqJdcYLv55Yt3su3updKjHI9oaYWTh2537s6XMWi4kKoAPDkKavi2eJ
Ooj8KZPG2Vl/dfu9jfzp7HYHtWagx8ggqNlimNKr5ShrdpRz1d1p+oR5CewESy03PAu90M63e7Rx
XTZgSbn1ivqSFGcHG/sh6aXWBKbUCLXOm1d63ydlj8tWNOMMOpPc5Jtk2HS677SAPQuC5e1fI420
WtssqPBUbgpf8J+PvD38dkPsSmr3z5Yns1X+1Z3MAV+8NTMTJ+txj3EC+e56DFE0LCQTcUPbtgJ7
adTMrTUbQeK+b53F242WRNid/3IX9s+87tphqWrL19sv+vVPqpSu718fePvV7dluv7/96EBthLJi
opZb/+b3L36/6u3ffv/odY0ZQGADzvTf39jtcbXZFie4xEi1MLIq1BB/eet1ZLMFsNDB/X5/v1/x
99trbu88H6ichfQCwPnRVh05uTyLwMPfj7vd++Pt/fHj7SF/vI3fn5TW9o+8by4EpBT7yCJ1cjJB
QgC2+5L1ztkdY8zDqkPLXCQldmFHHsza/FbllnafKjhJEZUfxB8WAhc3lhcvznZYJpd7glruTH36
oSt4jEvmcTUojDulzGnr5kKcKT4+RnKxD6zqkVouD1H62jr6PqdmsSVx64dgnbtFHgUHsmOniz0j
JAQIO01EPRaGkL7uLeM3t9wn+Ok2aA3d7ThOy4mWtL4vsKYouvd7q3e/h+A2Lnaff4vZ1+ypbrAd
NWkA86M48iZIkWpZDkpsRDvNeIyWObosYflW6LP7OsTvNYGatZqMByfZkCiJYVIN13JgnCXTvidk
gDL34g5qSxb791hjWl7GZTxbJJNsxt780VvtDwI5LXhiq1o1BZTTTel9Zw3f29B9xGON9RZRcZy1
d6nxyj5N3uVzvl34LreM5+EWZQ8lVXes7hoIwlofe19CVHG0PmdGomJlCU4NGEecKED6NpFNqzVs
2Tp51gfe0M5v9PFYcgk+iSqTVNDjwu8ilZFSVpFJMLYPwNhJlqqQJZnUewyrRYoDqGdV5nyMTfuG
jtnYWTMbi8UiS7z+tiC4/wK+Yk8chb3jJLmMEF02iAIfhwZPpaOmB21AqzpT0OFSRmJOnALxT25C
xklnq6vuIQ+CUb/tB608hHk43knkr2PyoHV2u0914sw9yz5PyNnxpkJRkUVf33dvaWjD3Rjm+rnz
klNH+fJYofgmJjzEaFD2chfjlPKNurIfrJ7tUlVY+KnxFw5DLZ8MCAClwsQ0VPZl1EbjEurhHhSx
ecrLcgryMHbvmmT8hHky77kxYXPk82HqRuJYSvBxjrcs+7AQ8FJCVI2DjNBRDkO1DWMCntgSb/VC
h25MIvIuXj2Z1Mi0az3H9707kkdT4hQbiKHzJdriQzWnv6zYzR50C6qYyxlFpc2kyDfu8znqd6BA
yAvNNbnt89XMJQlCxOGYuVIcG3ykUCK7/9/0/STcr5v/b03ftWP7lx7d/+j6Xt6T8vOvkS7G3//i
H01f2/6bZ9rSgue4tlelZ/2r6esYf9NdPPNQ821hk81CJ6+sSIr5z/+wHIJgGGvw8ujk+NGN/VfT
1zL/pqPAkzr1Hypjgn7wP3Nn/tHWbP/4+b91W//sJmIR9UydJ6KZRFfR5u39tZvYOamudWCjDz3T
OoXCTWpgSw/WtfcPCPhv/TMtOuRkG3mkivKXA/Xveqx/dpxdByGZJBfP8/g00vjjxatSVo2teygw
Jlx5tJM7shfui2pn4wuh1ASEzP40xv/Xl11bv3/poPZWiJQ+4WXVt55gXvgs2p4rCU08+Mk7We/w
g/3vn3Rtnf+1Z/vnB/1DOUclRoXuwCt2JmbPq4F5C4YkXtmESvvX//210CP+j5fDVeGu6mdKQpZh
/KkWb3OtTqOhUQcqnyHgY8yflvkwrURss3SbC0G4MSpKQGM2+Y/BbGbpxStGfJcOld5KZCjzyoUo
azAGnLmeX86F6Y805H2qpDIwXJNckFbvd4ujv0J7MTZVSs9vJomqTxEsNR4h0pR8zNEpUUVmZqDM
ottnJUc4a8JtnI4PodaIgFCYC8qodJMsLQSLCcWw3dBC4X9Bqx/jrtKPViWe+qiy/AX8xTThvEVu
S1HeLuAHJzH+YxWUlnrN0EOy8p1eTIRAxOs6XyYwP18uPdHGGww/h3FccCU6OlVDEkGNuDWAIb+T
D8iZZ77HNBwwQ8wvTL7+WPagzXN5QiTs+AZqHwevuJDyVMb9cRTdD0So9yLEq+qV5ifT0CWpmzdT
DC8jVSxMqWSDjq+zGB3f6TiyqLrobNJCzIhm6/EOsOWfIn+Rwza3P3oEDb49g49YBqvZ4FR9ochf
+3WtiGtr+GIECe9ExMyA1OANOHhxJncKCOdssh9GKT7JgG9Yw/BNCGAftuCpRJThY3cL3yiXa2VU
+3rM563qMTJz2A5aM38rNSio5Gh23YIctfaNIjcgINPyqCsgAFb15kRwxROaNv2Mz2l6iVFcy4j+
j6I3ggF4FUbRXrKh5DrLp2kWL1H9syza975FcT2jw0OL1ILV1qCQpFTax/otnNY9n70TJd1y0x5e
kNR/6iMx4V1HTijPU5jTC3rgh7l6tBuPujz+blTpflJLiDsso107forw0GxYhQUwaHlIVaG1IoIh
CUvfgZob9FqNH9+e6DaalMeLlqPm1iKAvfCrFXxGWJRsgovK+qS+KvYGilGrIPOaRkIoRmPjpMmv
NuMTFC3MqVjrzuwKdL8wWR9iv/qWmnho0qr96VW4urXYwdabZcCreTTV+U8d68tmxf5S6LJ9j6aO
YQBTaFhzrtwHqPSEa/r6EG1TPRWX3HMOjQ2rO254z05bXj1DPVkLp0luGOcq9SJ6CMTAmDrFrhzD
Xpfr21IQYM96jOfNVs4AS9lq1gOo0DZ25UZxyvAHQ7O/fdEea+a5Cd8RKj3yXJFfkSbZhxyMEYZq
jcKWV8cWHo8XfHTXGY3P7fQtBUC6sKl+4JIc0H7mV9jkdBwjiv8gpZ4yBeVnyvl0oWbUVIwBiZgS
D6hjZ8f1vJnm8hkj8j2hquSd592b0ZDG1RI9Wd2YLw7qZs2DXjIIUiUnp/ZL2X/mGujvOdYPAxBx
Lt87hJTpsdcBgNamvR0y9ZiUE6nifXsheP1FKxVroZ7DdzvzdNyNjLslnZP6TQguw3yli6YpVn4V
Rlu5XnEAIDlh9noTEw+tx8TRcs02lkgPcFA3vaipJbE1pTrC1ZlFEn6n/lkY3RcxpveZIPHB4ko1
1htTmmBeyTAhlkrtPHt8GRyOcSvVm0OFKHC8/qoo6G+QVe5dcCq0WDEoDl/DQcHxkaODnJJ8tKiZ
4MtIDIFRvhCxiXaE0wni7kC4NIMZ2uaApMKX3PyqGmHtdLdeu9r2VVb0BWwuyJi8hJkcpq6uabLo
XOIxjbClZMi/fZ+ZvhapMx/E9KWXqIL6PAaIEfKhgFjoNi+SRtZn1zJQDTPfCOQoWBljUIrwya05
FClfqrWIT5WPjMWedyCp8ykGAmDzxuhjT5vSq66JlVzVMO5J2nnBLqJ2dG0TYiTV7e+npdtJp3ql
lvzSDDM2lKLFRfOg25zOOqU70raml74gB85JvvRrQCv6o005Wp+i4n32GDyCWRVvKpEvTQnztqZ1
q8xPdkEvggQvxkzjqE/mdbTyK3Ws66qb8RYnGKSgb7Zexxbf6EI9hb5+trMGsAVYBxHHEDnih868
xy13Cpf20uscimLi2+nTcxtzWOFuOnhiGYMcQOMOvX8KIynQ6RGdD3oox1fzdFG5xqzpRWojlPhM
HI2xM02e8+5h6PfN0n0F9j0NjJ+ax0eLMK7SYpuPrafe1kOCRJy8adhIxFDiBaYtSmtluX1AQyMY
renj0+2ER/ry1rTpqfScGrDxtuU12YgyjyaV3DskOzMjw6oR8ValfOEeKUeQi4qrY7UXpva32Iy+
qSw2cA6T7LcaFWem8R69t+El4d6bYLd2wtz2Kv+AyQ3deR3VZAiwaDQyDbnp0uDe72gTjck2HAFu
g1S9uiCJDkjXW7+rw9SnFnBN53LwK08ZWxecgxHLM1kaXEKxAjA8FldVclGIaXy0KvZHYXtpSgkY
E6pTvs58BKVczLS7WlrVb2UVf2GOvuMrhGw9VIQ2wU9xx5d6cuB/Soph4K6h8k3er47Al0IxA8SF
XgdGqW+IzbCp9CcVwrZ6C/xc+hpX7MlF6AzOERCoA/vITvQto6wGPLgQgZuAU0zmcIdTUY3PS1Rs
8URjE1Dg6wheCNzJ/QbYn/wbAi02saS3DZmqWGlXDpggttmIuHXJUzGp/mwlyTaFBX9MGEyA0xkM
3bnq8ENA7z/UYhAYVTUwc8U+R78Gab+/G9Oup4bWcJbK3VAW4rxotPmsHqFAksDuHeV3G0btpqlG
XmoSb6MxnloEUiVOMdyRS38c7GZbjZH3sJBDHSOxZ4y13qewIzAqJ6lkGNvQz9n+blyTDxWXLoeT
QOdd6mXPwwKNQNgLne08/9AqhAkwtZgrIMdu4h5v/BwrsabPpH5VmKD7IuvUCt4RohrqyCWRMdpo
+5Fz7e3wA0UReY6d9qZ1NMwJSeRozMMB7lwVEUozFSMhtEKgqXDxg4MZT4XcuC373lKjM5mygOOj
1BSmKE7q/eIeNEtRfW4ezNEu7wi2+hppDD7DJLStCQKmtvxJDvqKf6ebTmRNXQI0mBxqSLQw6d0b
cLsItE8Ogzv+WJwaT7SpNu4gje0gXX/uhme3662NS8wds0PFSaSD0NPd0wxqxFfWqG2X9iej3Xhn
D9M5MqmtdxOFILb7z6nRVyhowveqYQL6+5tIGnSOszxY84Og4OlNyZtRkNpNnQbHPN5erg9goXFV
tZjOPSo9CQVjTcfpEnZ+0tUHG33QYUEB53s62TQoDDdwg9W+YhMK2sV6ns3kCYp9ETjdEJ2UsMpA
dYaxhXVB8nbF8qce0HZMk3uPW5R1oHlSzL1k9VZHgGN0Dh0SDJ2PEE1EkGsF7HgVGMv0c3C4qMLY
oHyc5kcGYBYFXQjypltJLVGtHzpRPZUraF5r0ARxaUKJ+JkUnBDxEP+wcJDgdKBlktIXpB+7BB4r
3iCdO7w9NIXl9HPRB2M7lfhKNKS2UCjwcqxDbqN5wCdM3vztjGKgSBw34XoJLwkct8CbkCLSYgaP
mUfz2RhJ24S3jjPaEiVNFpTz7CToaxiob9IoTM6Thv9F/oxyvuzWrjCdleVFZku+pXSU+O0EL66C
NACepNmS2feRdUO+hfTGDiTFXg0LcgviDXZYQ6XWcjOgebSaN0tjw3KKML319JICTegvCVaKHmTz
Nmf35Xt5gwZ3lO9FQbB2Ux0Xokkei2RmGJCFD1tmHzKF79LWZnU1dr8mxUQ8TtkHu6LBJx/KhM5q
sRYu8DKYvcf+IWJGJzyc0xgbElGObH0koZ3iqxSi8TsAUIGK3IQ8nXsnIb3PjCEbJuEyQCPOnmod
7VI6hM9Zhe/eA2WyUT3LFtE2UKLTVU8rfEq8jIrFkAaVNM9Wkn3EiNqY246gyJADgLLxSRa4tyv5
s2fDCr4Aua2Sotu6bLeU5fwsIvGrtJbspMh+Zu9xa8XzvdpW6+0nuznassXnAarN17P+NbeHJ6em
+W5UAAZlGAMlUJwFIuyusF3QCxnjNnbSey3qfyHeCLcSNiPr4vTF1HMQKWKEGblk97LMdyInhidx
zVVQNDR3LUuLztiRrLw60jMSFktFGFPdGuQr9Ww2QEHFlI4Ddgo7e07wkzvhWiKFpt+637rMwJdk
aV+S2nnCJgcYSStAsJqLvRmdiOTCmlUzaO5GtSxi57oFSHrwBplcTBl+CS95KeVTm1XKj0MsouUA
NcvyLaqyPqGf/C1BQGnlyIAqdXnkpw9n6aBgafZu9AYLfE/XUD9H+jgNe9N6XT2X71PufbHNGViY
TQ04n2wA5Mg7g9SDkcoZd2YhTKztxHWN4/RhXJDdJJQMYrQHPnrBEqc5oIpOF89SWA+aO31YCtAZ
ZgK+3+g+HT2qyYrVNu6YfVFPH66UHoMi15nR6hUGF9glk9vGAUeX070DWZ7iLofXixxipO3pWgqa
uj2xi2u789Stl1uqxoPd2wFJtgBDQJisu01OTy9L/SlSNBakth/G9UxDbhOgmd+bDYIfJHn0XskD
NLyWTXHi+QsMOR1J4KmfhuOisdaH3Trv+KriKgqoQBxKV4eI41B7aKk3lNlWGyrGGqA2OKZuhhtI
4vWly5GQeWi2AQNvnIS8n9haVKDTD5gm7IGl+Z3ks60yhuw0FPmHo8VvIxay5IfS6USwqtnUsnmv
LI19wWScIEDAcwvPvSjg4057bWgcaiTFVV+az2xeyYocQ0+VmNVTfWb85/ylXniw2/K7DiwZIIlx
nKv6WiXaex0BLGGdDdlIb5hOII8PBnMayxyCQ7ynLh7aAKuAPXPGqp+QX0j9qxGridIo96SQ75bM
QS+CAAyj9VMv2cmGXRX7NAk+UqSLG70kSWW2iBPgZb6UFpVDVDqHMNwOrmsFdm8a55AOn8LsNMiv
Gqaw/WJLgH5GcS9cSmDJzPlJyOu2KBO51Rq/IpBmZ9X9Z9HWT0MRf3HK8GuJlwl3LS4+Ny6Jsc8Z
VB2NDpLUgiK2FP7M6rXupAjy0q52obulL8GCZyTtw8MCpjJ3uauJsc8j3gFH9zwp8woE9WLaChiG
XqUU+I1dn5vT0cLcURBrc7DWjtoil0MVpXh0qaSkfG2sas1H7Fq8SzwNG2si0mzWrD3GUSdwsmJX
5M2LThivP6HCDad02WXtYAGgKB7t1mJkppq0BWiPkIkYyaBnYb+xRwbBEBuL3QyPnTmh10eX4/e6
/dVmkbQzyCIjflf5jtXbd6arH5NHTXeHA9S4aVOk/S87tpsg3TtlRYGu5nCJNmKN5JCGnC8oPsw8
3bM5Gny9MUIw2/DL+jDIi6w82IiqfKrPL/WceMSZDkyxjdrOzaugguHbaezHJcNbmrr7UJ8BOcd8
gqaG0MbliE41Pucpy5/ZAnKm490nLAa0ik4Xd0l9XNz3GXAPBhRiOUwkWZALll0MTKg3kHyPbTvD
lWAIi1cffGnBsoyximTTcJm6aWLXFiNfoyRIQgVw1NmopoNmKt8z+anKa/MV2NS5bwjwBOZY7i3U
BndVNm3tdPGA6dca0s70ySEC5UggxNXEIgHbD0XoOtRnunPS1/QCBI9ccykrVgfqNKC9emdGeOoa
LaKrqU8tGmTzI27V89jWD5i/ncAMgWd584yzfVQ4PRyLy9m7jMWyomHz4yDEA3oeeTctArlpM+7r
gtm1gO4PPIyCU3PHgMPGfp2rbYKh/JFtWhqza/I8JmwamCx1Q4c0QUePCYZrXgld2he9xVozZmSf
FrbwhsJVLmwcgY4TPnomeqqxNTHFcCHViExVTiUTPsXDNI6vYVpBkBEEQORzfKo9jcWyA8m2GW/j
YvoyrG+eYIAQfRNVV1VF+xHArj+IIt8qi1JrI1/DaqELi5RV2epnXWj4uDnP2mzKTygmnmUOHwMx
zI42iDoiA3FZULq72ktJJpqtYPQSD51pqvyBsdeIQ7lrCVR1b25ki2NaZi1KUTfbFaTgpRO9wVnd
Ifi5xhpVQxwdDORTxYolC1IqbRyZcjfaDpcP4DZjzsjOIQB7Y+ma7cfpvJuHFS69nl/gEZO9Dn1i
g20530I6PhPz0rJ9+2GHFuU6Kb56EfXbvNy2EUjDDCX/tvpuK2M848bJ52m1iJCXSmRDN1J8LJeU
a8XIf5U2Go8sTvudlCzLAUJ229bgnOfknmjcOj+JTqEomPPOlGZdclN7IEBmh1gatT0By9CDsSCR
blySz01yUCD0+h2E37AZI9jRTEXGKXqztV9iqcnwyRmAo3aGQ1jF3l6Swr0xB5oKQKqmhMxY4j4u
hioOVcs5x0dhldWP18QssamygfAW/C2NB+1rYnyfgdzsS2IwILg6degPUicbwWkqv5lYsQFz30y9
nHzTGDy/dYqz9GLKc5Lzz9Xse+kgACMYSXt2SuAFCSQtzHhxvF1CFLqOgq6rbCpBXrUOQNFIlRab
//rMeuc+ty4RRVPD4RXZD5r0AYKA4prM70vrpUhd6outlZjqDI/RJP9INA9PBMBLrV0QuvfSg0q5
FgEXauPAoRB0ujVLYli6xVi9jB0JCpGiHRAazBJ44llb05NWho12jAJ0px9z9P+Y7J+1nzIM7xay
gfwix300g6FaaQNdbY7rl0YUTLxr6hqCTvPeSNScGRxtQjeDVoYfdpiAqnVhMsw7z1LbxZOECyQG
GDDbfTUn887OaQeTob0pO+Os2ZSxm3ZXtFzvI58C+9p7Bn6HiiDDKbXRfgNtRw0/PUFJOTHye5tw
8zWqNgA1MG8rMsVWVZdGiX/Sth2JYei+mfM6bHBQd85RHVZE9xjPpCoxwoMJHdZNBu3vQJfxNSrj
o1QV6NwK4pmema8gErDKNKRwzDRteu3KCvW9Fhiw+/k1jdwzfYJrazDYjQSdJBhBFqHep2yuCTuq
SHfho6mpeqcw+AoR8HnRrOcxy3dJN140eo6AQT0Yf3VaB5zx75B4v5Dq+x3uO/s6eAFe2+vBLAm3
0Lx6a2v1U17HOdnlDvJfqW1xLyKCNr51TZduaiIUC84FsNfVD1MDAdwpxjNlcjN/LQzjrZldDgt+
E7qa7BJBk2+cipEcqprf4KuTpXL827yjEvbAuePn7K/00GIWaYDGucUInm+KL7B/tjhig5z+EHJV
J/Kl9URsuveFhHpit9gEaowuZdjAQ27dbK9q1tySNoudKhtrBnBPdZy5JIFehwOcO+VuRrcAjpSm
45XUiIPjTG8CVz8b7YeW+hK5oS6kZnt6ZCPpUD8/lGFBrUmQ+dhWy2VunddF2t90NO+BKFg6xXE1
bq3yHnjMwBytTLgI7NzhZ7HoRPwKjJwKlI1z4bbJy6G5GwRBcP6nKCKSD5XN030rGfYTQlkxrKe8
B/Z+y9y0wPAdxKJe9cUYTMgSJMH6c0QMY2nP9VGIugEKC8VrLPZ68TkO3kfpmo+a4DKXXvN9ws7C
t8Nux33WiJLcxSmKb0TCtJKjFoR5ay1UpgmCGRPOejOdqSmvG9vOPMhQAVTnsspNw9w4xdXNO77C
lAFyiquTm9ns9nuWJfBpnlHdPKmmp4A6QC6c69NtwdIgOdyQGpPfSe3aYu4PtMZ5nNKyOo90HK42
8mdT/1qMRrJrlW6f5JS8pn0TkdedtzusXWgsCQGp6NVhvrFfZDNah9x6pCyQ7FVoh3cFaxcUyBuS
7sRBFdnT4Axkjrn9sepAvy8tcDzL2KfuopFHbj6THf2z1Rp6QxT971jsweLE3KpNqN+wwoFjYzff
TwuzSQv5t4F/4QtgFLdj5jqEuOWDelbypUDwRtQWCD3ttVFIETtKBYrYjZr6VbOuU29zYaTxBKl4
QgHAbDDZK6eG7lmf3ZsaBeCCouo2l5fGRDOrydIliM15lthwuZ4xmUnP2yVhS290oo2o8+XdBnoU
C7Dmx/DayTrdNHHycTt1ARawxddzSVRFs65AY8p+o/YrNywWQibJp4X7qBsYuItsuE9giKL7xao7
hv3Groc3a3Lu3UGnoLBe5+xXfpmK712kHyoBpp039S8iTkHU8bReG6d+Wlcm+qZ4fzsbhtx79tb3
WK3LrSZbgs6ldNFU64qIOmKTVsD/y4qe2EwhtPOAwNPuRbhxmJKKp6yZzeIUwkqKbaw3XNtPDEKf
Req9k5OrnZLQ2ta5Ox/SjBVASoreRjf6dSCCTRqC7eHLCa+99cWksHhygLX5Vb5l+Om2SY5bh+ow
4l936y3Mykvb0/pWI1t27Vc6jPPJmAFCEvsc2I7DNWjCgJxb3qRgvyGwSR86HFNew/aJvRcrR13D
lKT/Sgjz2HoxdJvBORmd/XPBI3cy20jfoAowg9jppvvbvb6F+s6JatDQn4Cmhxhxe7eEeslSINGZ
IrpoGA+Qa8UG3yJMT9MtA/DML7LLsE9nB2e6Co1rNu0KiYmqrTdQKqvT7DJaR8arSNZkd5WfjEHj
So4pUwhPNx4Q5kXHasT+Q60hQJLNrof58aA0hP+ujjXCK5KHTs8/c4tZZrJVT0nBDexQ5N8aYNRK
9/Zmbn2vsni6IpNmK5k8xlRmAMSkP6EE0iYV0HJxgiDCDN8keYy0+7FU1cUbYRU9peycVSPJmOCq
l56QLLtL7z1PzzfNMhQslJpXohWpRrGZ0k560rYBYN9vM++ca7JP8cyxt6sj8mhxupBpV50rSWUB
z1q37RsSfZ2KnCsa8FLkXLMELvoSV2GJE/a7UzWP4zqhLfLBrJXOhAfgIzbTYUsbrNwYyfyLONO7
tMMchy7icWAfsZFJ+70smz2l/59hnVy0rjQCgu0pvcUSzaFHXyMB4u87UfgadZr25gw7B7s4O6Dn
qgEGPjntp0dfHu45pU7qvXWH4p0GfbWx0oEFMq3VwEoTe9c58k0kYjnpkEV4U2z3S0rnRtKc6zKm
iVQgyW8IsyWrR+xL0YCizNodlrN+T6DsO4lb5fPUU4r1snxPXeulnOvqOCYCeTX+tQkxra979D8T
Uz+RuZvw9Qw4v+f0IE0Edaxu1ir4NJyt2oq3/bgtayt8EWzP6sGSG6jGzwY8/oCJD3ZrOVvHkP9X
pPnSHT+FNm7f0Uk9tOjuZTZQEdWF8Z4DBoVSkRv7kbMRsxBruTCLlm3lDGpfaDQ/8cadzWz+JWiI
BD2SvJOgtrS3svIb9nxym8VEcYgu/y6edkNoj3cC904bgXu3ZcfqSIj9lGIO1xeAxikeFDq25KeS
vYOzZkxSTppVO0EshuVQKJ3L8Uutz1VgS6ZQFjaer+j1uc7SPDnWNu4b8K+V9zgKCp0Ew7AJd+1D
qZkZevYBQO5onOqlcH0qrttyAV2TsB+KGunujNx5qJ3IYNvhxe3pdlMxi59Mo8RagdLgX3eFzglm
tBbmi7qGZ9AAXP77n9I/5Fe3xzadWpD1rs+Q6DDsxCZHrMDOAhc4MtVko/geqcfztGnRJTszDV/0
qJbH/6LsPJbcxrZt+ysvXh/x4E0XBEHQZjJJpusg0sJ7j6+/A4rbqMpSSPEaR6GjLIkEsLHNWnOO
Cfz2mkdmfUdIRkCTLYCrHiTEwPSyhQJlts4kueCFK8k1G8PS8iTLTYQcTXsc3FlhLbw96HNR27j4
/dNkMFhy+R1061dyngJB2kZtmrnl5N+VMLGS0JrvuYZoJ5Yd41pbG6glEQP31p0ol+XKIh59CuTo
nEd0j5ESA53qvjSNeSzDvYiwLaG/z+ddJBb02RQuPqgjcBAHGI7bXGsLFwT1CzFtZMfLw0ucSeTC
+f1R1MN+M5hqhjoAvXhqKcegVlt3wu63UaL5NpZD59LXByXeIfnOsnFjRdyRrMw4vGRaf6wKmOBR
OXrlkhMks2XK4tyNLIUAJT9hZ508ZBnBo0JS3EbAvr8CJGd0X8zNI08w657awj+QHnaZEqLYJLm9
1yFl2IM+LPT1ek9NCoP93PfrNu21nSALTDFSom4VdH8rTRyXExZIb/T2iVF8U1pkk66lT1aROVlk
uIPmL4jgXR10VEoru5DivUiOBuoV5HkWiumHXClO/WAYS8apgWm0sXZ08beVSHd5wKTb1hZHnyFw
4gw2SiDqSPomVmELKdgQDcTkQPg6dTM7KFw8J0WUCSCZIZBSRrM2DW01qg9ad0OlE3Pwntwwksst
BcDoLhQtb0hXLSfSHYm2X1NuJk8IKsiKl8gjDMZtDgIDTDrd5grvyWrC8WGTxgEU1JI7N8kZ7Ki1
iBHJKgAGIa2vMgkghuoyxgHe/6QsP+dQMdwyNB/KcqAyUdLFrSZa07/U/P2i2ldHzU2zWt9Nsp4R
WT58y/Gw6uDUcsYLCAErvmNFe9SG6aMLcdAYkXrQDG1P782hMEQxUiJOhsrSE7K8cB10+ZVBrJ3U
ibiltoZD2oazetHvTSHqzh1BnbEcULAUJcJ1xDl3moKsB10ajC1AARrYGQZQulu7Gj0qr0pvHH1L
HTaakVI040Du1W1m7mPKRduwEaxd3/sWdq4mXByP+o7hn20DMhv3JFA0nEGsRZzvz5sxkZVj7Jem
myg95mifDnscHptK9aF3oWDBmSTeG5KfrzEF5d5MtweFC4nvbdEEDxJ1SEeTtP6BCixoMEETHpSB
FF+B7bwZZOOlVWmt10IbXSsV+btQV+K1swg7CFQjuyHZqVeVUbABDon6wVc/biWfAxXkhIgUSr9+
HDjGrLI4qR+tumaEk37yGPjsTUd4MY9tRROpHPX0EQBTQqWAvrCIR5AQjyZ+bJZ/VJ7q8JFaKKI5
KQkeyQ5DFs8m9TbmiAjS2DJvTEwU5JvSuCGvKlYSGPd7P7EgyxUyFW7kUaTZsNYt/zcOZ/mk+YW4
HqPnLtUJF8EeSUiXQGuxEnCoado20pvh5Adqf8I8MJyGHDNPF9LHXP68rUBmkuXU06cytGMjtfs6
Nogx083HNjFv7YAuMp/f03GInC5Z2guClICpDl7imeiTNKxpH8MccPSRZCsYCKNbDFG9brqM2nrP
gxDGQnLQun3Qr5zcqK41ytS6uq4KeqO1KE1HmX0JhZFEWSdt9iZM80EUpeI+1uNhM5enYQD2kFYJ
cHW+sQAsDy74ziJQ7SEDir90gDNqrxbzGUgal7Ot5ye1sU8GDLxSQ0dQLVFKqLm2CHYE8CthTQFc
WNdRqKMLMPqjpvZ0TwYCBhHtKE5edw9tEO/buiDLvhno1mjJfR1FXlcP8W5cNF/+zCTf9/STRyU9
+AU2iXbe+RX2FAr77OzYTrEItK85PimPJhvpv1P9afoxBbfkJC+zdpCWUHGyrna6PON8VGv0Rpdz
LV2S1YAclMmdSSTvm0NVszToYUXXT9/MAUIshGCEGckyVZ5QsdaoKHVbKcjIIihSZFSZ+PM0XT/G
bDY5NFmuqUzdXlIHFeO4b9wZRXyg87VvliBPEsUKl/RMaBeYeD2Gn8YXw08xVohYyUnqI4rnBiHa
+QSISDWI3NDSEKqLTurcAgWGUi2tQ8Ba7HNpLKrxDT9/dU/yu2yTO/XKtD1vFLzgO45CckD6wNzP
DwFlhINRoW3JFdE/NiH+awUfY2eJ1g5JHA4RRaX3nzKVBJDOuwpv3EhNgIuct2nYzrAysKqU89EU
JYzOpu5OQ6ce0qhnn2cY5k7t9cjuIsyWKckeQCSXc5l8R1cQoaqiPAlx+QWN+YZf12BkTXd6SbN8
1CTlKMzMuGGD87Nh1gLNrVG0LKjVQsc+iOBFFjKiYZMfcofQYjSYji0RcABrP2gWmPsrceqfipH+
yCRa0yrqclyhozrsl3irjWzctSoskSakYYMxI9sJYU/uQ9gdRuRlW3PqBzs2i+rAzuwUzH7vdow3
WuvJShHD4sqxTkJtpO/r0Rp37ajW1O77ZlOqREVMpP9wMkl3miHU62FCiVcEL3hkl+zttNlMXXU/
jaA2FaAPHmvosyxzDAoVcyn+eLVRY8IWxJXapLGbV2a68ROlWls+4qpWD3admbF4lvW5UTgB92wI
nKzDeCnkIYDYkegk2f8Fu54YjD38r9YdAIHtx4Z03+XgyJ2064wwyLCaPSMlGzvVUBD02gZNqn4W
dJLLYZ9CN+Z63FQ2joBFccvkvb5OyGd2K1FGGS4EpzmTywNU6XmNyRKso65S1vEtqoSI8VakUlEj
jeNHhazIXTLnW9Is9L2ltwcArC3E6vgeOABVkjTQV0pF+qcRDZyF2iCV9kEBzn3u6Q+Wy+L/689+
/dIvP/VnC1maVk8Uq7NGI0bPULxab7xAM0TwJKUprEgmcFXgZVtlnMR9tPzg1+/knDY/HqmlIt7i
jz2atauee7KYZAivDkoFfRfNNipR8wzFA7n7ldjrbeRI9/mz+dp/QFajXRg+QWsQKPyu2VapjxwX
1HPFQADPejano/8G+Kodzk21wdPLfLOUVaYVzvrQsqWXoHeJtPNgQ2zytf7BH9wVF52/ioxe4rxR
2NmjfI6a0/xCbCUvBiI77T5fAtbs+mYcInc+CqIreI/E3RYxRW57vsvilXWlRSi+G1tWKWWlXJJ3
3XBJSMQgLm5Gp0qc/LO8JhTaqqNR3kHj0s/Bo5qBAHzvyyMTQkOLkXWEVma+l5r1RLCY7HSBmxL/
dEQZnUHdyCnYOZa5iUpODDh6D366QQojP1TvhWh3Xob12rgKwgeXjjjPVW5JiztwTY1p+Ky2CEta
WpFvUL3GExi+kiDbXbmpkmt2Ydet5ltoTyJyReaOMx6Sbps/xo/CK1ICSknYHtbFptPWyiOZfbAw
RVsZsU5+tUflZu1ihqrXkbRpeAHNRLvfVwf0bZAz4tf+Lett5Rw65j0XN63Uj3EzPEE275/Da/co
ucQIIrU9CtSkZ3u6sKohIdpw4pTWyEX6k2rY5aommRMd7E0sHNQkwjWGqAIntV/3rQMWYb5rBof0
sJx+Dg0fypXYyldDvGp282XwsL8ULs0egciyVbE3YOfAQ9zlB3D7d9o1H1aqfu5kYhBs/6jugIL1
HRBg17qIZ+MqT47MwBEguGzZXj53O7wBM7XheCUcsr15pHDMQfIab9NxGQEBJ47JC55o2PVu/lUf
qxfhPO5SFPqbbDuv1f0N4eQ6POKgr54IqUVQQzX5o2HL+1Y71P5O0udIud+GZobN4a5mjXvFDvHE
BJwp26JcS9FmUDcoMVoW1ZO1DRFfNytjCzdCVLbxzRRXHSfZcWdQZOZVdbpr5eYnzuFoCaaVIO7C
x3TRVTs8EQgAQe00B7JxdsFlvAmb+KRtoq1xq/N7LdrqgeMHzpN0Bg+8ZW8K+iV/wmiffNX7bMU0
SEjvUlt1A5V1x25eGqd4rvc+ZcCnzlUd4SGyYdzzN1ovDF3UJOFpfEt39dG4LzdvY7hqDsqmXKPK
JQvSGZ+SVwwhF+OMxqV4xmFILTog4cONgnVortrv+DttbcQTTWUjQjyJyn3rkUMBAOSVqUx5p8+3
COpRgG+ofqfI8k4KNwalppdfrHdwT9VrcRNWtEzKjXpt9+BzqsGT3pvXBbXCG70WjtVW7FaoQK0V
kJ3namtepHA1fOg22INNd5ddFkcPUlzgeV5ySQdPuFIrilseKeUg8Qq98KN5jt+IPK7WxkY7z4Zd
P5WpY144J87fxAq2qZcdxItyts5hvKUM5m9nCsgn7hCH9XgHuK15F1Sn3bDdyNe0ifRduCvu9OfB
NV79Q70PNiSUf8P59Vfxe7V0mmwr2xt0T/jHoXjYZH74MEdf/X1nPKTnlFoX+C07vVG3fxbh/92R
5kNMWILTxsuYgDDPoAb6DsSjil63Y0m0jU90nKQMm+ZpQFqjrPDY1lc8CxVrDYNGRg5mQx1b8mDZ
e2a2r2y583b5GL4JREiJq+aDE+u4Bs+FOpFmLNjideNJ9yHq402cOMBcwDnxsBlMubRalqZF+2Cb
d+VZbKkSOj5LVrQXho2hrRBAI68DJ7nzb2q5IlxGrB8QRI7zvXCR6Ts+kHhJrYtSsJ1mm4ag7ePk
YbxTPXqm+HXf+4/gZB7L2Okdcd0ehMt4bx0gn9FEZcdwtAiWOfowWVbxQXA5JeLDUK6siBJ7t2ft
atwbL8GFJeHF2CqfwqEBm2Tjo0ZMScuLFzr06sd6hxgoQim6Eu8IvFjxpy/6d7BHJo4LnJLnCzZa
UqDo4vT0SD0J9LMdbWjkWrsmQKewQgAsKg4mbfMCUKv+FoM1YOJXIDH+g7SV7qruLT5kT6RIUrWD
7wCRsl1xakMmA7QN2FB7lzKVTb5XMR+Kw0bdNpUTbLPJjb+t9lGYbdPRlmQ59QihlkavYDkBeU1M
h6hrne4FWkXp0VJCU0F+Hsi8Iy1YVNaToyCWoQHizecw34ik/awDpx1W4dpAmn1WJlt220frKImb
co8JUjPsajMe9I3FayLdCc/JuvXYuhNz8BUcCZwyP8V+qzOn3k8SSaxu5xhg0dg0jY76kXvtnh4n
iMqouvWtPQ0r7PEwvgi7Wxen/MV6Zo8uHSrBNgw4g47wRp0fOa7/qZ0Ssh7vSeaufZikot2SuI5O
D4HxsfaZFhzhrF+C/qyDM9qnTrNpVgEGoE11hB39nj/J1+k5o43yTukn3JFrecrUdfMSPpbTuvng
lVuc6nvlXXjg7rrSzg8dbpgx3HEjZpLdiDi+JqFnWecYzKK0lWmjkbJIxjn/Xm4rT+DmdXM9brXk
QIKxJwG2XjfPrdei3DVBg9r6pw8OdXQayGh7X3SMY//dih7Br7JMLWiTPzYIBlf9TXiZudMwuTmM
3Znw9+k3rfPpId2n+d73LM7+dnUIPfVdtc4dUACULeRSuc2Hv1WglUdu9wAzTiA94wYcFf/ikm+I
Z4ubt8egOK3liPazN9xp3UEPN7gx5IPxDWOxweCv2bDPJFs7dyz3wmVivxGttMf6PCCTfyeSy18T
aDzeC9Cd6C05dCAxUarFmhcz34Ba8zKwG/MdI6y5z8qtlDuhuKJhhfyh28PAM7EiEZb4wH9vCHCS
VlSfpoex3xtwEdBWkpaBZzIjWstVcpfUSc7skX5mpxAXN109QlpozCsHSaE7smErv+qH1rq0seez
DX2Ns610ZoJC/iRHN4qC+UNzF93leCp3Q7UOLt1TUm0SGi8acxTGIcfYmmxcyg/SWiGvBY8aOC58
KqQ9r1EG6F5QnKpkR3GO7RwqJMIt3sxX+cgkkX7F5/7VoHbn9WvltThUWyIP9+2L+lCmm4mOMJrS
i1KAj8M2BdVt9kIyDNaV4VmvLWB9FEXZvlBWU36XGw4WwHBl+nfBfCk+YbOFODdsjn6Rydb8K9AI
B7Dzb7xdmfqFt2yCsrzGhpXqNio5hIOL4Lu0W9e4q2Vb3FEmvQJ+6PbNhW6n/yQI9nycv4uDfime
Y3Ple+Y1YPu1yx/xoK4U0uzw5h1LWAc8LKwj+qriZeUpMdjOlbSqUaCs0hv7uDZ/C4jJojR6HKnr
PfE9MYdiHmD52iXouhPbfKDj5pdPWn8W7rMLThkYA2zH6V7HSEXfEXvOXyxsFcaIfcBWwjb9vfiE
buXScOrYCQqBYLZ/Mj1yTrh9/bzSztoRHX38OLkw1dR3Br6w69Md+1YMP2Rxr/LXqHLqr+5ALASv
DMsTqjoE+Y85U/WO9GIvdLJzsldqR3OLHTk+2+hoHkq8YCa74JVxDO/YOQSvvDPpvodhjwVG3bTE
1V70eVfG5DjbY4KCfV1bVx9rDKNN22knA/r3nro6dQrV83HwlW7CGwH/8UL7N3iVmLDYUcUOxpJ8
n5ib9NGXnLn4fBFey/GVsJc+dapnqs5QEnyXHVS0QaKAkJrt2VhfR7XamA9dufYDtvUtIVXsfYg1
/eRhsKombOM50GzhXxyz63gzI7t/tQyn3pGtTpX9c9Js7Yqhhe6kpDrzfU3Lz62eRI/H6D/4SIoG
1rt9yMZPdikEm7IX3nhBC5TjrrrLzgGxRK7J/LlLt+mheOtNO9in1+BUcoSy2Ct1CHa+KAQ8qO/0
ZziIsmElEorJ74BiObATxOK76D5/4GtL9+KreFauFDP4WNxRnBFe8PpAN2QvLu4Lh4cr7NNXancc
FNKvxt8jIFm67Nfgk9kYsD+KKihqTxh23+Pv2otp6W3LtfrhQ/1xJJ8zH3tkuzhaD3gZqeuVh2FH
1pHmNOvwM4vpYXEe8loblcxzvYvXrFGMl+6ZUgHrdfdM6YPwhRpjiyM7wZ36ILxkrvghTm4Z2A2v
6n3CfIjwk1vevkEfVT/qb1atoXKIPSzII9+GvaOs/Q9/3zwF9T5GzLuVD4Jj7DJsbqFT9TbkNtGt
XiygoYQuPXGzv5HQC5ptAUu2DbQSjj+62sY61+f2hpjzyZyAizhUfXnTF6ChOx3CN3bV8Tezn5Q6
UOPS94kCX2B/9UDBWRVUgLk2q3z71J1D5ZB+as+MzgeoUJvMs8gEixxrb5wACYmf9BYQXVjzY0gB
c20oSOFt9VU4iITN2soaRE3kMPtDfdoJTnhkWI3NGsYWOQ8c8aXLMtksIjHOcMZWui+XQyxY6pwo
UTs4EdD0/FxJtOUdyj40bfGcszBWryla9tXoqicGDg+JPLV9+IX91XxICzv6jq/9B4sAoFU3f8mv
U7YpWCfO/mbcGhfmKF4K45Ou20E5TLsYo/ALqYdaupphr6zGlzZwunmrwnlX2KWtwi07Yv8L5TjH
dbS38ZfKEYOdkYpy0g6P2KvEB2b5wB6xWxyB+sbX4lS8IUe3Dkt9U6Drs/YfgkvI+2T7T+kXY7h/
Zgs97dBjimew3IR/MuVgObNpdzVPzZP20jwxPYYP4h4jwX3lDk+cXcEyHiTX2G+Ts7g2nmvetgpB
aUGE0zJZai/srW/96+DRjXkqbwjUBIcM52LXs5V2p2cO7NCYm0OJTrJyGlek5Uez79HaMZre63Ml
UJZZJYjCcme4ms/TuLec/uR/DONT3LhCttHETbFEctuo+j3jRJoGR7/F4cMhjuQPyRZflhdoPFXD
vvz2XU32ZgiH7AA6V6y8YMN/WGy0/XQq75gF0Rxau4kvW2/qB203brgD4kEBHMVZBY9xaEOhpCQx
EsJHXYiFkubWadk+4yV8z9mWhetxLX5WZGQ3aybwJ4GJfBEu2KVnHMu35hk7hczBUzoLt0hbBVrb
8yp16sZABD1Yqb8TaM3sfv2OJFpCd5ISvPssxo5R80oj3sfQ9BokPg8PSjp0w4EMvz1e2VBM9tGv
P08QYWUJSeBqaCX7RurNdVyzjuN5gmoeY5hS5vRZIPPENVqN69ZJmdmJGsBZDKvJDschHb8Yd0nE
3guVMgrRobtPxLjapDnfJyx7rM4TL8Ow/BIju1l1dDbweM8KMrjmoEoj26Wx+N9fRrM+dmqpbxI9
THfjAKunVdlQEjhY7awv66sgm+FgCZ3Z2ci5KMKiT1hnpcBJ5dcv+nxLDSHY0FygiInAuFy3dcT2
ITSfEFnWXliyMUf3iAWRwrOK9xQlByXaaf4UtfgqJPcBFYuhhOftJxLW5/o0qPKnnBAjnccc5nTg
tlzvLqpo/1VZ5xQVZy5YhwQc4O6ugulLKf2j3/oyW1gIt2r3HOtyw6si4j/mQXSq7KFXhjE4zCyP
49kgnmEzY7WgMkPjzC8f1eZpUlGvLr+PzJFAuqj5JGLwaqXlpR6bh1aYkwXAtCrG9G3QS0qo09NU
CsqmVUWPyrorTcZ9MgVeKcgnhYOn1fsPuaSSS8vhyJA1MLETJ5Za8eTUP/s0d9ZDaz6W3ay5SYAa
yB/n2zDLdzwONjCF6lMnKj9NAT6r0XdOLY4fpqwJO8sPcfQBYFfqQ5OPzbbDZcU8Q1RhbbB1NUZv
EAEe1QKmE8wY08avuk0vBuR0qUsXszGOZmqNe2KNdNDEFANhGdEGmtUNgeYfE0VjWL6Gb0eIM5xA
8vGPAqbTvtUB4aPg89bB1HK1lO3CEo6Mgf0UVyGnYcn8Sxyc9DOK0TQRLxlEhKi4M/nQH0AXfUzl
vBfM2htU+BDEt+NsZb2Q/WjbZKCWs2pTq/GuVGQW43q6/d//8//+QO35L99l+XRLIh9Fp0Ok/uDm
GCOpslph1J6YDN/+qDpiE1A6iKliEOQa2X6tU+0S8Ur/+XOlJfTkXxwbLnuJqbEgSSGS+JnNIjZ6
OcqjVNNpyYixxylW65vIGO4nHS/8LKKmz+ojNryjbqHnpJ3MybZQtqo17P7yVZZr/O9XMWRFVa1f
aTH8/B8QHynRxAl56MLAB4sQVwJYCOErLExUkXfhXVDSn1yAMAzfke5Zf9P8aoar7xZ9MP1lOBDB
85/vIktoURVT1WTL+jEatMiXZKGAmphXOYaqmAV+wQqkU/kW4kXzF3L8ny9f+d0AlLF4GFhMRF3V
lyHyj8tP6NjNZSnUnp5T7jOG7GYoGjpJdlrd3CLe5PYbUvtalj7AmHxDNIVajWztkQPgMkl3SuoT
3UgRTcRKaycye31V4y/5iYvtFsdVXT+aaEDKCWVqm/F4y44WeAU5ggMR4rB1ZLbnP1/V754p5GUD
iyyoVFn8Ma6nQC1ZlYLGMzMWQh08jK1Xw19enl+D9OfIIbJMNDUR/pZhyP++dSNO56m15Nrra+0K
m+bcZ8Z+MCh+t7wxJSVYY8jPc9mDY7D4zWBux1g74v8Ysa+nZz1kRKVNeT8cfNUkNRsftKl+We3C
LClf06o+zhMAjZLgPrHx78Uu/C7qrHb/fLPk/9CzeBkVWddk0TIlgm9/xMFaGtDNQFY4DlhsTQOj
gFago3Gi1TJlPNO5jjIvg6k/QnuC476pTSh36WMgDQgcEwgj+vgVWPKXmdS3ZmEukA8MDGMI7v3M
rP/yjvx27lBUGncsXoas//r5P0as0lh6YUR8XUbWqpOg2mC4Ws0LdkrK+ltCS33x9L+O2j5WqF0G
COCoydigW9u/fZffvT3EZZmiiqIeYeiPIRAgLJEEc6q9RKN7YpAb7iy0kSmkJlTJ5C1qvE9tT4s9
oI0xhNnnn5/db19fBWqtKsJ50xmI/x6D0AL/dwyOCIqcGuSrnfQRItHpZnZxbBOfYTfLm4cvKwEI
sjycXr7EJFDbC05mxCaHjX388hcgyozYf9XG0ldrJBRcg2OZlrB7Uk7ZEBUVa7r2of8OJ2KPjZKC
adzvFspSu2Co/nxhv10YFcvUicwipZoIpH9fGIT1lgEk1l5T7LWOEruu4ApEteaOoGZakqO3s2Rt
UwrnMeSXP3/679ZFRthCPBMB7ik/5mF19NVOzVgTYAsvslGqijPd1H6IN7Dab7GWUyAZ2r9c8+9m
LVVcot3g+0Cy+4GTS0ZCmad0qL155FkiuHnVzeL1z1f2t8/4cWWR1sr4RBmwiPyOs15vVDP7y+T7
2zHJyyDx+BiVxn/GJLDToZZbXopKcpWBFsDELGKNDDCtyM/jL0yQGq21qjvilzljaqIZj344TQ+p
X+2juj/2Iv5QEqGcYUrpUhlUDMIpfI3Ij2sbFMC9wkjuhOkWlqzN0wKMCoyHMvLfF+CY6aPS+PON
k5ZX+d+zvSKKmkkouCpaSPZ/rCmqVnYKtGwOb4jT7ZZl3FbTbC0jglrFGa+Z0aQ3cjRoOYC7CYSK
rknJ1re0cufPX+VnzidLmigapsVmVZMl4+ekUy0ZuFOpVF6VfwsBzfZQpn5ttBJ93Ok81q1P1CRh
dsr+z5/7390JqkkTYZ2hm7Ji/rpD/5h4rUBq5zpJK2+eQxJ1eCcbbvaqKHv8aEy6tf+3/dAy4n/c
c66PRAGM8xqRgj9Gq0UMwzxNJu4w1YQfgTKbrexzWcePf76y336OKosSD5jZXF2u/B9XpnOGU6za
KDyT2s3syxthwMxQ+X/Za5r/3fYqkvGPz/kxqQlKqvsIRwoPJEUrWKqD5ptTvk6iA7IAqVDpKz6k
UbEtmnhk3i5f1JiUgvjK5VNr6LveFaxFc6VkawU9lqSEohuzE1piO/jG+WTyM8gHAwq2SgVw0wXU
jFRrxH5fivkGfqiwHjURRS90n84yEVX4wYVUCUeWfY75sbLVqiZw594tsjA7DCodOqk3ipUVqAjg
i3YdFvMHPnNhO3CgxDM5II+kl192H70pIi9IwiUzC78YQJG3wXA4ntJqC8jTs1LzRTJQSoB9LDE3
DTB/t8iQpCs+xp0ZhC9DposIV6HraKN6DogbEmHiOYlPB9vQTGqYs2S4taY9i64cz/ccmquNT4W1
sGiA9zp2mzhBPGCO4WM0z9cguvvzSJF+szCxoTQ0XkG4xIr2c7eUprOgcEwrvDgDCCCHw6VP87My
yBeztt6pRvS2OCVn7DxPVhbfN1aoAmkasPqT8aftply9YF5/1qRqLYXlbRbSV0kn/UVW2toGYL2Z
p5DCTqU7kRg81j1c+zn0iZ6TpM3oi591g7/aSM7Y2uhSqeFj0dM6FQCCKtZ7OgwXrbVOc9tdZCL3
mt531TinIZJZp7oKyVwLV63KX4jTaKWMnRMOeDnjc0Y6I16Ss9z2FyxzQf0ZT/lWUaRPwuwI4DJO
8GASmzy/ty6XNsTJEYPIbfdJF1ejKKXUtK7qGXEFnoXV8j1llYTHxuguoS59/vp7vX5oiuaM+tZp
eggVMnK+NrV2I+GYGm3Brhbfmrj3/JE5TVKfFTnf4rPYpVF+JH8HqLd6FySwIcL6Jszk/raUJpUw
vIVD8lKHJYj3ECaPHwgPbd4c1c74JPGUar5ZPxXYEe8TEguLPL/HGlc8cAZlTPkYrv4yQn6zUMgW
tFSKTxqqTOPHZOJnUEvlekIdDYasCOpp10IuXekWdcisJuQrsz4jBOxIMmrkLCKPPWlGmqC+Mnh/
+S7LBPljAlVkQwU3YcHysH4eUaiy9P1QZuQ+UTir0MQJQrQY1bK1iV6u06V+h/BeXAnl8DYa7YdU
iJemRlkThqa6LvqSbqIpBNuhHf+yiEn/PXUonNBE4ukkEyrmz7m9DqZeCCFVewGWAepdpYlUlsYL
4vJg74/1i5/N0AkNOfUaA85WKAzbrhP9vyxqCxz55y2Cb8t6Zpoa//t5VmynxBz8qQMva94gAmQb
/H+ZsP7FDcHUYY/xSJJnijhRKbb1QtNoF8+52lvIitMYR6P+oWX7FDsBZfnxHt7ffCzIvw56jCWy
CujcQjnr1y0RSsK90qdcS9QStUeq2kicGYEUuo1lI/3/P5wonI/I2CBMhOcv/zgbNElbkgmd5xBa
u1MrW7Te6zcYVDZR7NdqyK9pR0x1pczAYoq3P4+8/+6g1WU1lQyQ0IalaT9W7qQvcTdJMXYUk3YT
fiVnnKYr1To30qvDIGcPs4B46M8f+psxxa4d3LVhsDFSRP3HFZdNUXRB36VekSD5REtYJs3bTKyK
oMR3mo9OOscjN75lsUFem/7554//tQX899umigqXLUsqKZ7az41ZEKVlrhKZ5c1aq9Jb7Bkduoz0
jnSaWb2LU/3cYw6gva3RkxZAWwxUJ6petUfRfKo75dotPzaj5G5q8PKXo0nFpHibpgelO4Lx28UF
Fn2j/tvT+u80wRfn0MGmXdP4+suU9o/9T6VRt9YJKPEW032o4Aaezc8YEz4Iyr+cDn43MBSKfjq3
iZ2Q9uOjQqTCvtlaiZckcA0MHB6Bscm07mig88YyxomytZ7+/GD+u2Hm8iCmK0DOl8nm57ZLLQFr
EtiJEoh/3irfikm6gmRwxFK6/brliZ+tVdn4y3j877ZSFTmSK78263zwj5eA1CxZb30j8YSu201p
76lqchfp4uHPlyf97p5qIuUuxYQsKP8s47LtGqOIf9sLcu2s95zhC140Cm4slcVLJSiHRJVdModc
E7aA2jDL1gpOq27aRogCgVSRpajMxpPg/21k/Wa7xD2QRPbvprwklv94JUdBHvM4xvZb4wOao/Ci
kIMU6f4Bpv6+618kP0bkE8OIkv421LRlpf35Pi5Tn6EBCWOl+fHZLCAtWWNt4lkacAkVox8VEFgL
okEg+FgM2xamm41BE1wDJJJcCVilTVTFWXAXYoK3h96fSZCJjr+At6aEEdDkpVYkvMdjlkCsYSUI
IpvXnoKZJNcOzjhEIWWXu36TP6QqJvJxIcj8go61pYqBHjcJPrF0cbRdf7EMiLVeawPwol//OUA8
C3YS0CdM5JRawcENw2vbaLu6B8kwF+Jiig/c0FSqFexjkBzRO3U9lG8jcD+h6D1AXNZKlqo3AM9u
uRwD/jLglpf0PzfWtJbSDJFF6s8BN8cwXENCSLxpEF79GL0ccSL6tMtq1GhLIKqvdbsi/x/Szmw3
ciTbsr9yke+s5jxcdN0HnwfJJZc8NMQLoZAUnEkjzTh+fS9G1e3OVAqhbjSqkKisUEhyd6PZsXP2
XhsSCaapN9w5a0vI29//Ep8+XEQOML4ITPj/HzaSwq4pHqKKSC+F2KziZeuZcfE99cWl7ZN+Iys4
cLn3sqm79Pr+ujnidrNKUZMd1lsMndAm+qRMzphUWXcHSqgLzAP04Hw2ynLOcWteNWF31fvTV7/I
3yuVuUNvMCbyaX7y7v/1F5lSHRsxaNadIeFetPxjNTRbGb1kxfjkzFZOKfMfTe2cZiN84f/4f3/D
eRdsDnTb1/WPHTkeA7fLYnazMQvf5ve7QV9WNOEXm7X590syTTB2RuYMtO/Nj0/tIDMioSt2DDdj
xBDA+V/kIked5Z2z0YDywJ6VWmqXdITe9opVDnl+0aExMRso4hmGB24Ouymg5J3Hd4kdPBYwc8yQ
sIEBeaA0EDh9vQ1/ttsQQ2Fzww8+acv4bkOg2NRlKDvbg9argybEC2/lsiSUiEjpr3b9T98n04J1
B/bC/9vkJudN8ly6X7uROByjBYmciZeWtilISB9lTZ78aPMfNuCXXgNX1VORuvUhIdb9i2POm5+A
j9sBHxRDXtuwCCf5cM4FrQngKaqzHSZjXDqA/n3ADxAoa6iVCdovTFKVkrcx1QQlwTnw5Vb3nz3f
vhRoa6r3IcK6khTdTlIupRyQoKYJU534R0e+Lp0E59oJwutRmRfibWGlsRh0S7zYKnsILHVfiOol
GIhaA1RPeBZepua58Z11HWmoa6mXaFXTggwuk1HfWdCaRJDM4OH3pGLYHvuFta5M9wqP8V1ngYAR
XnOMWwu8hb5hwr8KPQ/gqftYJlxzWfY6itNBB2tpXsUsh0XmJLB2vv/6355bENPKuyxqOipx9SPV
vzpV7U8/e48OK/sf3r6PpX0TyrmlUHCy1YTGAVvys+7QM+RczQ9E0/fog+Jx5xiErQ7pD5d3Og2M
S9qUL2nUvLax3E+6fdESqkzVs2HXTX0Pi+N2spuesjRYZk38mv4wApAjLVFdkB5v8a7vKlhk2cyZ
8nIXZbTmvnUsLl84xCNZ6B7nvdjy+CMdAj54KYFbp8NJUEV3SjLP8rQvjoHPCgxDt7lGYvAmXvpj
cZd77ZAmAER2mjIWxlDeRUN40NO1EdXfqmZ80QVanTA/B9X4xR3H/OQIMtgM56KZYa31sd43DZ5q
mxSJ3RQab+DanoD9P3hGvK6D8j4V31vD2lm78d2djWUOwp34Sa+8qyq0XvxO3Zc1QD1fMPUTc6dq
KwcEFGZYbuj3YKkK1H3c5Pvfb+Kf7a70tAyXep967G/X7g7a6tBEVbXrUxRtXrmvW/o7RX/fZOV+
EtlB772NFePQQqU5lvxy6EgWvd7e5wp1hBdjnYlvcm96TQf7qfD1twkWXOp/M4rxJZP6F3eqTz9e
w2AsySyGO93H09fWgjRpfFntsNOdardvEA09REocdT05RxRbZT6sxzTajr7zZa7QJ4U1P3vuPJuG
E7BX//XEZcvrlbRr1hbhKUuT1WwM9hVPzdapVo6W3uOsP8ST/iZy/Y0+9QZi27bsw5NjtvdY8xeZ
Itq7BT5t6eX17z/Jzy67/HJcZyxqMG5uH3bdImxsgPN8kpOqnsCNbcbJeUodtsso9hbcT6/0kt5S
5DgnNwoO9hA9fPEbfHKv4pPRA8t3uWD5H8tA4dmJKkq6S/XY3c+fT+8Gu0gCMVdPdtDd63r2UBXE
rGX+KcFPhs6jSq2nVE5vyovOWmk/lUD2NRvXrGd88XR+chwbFqqawLI5k/42ne/gW5YTfWiU0C33
6urdcepLLllASVSf/bb8ahj82WKxiNkyHcNE3fJxI2JlhJUpp3JHd2DTRKjh4ZksIK+uhBvfp6TO
N6Akfv8RzJ/xh5OXeb3uWBYTaNsM5h3qTxd3MfVDo4c0r3AsP85BtwPecE9dRyRj//4nGd5nn/af
f9aH9RZoaZba9twoC+BjySTEYGpA6uKGYyQvZKUCYPORNdrWNtbr0yTI266Uf/THgIfWXWFZv8xE
38L2NhHzvEaMxE/bj4DqCyb5pJOAW8qnrSCjEwyPvpeauGCJjUHoW4pmLRSJo3cUbXP5RT5Golkw
foTNJ97t0tiNFnWh04FdSae9jI090dXrsupuxuQtMr11IEuUdN7Bx4NNy8Ucqp2qxq1eB0fRdKeg
APqijdtmkietry8ZAJ9Ww2qKATTvrotu3FstLrW6/Zmm6tJJfsuI4O0SgkkRTvdOzqTEJJ2ay/eM
wvJA2OTDtBA//H2ccT2r7ADmS6g/EWXznEl314As00ZrXALSDoZVpxOSY0Gk2dT40X4RLgNeysZG
JYkbzz4Q7oe8Nao3xYBSWi9eBNIsOouSHCx1nKIxh4Vaco64NUk+FSsQvMDWtiYTKFKUHHiCcYIy
atmmUY9wU/Ww6QBF9WNKQESb3bUFRaIVEDgPPj/nW8zUfWSJsBKcUzx48RayEJJxOtgLQhiewhqd
dRpY25JYIF8TZzB6eHRY9ZNfnkGdryxBPebpw16WHIUO1LgMv3BHdlCQvQfYg7xEXvzQPzp+894l
1TlqyrMmFVqKEM2TjaW9epW+8Wjm+BbLrHpIhz0sw4XngrtlcPDoAUcKBSZvIMVBvIsdvlcWXuuE
WrWAA6zY2ShtPy+Jwa3PwegdfXfERMovOe8DQNK36Fu3Vgb3MIyv+qR9qrxoWJXtuP39E/Tp82N4
nsHmYCFb+XBhdWtZq9FlQzJluGpcduS4vx0FiReohOzRXbdTcOQlfrEPflak0P/g9oqYAq3Shx/r
xCMMlWjERcb4x9CDU5kV9PPLL3aiT48jhwqTCSctZ8A3f92KbMRBwOuDcteTOd32LZ4oSPAFbl26
KRVyOqCb8TloTKKBx2VtfF0pfLbjc6h6Lu8xXdiPF8dAEDsueoeJAh6OvEZx2qJ/7zX3iv/7hFCA
S5+/CKPpjs1/HScoXkEiXukNgGSf5mNLII9SzW1mEqnlu0diOJlgOcCSQ4JoesiZi8IoeQRluIvy
8q2K1F0bRwe44sdg7IApkDbVOQ0OhZJufkRQSISBuOjb1Vi5F6sFA5exXbbjPCPMtaXZQCuNx9np
pI8vVjntyonAndhbGoF3KmIdIf+bKTOEOR0GfHK9Fp6V3NXi3PgVGnYb04Cuppf506wgg+H/GrKV
n7oPXKWywgXaMILPSs8NvCXIvVQi30OtR7gwT+xi9g0Ljt7KiBIaNV167VOkklWQglOgCyULT63M
tIvoMoBxNEAI52GyJfKDFAIE6ioX7xipAJPqsLmHDiw/wog+sok0UPZFDH29GdH8e4Io8JqtE8om
HApmj17nHqSOiTJvokU74LHt0ocpE9A3ilkkjuczCfkBM1bw98/gZ+ela3FFD9C7sVTnZ/RP52Wi
S6cg4L2EfsiMyfxWuPlx7PVtZhBX8//1oz5e0ToBb7gC+biLPUiKJXzhkh47mMRlr7QvXtanVbLL
vQpdCnI0rnN/fV16bYqqthteV7aTMWl6UbmOSS+f6/bUGJ+NiHgxnOzghr94mZ9VPXRpaElRanEP
+1Aiuw2ygjJnexkY+0JALwosL0qdvDg4GoLPl3///Rv7+U906OTPwaZ/6zYAp0bdAsdw16QNBrDm
AlXmxQjHxypv3hVnCFSn9e9/5K+t42OdNetj6XWiVvY+in8mKaD6k6CwS4c8XtqEHHZoHDFbBgSN
6s1iUu69hM1EFlyf3/v+pc6gODYjNULTz6O+Co+5OmscVBKzKz7TQlGRJtM2GJE2OFoFdYLkEa9w
jhmiNxpdIaa4ae8Kz11OzbSNQqGWns/z1uNKI2uA3vaxg6O74lk5Jgl8KYa3cmmE902OMU7BhCsC
a1cV5rchqG9LrRwXIZ1YBM2rWMXQhAMtW5nkJ9Cb7XEdz+7zWgJNQgBISFi15PZZLuH4P6c+1AkH
ON7v39VPVy1r1mIUxGgaDepfV20/hGSlxUGx62vxno8PAbSRLJz24OtOpr1W7SrF7zh91cj8bAHB
A6KRSUPX/tvNQHaEVAvTLXYQqt/TiY8vmOTLmKuXYtZgDI04w/25/P7Ffnb6M3lC8a7P//hVXf9p
59GDJkOQDPkw4wipwNUsA3Ra89HfVM4h9Y2bvKovc33y+5/72Y73p5/78f6cTnbeVY5eYGwetn7O
Gkt9eepN47GputPvf1bwSYeaFGIXkRjXUnaFD61y1fsEehDKtLPK9G4Yun6VIFuP6MaaTa6IcRE/
HcLcmD5N21GP8bL7MDPoGxKcvQxD6S0cubOit7yCfuS6w00aWWdYlUMRAji1ckR+mvEWuXixpA0s
L3SeUzSSa9NEljcQuydhDMYp4Bxn+qZakCZTds/eCLsX8tQmLvfUtNiicZtI3Noktz3+Mpe4fqoT
+4TtLjhlFW6kWuO+YYC/XnDzomFcUetr5YWYDYklhL5zaGyjziHjTknS9AiGREq1Lp3+uZvsnhA4
rj2GcrbIvU6hG0Fy7oFfkmnCEaxgTGTLyIQhnFnD2c7jw1w314316FMRD5K1QaTCOoqHRzuaiMFS
l7RqT8Q9iLWXacchc9Y9+NlEi39qUzOunVgdyJhVJ6eJSYvC/EpC7xdHzGcPTTAHUDN44Gn9KOrM
cyHRXQr66oLbVWU9duAolG4/OsI5MvB9VESUfbHTm58t3gBNBm4Ij1Hxx/XE/TIit5ANws29kwnw
HtltaK4Muawh4SZzOpQxj+BkEuzcMCXSsAhPQ5Kmuygt7puWsaYwGfsWpHaY6c8yFE/o7Qm36qYZ
LZEdYfHCS2gBqoPNWucdFmDDgQbx++fiE6eAjccCnYfJdkOv8sNzEWljjqYyh3kUFhv0UzjcdTre
Q2Oc7IJXRf6WWCSY+rQR/nqmxYTtBQHC7LGiQx5hRNQCte1admFV3pOqh34Lq9OW1AKcuPDbifTI
HzprE7oW8HgB8VJpBFDk+hwNrZP7mnTx7vcv6ld/6cOZSLXvGHMx5dP+mVfMn3a0wB39QplWvhvM
dF3TVAel5l9URZRFYw4bIwjFqipAhxemcYnhK3CHL7H3RmSDqDLbJhnXAKiVfux/sQ99JsRAtM3o
aK4SvL81ZqPBmUTYsdkKP75qk/xFy+tzXGGMdmyMyIqMkwaOt3SGC/DHm3hQ1w6jr0UXcvNU0nvo
N0VcvquMDwpKPTK34n0krcDr+RZt6R8JrUHtY2s/v3hP9U92ULQRSAUQuDHY+TjV1NMwcmkbFeiz
G4KUMvx+7ci2EeoHkp/RiPDuDlOV7Pv4EPSgB6o0m64DHXZDH7/pY23eMEBjup1DDLLCOZ+zrVG9
GeNLNPG4jPkP8iHLdV+qG+iocE9IVgwEPY7S5Wlxkk5bpXBVye3kYRuhjjt+csdmBaCyrLxdngU2
absldynfOlQmCTlWTF94nnzBTYkPANSA9OU0KLoO/kAcvuNTvHuUtRWjNQy0tV4LlKeadec7yWOJ
DGlhtbax6AW1kq/5V1nw6vVswW7avkWOvgodqpmy2yFkW9Xud4il71EYHYYI9lOUOqvIqs7zedJ5
34jB/D4XhSq3HmXTXIy2fTOZ9TE3f+wS02D6zze2dHWJqfn7vtsHQjEgj49Q67tVlPQ/r0PdOgWc
BpGdZlu6hVjSm5rIlMA7E4fM9REiIFtsB/NLqN2Uz9zRUf9eVuPr79fCZ5sfnQJGGnQxKZA+Np9L
RsxtXyTlLmvJUBRlurMrEF4enPeVVeMuqvDiXPnOvcMS2BRhDDtT7kJREXscK39rlukpbGtzb41z
Al4XwOAjlkp39l07hNfAIlfkBV0Sn9xMjtYthzolUdN8sYl/1higTEezjviGy/nH6eDIUCSXyip2
Q1rl4C2tBZjiuyKSw5Z7KZ9zEpw7WyOMdN6H8QtlhfHFrPST4gujo49e3pkrk4+NamK767qYC82g
Yhn2uXhwPVDJXVDzGSOL3QVjvZ7wwy4SmNH/2o3+x+vwn9F7dfuvLVH+cl2+VoLg1ShWH/71v66J
Zatk9VP9z/mv/e8v++tf+q9LVfDf337J9r06vRTv8uMX/eXb8tP//dutXtTLX/5lXaKrGc/tezPe
vcs2V//tFp2/8v/2D//j/dd3uYzi/Z9/vLyxBqERY3t+VX/8+4/2b//8wzCZfv1pzc8/4d9/PL+E
f/7Ba2mihHbWv77dn/7O+4tU//xD8/V/+MgIA9ubJXXYYjhi+vd//ZHzD1cPEJB584qa74J//EdZ
NSr+5x8WHTBZtb/+p/4PazYPIED0WXy++cd/v9y/fGz/52P8j7ItbqukVPKff3DNm4+0Px95gRe4
/MdBzkS3nSPhw5FnViWTbR9FaiGITq6LxcSkcyIK2nEPSJ3QMAfZt6Sor0D+b8c4hkccA9PLJxhc
+FS8OO/WEWE6BEDjf8xDupBU0dGuh01Kb9hbEwtmLgxE4wTXGEwptJNPItciqiwg6771sxlJHGZe
9T4xy9ddLcDjBkArJ/10icb5pGkdPStUv0yq5hQETys3TVyfrAwIfl7kWNEdBcZMjvHaav1TYT71
kLiUg5JVwq5duJVzKzTgRm3mpCvXktdaMfqbRiPlgr/ZLR0Chpc9kLO8K8B+Z+ZbOThguamo0CLE
etKTmWeeysr+bjQjlXGFKT2doLWm+gsnxG2YhzR6ZHko4HuPUw8znCd/LSr/plNzrJrr0Skq1/5I
UAxKT2OLto2Auji+74oOXCX9Mj8gN7hJ/Neg0Femgxpd78JixbAOmErtQL1Jnbs0q/l1xTd04v3V
lB0rumt7u+9WhZRyMRWjtc6FzbB+hH1MclePvyyGRjq+27l2lUYo8B1rm5EabpbTNhmMTZ/aMBZz
0TMKgMtUUqDl54wIGGeq93VhTHC4SSeppgc/DtJDONYHtyVcwYiqbk2bmbmGjruzzo1l28TD0nMR
rOMdWo6zDW8w/beiS05NRk5XF67UnImXbi0z3jqT8xqY4Y4Mx8cygiJTuduodV4zjyQeTYkb6sZV
ODW3XqtAotlXuI7I8gVc6GYM67nyQbwe3FUF+HuiGoWc5d/1yn4mYACtREXA55Wp2jcBPiNT7WMb
plejOQHm8fydKy2J+c9cF9K+suHZE+CHv3dsKFeTd5WPG9+LbZZCdmda4i3sgq2Nvatjy11YIxmI
VYEEHuz6MOTRHDwfHftgXPuI1lYKm9vGJxeiq6Nozri6d4jQs/Xx1XLex5ZifwDPTtYyhXlk6+uM
YdcizwgKwJR8LYUt9iNynEXYw2DyqxQMT2hsiKQxNxLX/cKv4OHFabFJZBiTvZ5CNBmZZaP4UxnJ
SQb2t74+KnNQR5UMlwHY6w7W79KS8KPHyAn3CE+eJkW71h8dOH4SsCcOFz/V7KNvDtddZ0Ha0go4
goRkTV5KQyWCWsrwBBRLbB51rWWcz4dZh7G3lW0brPWW5TuG8iL9Nt7HcT0yb+i/G/AZaNxB0IC9
V+O7jt3qWmZUF1oUEAFlfEOTO+eqk0BmpYe6n6arVEuuUD2jrzbcaWt003PcBZCZuuaqVDYgm3BY
uhqEMGXbN1XG8eqRpo4bryVrM9HWJN/EG8LZz9x99J3xRlJLsFfYHleGObjglOlVV3EIxCZzj6Wa
X7QYbv0y7SFCkNvLF+yiog53mutvAUUH+JgMbaW30l9ijoEZntX4mQ1rulhca6wgJoQN7IUY6vth
9LMbV9fx9gUAMT1nniB1NX9mkZ+TZsdeOTO/LCQhynvKtMA44cIjHD3dWEFC2rsTvUqVdVsGrw89
crRd1fPGMqTC7BChPuSpCJa0g4kVlkQEFCgmx6LyF20HpUVFMKAGUzznreds4MTDDBFcxSqgvMOr
PRXJxaGdPhlNunb7DtaEAXjOZoxETWx4S/rjV71GOeNOdAVEBHBWy46ad+xqQZTn9EZcdLOuDbdb
iy64TlXn8bdNgj1TUPy9bi+zTo/ZLN0HZVveqmCj6WoMvNLMNoOKm7sqMvZRFkB2EXDhgt7NV5yF
R4kYcamJuL5xG2Mno/KbJWO4NoG3tci9PVajhMCSfOcARdU8hXdJXyxQrA1nsohX8UR/PXOHBm8X
DZdpSrCfTWXxoMryhVHdNbqO/sbwOVD8IHwtUhz0Oom8ftkQChj/0NISrY+cyFhzwJgjTPhmyvSh
aDSL8WNyxHE2cCGXyTbQCY0vdHHjswxMt6P70sAN4Uq5454xruKuNNcSR97GhFfuD1G+aUPSvrWa
7k8SP2u0nW/H1D/Eo25vkPOB9wz8Ykvl+Bx7bXUyvOihG9WhDxIPzgDYLZH6pNwZ5HYrU7tzJnSS
TaTfGEF9FzPaWwau7FHpSOA5jXdHY6w8DIpflSBJA90SuV+G3zA1lARvVJp+69fFQL/FR4471MVW
BNOqSnE/qqQbnmJhXHOgSZpbVnIYxW1ZETY8ZraB4yKURzJsN8j4B/LnQrkFJS9v4mqPwAfCjMyI
sQyrU546Ly2I+H3hzw4T1Tw7PbeyuDT0FXV7AcGwv2ojGd+E0XgyIzFBN4WWIp3qB2eN+zh59rfR
vOTcSI5099DTm8F9xxhxYWJ7Imz8tbPC4BAzUFmxlnaTP21cSLjmhDKFmfe20aFAEYGzoG/xlMZQ
5g2RnvpAF4f+4Kqp2wKdH+eE1uwqkgBixEggLtjxXuvuyg6fopkHNz5onpUVDAxhjbo4EK9FQCwJ
YX5qX8dFDdRTIEFv4vGklwG2RK3RLjoP9HIc1XPqATG0a/yJDcaNFe5Wizc2IjJncgiSzj08gVOs
Lb3MahatYFQKPjwAwd0ADkxjyZG1B/BtXg9Nv3UrbRuyqvbNxBmIOi05uXm+qzuSSqeAMoPjBA+J
e6RbT3XyXFRxu8wq8awHeXsy53+MOjGGTN6NcDMIeH0dEoO1w0MrCmEuXRtsPaM7YwkYPl2OPnfI
pip4ZwITKrQo8m1upN8zrWMjIcqHcykHGOi37lKQKLy2shh0Gu5NDab4tsdnuOU1xNDOHgA8SPV9
DFS10gPZbRuvvkR0zu9SdQwYr66HBjBoBSGI+CYjWjcZcUE4pBnfu1F2YxfbkeTpfVnCunQHCxIg
pYiuk4vSpfRhxkE7mEV1bcyxy42nmiPNzpc4AnRrxPNnnOXiWKf3SZMfwyjTFzYZX3szYml6WCXW
rsjfKYfg9Uc15onMDxdZw5tBZ4JDczIfG2A2oPYdtbI0rd0oxaNCbFvTkO6uyPTBLnzQy7r7adrl
yvDIJS3jJ7sAzugWzCBpy1FjVVD8CTrUqL66YU1dGe7g+rQo43qxaU3RrLJSvqa+Fe0wWIud2ZLS
XYy7hKRHKPL9dd6faFKPRx36xHleMiLLnfPQ3fW1hnxzysjwczFguaRTrcNwPAQstqXdJu4B4x4H
c5fftZbLiJjqFtFORB4CpT6htdtekO3RGp62HTN6wrE/c01wFDZlusp8edY9ZK6F2VQ3CmDnZLQM
eibrgt/1QtZgxERIyCUa1JqQRThGRo4NwwmIOKtyFawNDxo4mkq1dd3KWsrW9VgC4oeKquw4uMHM
3OLLMB7pa5sEIoGy+CZwvxex8lahwCnnFXXJYHd4Ajp1NRbms2OxE6iegAIEsB0PCuZbPQLdOXJI
d+1kgM4sSaQTHAWDXhwMf7ipilKnqeF970hGNPBGE6ST3kQqX3VGR0cMoxLhWfuB0kUrYIonwV1W
di9uJfe4H1Lm2+G1Jsp3vbB3df1QG8EPr4HMVrbb1jT3We//CPvqPQZp7iTPgd+i0IFQ3HHdeGgC
B37vS5c4ey1SW4TB+4RcZGrTG00nrgtWE026m2Hod02sryIPkqLKtGuLIqIFc+lbxbIZCeWN6U4n
/rLW5JYeORoQtVXu9OAwbdaq1FzpFvxZmqwrY5p2tuXcWTKEG+J5P5x2WvmRuhqkuOcLtXxJcKsw
xdkvGOJLphZJ8t5ReMPlkY+htDZNG6tl3IbHjJxmU8HcUj3m27I1rkHNO/XD/EWmyL75TrBDqnpQ
aX9H2M2VT6zJqrSN+8pojtLEl5MYgQPnl5PWYrQ4ujSd/AMr+ydRtesoAt2WiY0g2HTRAbRHab4R
OagR4HJ+I+5VFT32zTkC7M2Kvajo1kkhXBr+epqiY23Z7659Ky2LrFt+YG1Boe64dwQTMdPR0YEL
QV85f6ixEs0/lws1BEp53Xuc8dpIUoF936DpXXYGockacWD+gBBA7+HMQT1caH64Lnq3WZa1Pj8g
wJsgpHv9yh2To5ck+4qEcT8muGYUyQ4xN0DDah9Zg1rUesWE2iaMGGTQZCbXBYmHr5UNxtV3FmUW
PHSDuSa87nmQ8om23BUkvQGLi2w6WOatzO7I3jZPQhOb0RletWDcT/532vGPYRwjVSsuZUvKVCa/
S3s4aVTXSTFdxQ1wiSHe4Rz8YY36LbHb125DwYJu2ncJYTe98b4c/Is7ltZWi8wnL8qu3dHapUa7
L/BKq3HdUuJQ0K/9CgB4j55LGN7aKfOL0+W7+EY0HK5TKOAGWuOKmPGc5Iw9NzIkIhrc/7QSoJ2F
z9OQqk3Y3GpmcStDVoowKQ/1uWHtIcyQQ3BTHBxqSq8CbM5N72hH5Bq7y8rpgbHc4dblgTRv69Y8
YL9DBpqt2yq7jkGxCYDreh3dyaLnzVDDfeGPF38qrjwJgTlrN6kyN07rkBrELGkSN3o9zpaLYplX
hEb69an2oMZxDXOTZOVqzhWtgccO+Z1GvzdGdcPKsWCFJs9tpp8B3nujQay4i2fRse9crX2SGeGE
XbbsOvmuW/bR1srrgMSmdBpOvNIrAG+7AcW/bhC36FknbfRPjl2/Z8OlMYrbWi/oGpiHiMmeLrcN
+THUdwvb999ERLaJZdwGbvRN8+Q+gfsfFDMNlJVGWgG12yYtwP7pnKl5Udw2A3Bg4maiMoPoa4/P
XZz+2jJLYgpkDsNf0+9cP37RYfuHBbLC9rWKkrXuWvdFJZGMVD90MrFGjUlih4LN3MZZfkNI3EaH
K2dLrltFsfft5FyV2Xxh/Mbv+tNwwjOUxRnTH/jDd0/VDxEb3JS52CPcS5O7b+SURax//1tX2N90
Q74FSvsRKdIaPHJH4V9XQXCVGiT/9a8REWd6Sud/XiyRkz5XqXhRPsVbbJ8KOq5oL56c8FJKA+e+
Dluys/dkZV/blTiKDq3f0CPNJAqzAfQkz5WFSMsgxbDnkfNq/bEc6E9lJJAPGXwHj+xk5X8rmD5K
LTgNFBOlcJ56QiHY05aR6E4tyU4if2619KXkMyGp6b6t4nUa6FejXZEXHJRoKgnT0bmjO+09GwbZ
HkRKa2JYB6IEQjnculmzREWylRBOmGsQPWGRCmigrQzv0zTep2ThRuZ43TosbXdYO+0tsjMy3fgV
IRGmXIlMyNR5svO6ek22Fj0ETaJ/+u6daDTe+CbVCM0xGJcJPokxeUhqAWs8Z7yWtfFbY5Ip29k3
MC1tru0EBOSDsxiplmosnIZfutBCs7ua3ZW8GbV0AnLateGtyNMHETfpNoIxsshSMNlhfx7Lht0t
0y4Nx+YiLMT12JiHWrc2WCkeJsGqHhn8lYm+acZ4XxnuSQVnkdbnzLGAgYvyWVoIy0mKz9wJfwbK
1Yw++ajf9QFNJ6veJG7zGAzVubaamsYX5NTCHhdWTmayPQJp0Pp+F2k7OnIkjKCsbOlO6CktwkH0
aqsp+d2o3LORkf9lnMokvylUsXc1fWuo/gY64U2Br3B2UxsZV6OhXjnZN7uvvpWuOI4E/rRWuhqN
aJnKEgDwdCHb8N6evcv1eC0muJR9aJIYWqcIZVOuRJVDGHe7KuZCryYOruIaaLs7xWbigq833WpL
O2cVRUvYBld1oZ5ia4s8hjuYfedY/W3jlU8xmVVJeUzJozO5/enEIo09LtMAJpj1ZOQtZbJ9lKwR
fOKb2gkPadw86V16EYu4sWFEk38weNe0Hk9TMj/2lXwAe4WpX3733eiaAphKixwcwn4IIjo7Dcmu
8/cqdejBdCnK0R0Ig9DOprsqvOqNcEMCd38tfPKhdhROfCp5s+od+13nRhuF7U9peodSWiuSItdm
MD5mRo8l3NpiWY+N8jiY3drX6/coc+ViZE5H3MBjU8MLt6Z1PoWUON2t63q8b5oAiTUUy5RgVW8g
XIDPq26r587tHgJTfS9kTuabsxV5vm0hwiTizhQpqFmdnhqkzutyfMvt6GcC+Vfp+UvoGch2Gztb
BVZ7F2Zche0JJUUozX6uEZdGSgxwyVeP3KJcu6Wit6Cua949hoezYaqDn6beIh3qiQqrulfN/RQu
HUWiQQ4rzPTacmUOcpfZWCnnsGw62QsZkVXitP20KcnTm1WbLAG6m1MNMJrZdo0xPDRIoQzK3llx
Qb9P7e/S6W+4uVIwwTn2vZFcj72H46aSGdtVNz013YxjqsQWhNnaccsbXXOf1exjGcDeIrh6y+R4
GNr3qCaspOkecmLqVlaumSzZfNtbAc+GQd8UBGK+0tL62IT0FYg5NhYNt/qVR4Sv7Zqn1u4XKAcZ
EsnuumItH3LyIVRG4o6XdCSSQcvXioQ0kb6jqqvGdV+7O2+iu11V1Fgp9RGDdQJdEGf9L/bOY7lx
JVvXT4Qd8GZ4SIJeFOWraoJQqVTwJoGEffrzAdq9VV1tbvfwRpwJlEgYUoTJlWv9JpL6HuxH57cK
dloT709bIzKyimZrGpF3RYh1prDxqmumGIgKU3jUpcJg5Vm4qrbjbH2qjQdmALhXdBIhcy+TLsWE
5mEodYzBENjxrSbEyQ3RliYKH5kRfJ8iCsWiSepD25EyDzNj7dQRTm5uFOPXNyKqJyCP2d410IS+
603javfmbVOXuFIayrPwMBtpwvBxwofZDIrnwAIFa8kU8PfQIncthblPqnTYZVmJDLuuETeD8wKk
sQJZEPm2hlx42jfPLW6pG8zlXnQIUtu4GFDbSFe1aX+xFIPwh6kennkRoqSh4pvi3polcusKzxm9
7eC5IIyYh7MLZsN8ytULDK1m/GHnejshGn4hKCik2eUFKSTHw35BHCDqGk9l9kaRAdLcxWyndWs6
T/Vci8Z7dl84XELc41RdwbKCN9qY4slq2Wco50RCcw0n9JiMF8D7SRqkaycK+0NYJq+QBnmC8/Zg
AQQnfqvMQ5ppFkph4mBkwt2EiurLoBzPydg6XA3E+r3GxYEpwXm6JzwNsbpaK01t7SKHOefArWRA
41+BrzCJoRzE1IZwpXd2frJKLHhafBW6Ce631+BsxNerbcmgZl+jeviZuyAHrZe8LJkBlNM6M55Q
eX0uI+xgY0t5aOY7ua4pi0gXtelRQyg+K13db128j0Ob5EaB52ntbKOUm62eACEGDE95i0kRFg1D
Du6xviaJ8Ygs5nOExYJ5BdRycqritkLSPtW4Za0O3Ysm6L+OmvsDNV6bgrOdRQJrN6TDJvMwldk7
lN1Nhoh+q0G2GC1k5dOheAbXjciRNSIGbJ4qKb4zxN2oPWasGm7TK7Pum1XY1Dcl2JreeNN2nm5e
J7f6nqOU3LqK2JBYnmWokl0aNPfMr6EMy+y5debUYaVNK9zP0QI2fmQV9bDMiGD1K4aPtUds7TO3
8ovc2aiRsjNDiN5cgpwHGPvsw0DRwVSUXT84j53ZfQ0AhMHLWsGlO5i2hX+U9hTENvk4TIcZspGp
F/Gld1ttRcFwr+MCH/TDD6ZVlK7a7NVOi02KqNyqzzS8bdLiq+Z1B3fqN72q3fdJ/EPt8Rof4Wsm
xneEhnBSTYm1iuFNHaw9ajbPRsykxHHwI26e1J7Rx6vflPLF6MzoEDDyNtJu1iZPMilp/NpJ2G25
GyMZkpe1VprL7EKkydFiVEwCw8bjSPnuhOqxSap7C2V2kiCrqBsuFLlebLKFqwkB0Ciq72Kyfr17
Tw1lI9RgqyrADcepfgiH7FHP21stCIg8IuCVsw9MgLuAVEF7Kh2zRPi45KsLXw/lulIwwS0HSiF2
fSA5/QMZjX064D0OrcOJi1Xtob5Y2vqN6LLXkPge8oZ116f9bugEMvA9J9NgfPTvGWQbK5BfIFHd
SqVu/SjPHpCKTu3kx1i8h/g3oT+OOoQkne5YJyfXbhQEe3QUQw1jQs5+bC+15nn8I+Mey8xXCFmz
NpuDI0PcbioVqL/duQ8NqGvTqV6NgamWp07EMRk33YQcbt3fhD3GY3ndnAClDru8qt6VuD6O1BTr
Sb+YZXQXS+er13lPgZ3tJitLV3kZY6HXE4zUQIuV/OoqZr3Ka/kcCkqKSbcTT5jd3ibObGZeR3t7
yoD4D+U7xOsDTNhrV4x+rKF/EaHV70gNMzsP6JOSwusxbfzFAtXpjssCeGr/0VpWlXn1t77fVn87
bDni43xxs0tHg9ITBuNNbj/ESalt1YmfsBYw+gMtL45e2RUQl0PUvIzpvkgCtNMzF4ObebG0Phf/
Qd9A8SRb4R6K5G6cHuAolMcxAqYNLACH66Koju4UlB+LZdVzHHlwpqdabTv8lUA4HTO15ATu4IQb
K8KySw2qbFqDc2JeMn9dc8hdjCfnZpU7WE4tzUlqt8j3DtsAlWMG6HzIj8tCiYO/tZqAmzWw90YG
jE+tsFOzWr7v8jU/mun8Kct6hVMfCbtg5VTARAnharBOZX1stf7PxdK3rC4bHDfsuO5/bW7mloMf
6Jrxood25iLwtWyuimdz6CQVzbg6UkGrjtJEOtJUoYSEaSSOlFPFcWl9Lpa+XEEX22u/u1V3hUHy
I8vU6mDXIMkDNz0j7tfvYaZ8nyjfXAwHYJ8lI+nHeBRvzH3qjUxFSb5lmHd1LvoMrt6/Q43tmaWy
cJn3ZE0pTpU2jhtg6f448Zo0rCLY5APUwDTVgkPoFrddXI3H2hz3Wq3ych27S1oPgGItB/9Ynp/B
qmCzMAgyW8beyXpREVQ9dkwCkskq8ZvByEJvutGfSth9oX1QMnRuHXE0Btc8em0/XtxhuneTPj3q
ZiBPURkeAdV9r5NI7LsiSJlbr5KmLy6NqBDVMoXHG9U+UWUoVyTn/dLqDo7ogvXQaHzMjJsD4s7l
z/NkG1K5JCZ1GKpcpbmUY76x8yYn86HjLtarqAhqzQUG0Y1WghqZSvtQ6VN5IA5fPdlBlt2oEG7C
QhqXTjeMyyhDnn5sfwLFvp2M6qeTp7HPIe0lt9JNXpg3WBnbO27saywH94CiQHBOMUtG3GYTKMM3
zSONAgX9vdFlfgPAb5VMFF9aVAEc/iYuQDGzHPlVU4/0b1TzpvaaV1inWIQakEwVCK+3U/yzbLHA
6uoJ02qyi0mHH5C0uSoWiNc1iLvJT9McmwrHyS+q8kh1abixJowXoyqjpEK6rZi0YdtpNYZlUndu
wBs7N+RID2Fc3OuhcEhlifFs7wHY/zRIEUyU2Fa2wO+50DFRJZMnNyMDE6FqPuFkx1SCPEDuaxXT
zSgfLxB0V2MB4Suevwm1J5yVdcIbTXUweXbcdjfYIVelHSSIyLxmJPKyS9rpXxjv1D1pOpReRl+d
LyIVJZAmFFRyanLsFRXcWamwDX/p+9i8bLFyJ9oMLaA8F/mjPZ7c2Srv8xckPX609nQucxiSYVI+
mEgRJWZ9CSL7mCgYhQ/gLIdXWxjvaptg3xLeoPMCokKc+kF7jGWIQ5mpPZcGAilA1785+mz9iVAi
JY77furaU54ZG1NRz5YkUtTs/lxSgNljSiiQAqyMGHsF4rxEbNsoI/VsgP1zsIeKVSyFSqd7MUt9
36USYSIVcTsZNL4XYfZlB8SpjuLdixA2UxlH5hr4JBUUrXv0GKuUwb3r45B6Uj9ehdZUJLSOTG9X
xjALHkjruQ/6G3dMv8660bXNxFO1m6uWA53RMA7cU9omLBk8P7Aw0OmTxoTxUt3mzo2kjNoZm87D
J6ZO4wcEfzdZS9qqc6CoGEUqkVqv3npBEObk6re2qna5k3t+XxrdRtFO+LXPjt7GT4u53UpoZr61
wuE+iHnzjzCCEyucneYwGLSvQReiP2PFW0Uvh1OfTu56yLsvrW3cm9P9FHHbRHV4bRU9OycemI1s
CNa6nq6qrjwpMcInlXIBoznwIkQGcMLkXXTKC773EeW7gtpuikikNb0GAY9T2tX37uzlm9xb1oU3
/qMnC7LDTvE0YoAIUfgshJb7rWXfuVp0qGTyZmrXvoNKHbvULEoXC3IQHylaHdvRYeqHrHdRld6h
pkJyVYbIQaSVkhoU9pNWbg0bN7spDNKNxTwPDEhyOyEKssl7foZs3A2WflZhKqWNfmgphA0F4juN
9DBKKaq1NqDIazDJMWIUB4xyApqhTigb9jdleHKI4sAM4oGT5SkGoMOgr41cvDuh+d1xAmuFvPZO
bQ1ykon3MDbxAHNXRyO1sLSTCF+7SNNfWouEi9Ucc8cJD3E7GJsxVV405SKIz6oSBIpZix+Z0HhN
d8cSsViw6kz8VYQV6+zqEZx1OmTMMQQrpsQanGJ1VeOxgWNcuoZ7SBTbTMCo5aox1NNoUbLTnbj0
7brFt20gExGPzWviSjL1FbqJgcW0zKNCHv5wG8yKnaIAqsbkB415o7wdSCes9NHdO/Yk9sx2i/u6
qZ5ATH3vzOQdPLNhQofp9DHY2FO4571rXnN+LGC5K73Qgesx46cegBVZFY8zOdUhdybl9lW1inYr
SC9L28SAcpbYkgDXtWhofWFTfBQBuMA0Nayz9RopWGZbzCi53LdVqFlfA0t7F9F0a8e5figQKvKT
oUE5I29XdeSp/tSrPNuSXCFqnYeBpEc0VtiBgj/ERjYw0ZLG4bSMcEnqMUPfIKzmgr4WdxlTT1/R
a4Zf6JR+7Yy+pzRvelfssF+fHpUpOfBGio6hVlysUsa7UNUeIouYWc9x7wLbg71yK/aRhJ4aZMX7
oKRY6ia4DIHVTUnp4iVlAdEpgzM0kYsZYubDG5fMWFPjwDRjv6zI9R29/taOqrezq/qOtKy3R+zw
NqYoVVvRfZbi92RQqfA9NbynZr0nM+ReQpx9uKMr9ZCgHrsCGAZCuCJwcS0MBMusxNtx6I+G0f60
xfSc90XHue0jgjznNhiT56y9jczmRzh0jwLsAYEayuS9Gvh1oOJEF1zJsrhbEQqyz3Jc87Yxdx2x
MSRk7XutQCZA1ZfZgrDfSzLAK4LS3h90uR1U74cqwWR2rdIT/6hvgVD4F5xqbxamC+0IjGOekZ6Y
pSRjW2CIhlgu/9m6ll7tj64WnJTwvWgc4HVuamwojOmnmHF3mw7Um9JIcW8imDc3Y6Yg+GM6a3UK
kHzN43QPrWKkVGwoe9Vp2k3oYvQpC7U/OgW5moqL6DQ3OsAkrHE6VFu7bGe14HTUvg58IdLvWdvi
NdcE9qoxgXJ1U5UV29xO6o0j+fapEidAD8L82Jcvg2LFp4+euXuq51lA9AjzZFoXatuuA8BhJ7sW
DFVh1QzbthYvH6tgTna1qfX7MejNLZNsiotz8DeGVCzS6LS0bJLI+85K/NGKgiMkaiCcS3OqSTjn
GNBsjAKvwwnb+qV/WThdUG6Tov3CmtyrfQRGQ81OTQg0IppbscvUReJHPZJP5REsDmo1FSdYUrjP
KrW3KgJ0WVbSttGZcuzK11t8Dh2LurAzTN9G+CW8tkRx4uV+igon8blA54r//lTPC6EE/TaylJel
K41wQQNZgm+KtMz00Dd5fBAKonuN7u3dsNmCZm5Oy6LrAxVTShxZHK/d66hHbJwaFemgSNRjn5n4
yZAG2WSDTqqqw350tPCpwLYkCBRgWAU7JEneY8gXVifEm8oT2BKk1HgFcl/n3xGHRh43Tfdt7F7a
eqC4mGMIYwq8lFM1bU7AHdVNWwMVyGNuH0sFiReHQ3wywjLmOyZvTFu5H0CRnnqmJ+tioHCR1HAB
tYGEie1QnjLH6kRuoTpJtQXRgUoSrjnINk5eKk5dpYoN2QVkKMJWnPShd3elDM8yITpqc3wDC6vR
11oTzm+XkELI0ukkxYZbiiR4jCh/pTq17yLCRKkywl3SJLezfGBMxk1Yx3IwylM3/wjhQMGgbeIb
EXrtoY7VzfLdE9JPp6UlY8bWNiGIasb6tgjy+K7ueNK0+g32CxQ+ar6ZHte7snMOslSHrYoxXGSi
HCYq4hllahHs4wvE6vBFpwS/EW59rorGXU1qZ8/D9jdhkwFrhJXOMjIh1QH7lR96O/VtdkNZu9q4
7rYEJxQqFkgpl2ySPcDtD0JYPX2PzxV1+LhW4615Z94HPbHe6IldHNnfjK55TnKA0IrabPMKyGU3
YSmoNyTMnST54Dj9V3SI/4Do8J8xJv5/okN4JnSBv9y5/oEN8T91PJXF37MhlkP+JENoqveHChsC
UXEHlWPsqv4iQ2ia+QehoT3T3aDhI+v1SYZw/pjNieyZQ+loNjSlT3KE9ocBMQdaDkOhhWDRf0OO
QJJ+Jj/8Qo7APMhyUFTA0UzlC5m/83xy4TQN8kP92TWy1o+FnPC0YzEM6XTUYn1CRgaRoKLiofQU
tT4GomFBcvLP1rwaT9lLIe1w20tmnMwgIhJUiGtQ3KMFOoD5cnSUiiiO7TiRMplby6KfV5c+J+89
ilrzFkWkLang6KAOCfPvcnwkVAzhXs85KLXgVfYF26qzHslgC6KsgIj9twV1EwyxlvV8giqPZlD+
gpUBE9EmLo71fPqIKDslEEJbeGUxCKxCTQHUMmdWloUu5DCBJq5Z/2yCl3yLU73xw6bALmTZ3HVT
/+eeSV5giJKlybhJOibGtp6ImZ3ML+aOuG+kJsalrk3OZ+n72NyL/NQAZlWBwpHsskaSXdLuwHD+
tZplEfnBQolAjiNEUkp5LCbczwA/0gz7Cbf0pbksmB9T0RuEqa6DApLAVM4Mk/k//1xo9vzvh1Aw
CSjmnx/aJdm2HF9NfJnKY1TZ5RFtj0r1Xaw8IJCEtoYgxty97PC5V1/rz1ZvKGRmWsZhIe5HZKPQ
zcib49LS/mrFTBtUcKN/t1mNh0DzDQOkv8LsOHDbBiFpPJHQJ5lvsHld7+Yf8pdNn2f/5ZyFMf+0
owRDno25BgmS4z8/vfrY/Ffnco6PT1qan3suB+bVrhq511Il1Y9d5mofLcJB/WhYWU42dm4um5eF
mLJvkKIC/7NraeXzCZaWJZSRYn7yscdn/+cBVqPlzId2uYLn6VC4/PIELiw/2kv358KZ75WP7Uvn
P13/5VRLMxZ9sgWh8Ph5yNL6OM/vp/jlc/+hmXg/DKach98/4ZczZTaMVKCHzvqXo3/Z/m++/C8H
/NL8/NK/HPpPty97/v7Vft8zRr+a9LWxJbzDFd7l8f+8vZfWv+z7eC5+3xwjObz/rVMpeWqWRwdD
rrlQOT9hnwsQbLXqK8D5kX5l7goOMdh+HvO542+nXTbY010Ug89dcuTZnAtfWkui/HP1tz4cPDFw
tue0+j80l12XTUtrWSwn+kzFL6sWdDVS7vM58uV0S9PqJWf+95/+ed7lYzBCeVTaHm/y+Vw6qbju
y9LskqhTfSQHtR3KljuDxPXRttzqCIwhJ1vYYgS7dC4LN9PNaf2xadlr6ZVxz2TEmQR4HJFAE5PI
yZ6WTRjk2tPD0lStMC9vfzmNbocYQ1camdgUoWoQOXy2VAxzlRDjx8E2ReZ2M2bajTcXyip7+B7X
5tdgqjD+1MiIUoTAL7b9nmZmwrxuGPwu+4FcEbXHKPJzBY/3EQzwunfjE5Trys8GTDtJW7T50XDC
N2Pqum3BELTqUy1fBzVZ1F++5ce/MZqko8a4jsAdMKR183u8m9/zy+q/7GvmnX/ZZT5iOfbjiH+y
6kFSYRT9+1P/B6cxqJBAKHP3y5m9ZbBdPumjufQup0EDk3F/+YB/+U1yNT5GZBd2v36bBqWkSh/v
q2UkUxEu+6jgLC3oIYQKf/X9vs/n5s99PvsqYeOO/bm+FIZ+O63e1YyfS+fnKf67j1lO+/kpn6dZ
+rwk/ZqnTKtHjxhimIcufR5Nl9bSt6wygl+1BBntz/4uanrGwvmwj+ayKVnG1eWY3864rObLCLls
/thzOWiaP3ZpfWz/XP84Z2Ti0a1YGXwrybSjVNBQRVlEU79F1D5PEVBVNFSgteYjNdkWMZtmLlvN
Gl/Msxqyn6m6mZD4XmemXQGLqr6nnQ2SG/L7mvFZ+jaIe9RQId7UeX5uPK/cdxKgQIX4AWYU3wwz
JN8UH4EI24p70NIKnTxX6OsyAIdrOvdAgMdVqCrRSmnEWzJ15qYjwvBj4wJgbLqGItg14N6OaZ0B
eorFo+oo5i4qmy9ZrLwlgGN3CJh7fomcYtirkPz0aY1wZ4Pw0c6LPaD92KNaabQzWwi4mdqv8Jbq
VjYg40ZEb2lQoufRU0ecyYlW0PszeCevcJPvhqzfFo65RwGbCl38MwWVhYJ2iZajbZM6Q4456D0S
MmmK1JErVmQ7i1NMRL5xbedIBeolN9IB6fjqrI4N7k5wxWCTPHR9mRwssfWQeViLUnh+7kEJI58F
lLeP721tUjZ2SMH6tSvKfEPeMeJKgvA0cYg6x/30pcziV0dOhq/1X9XmgUzCVZiYkAvUqdTcr5z5
PWdFu6k2sGEfUepOY5W0NCyiFUxUwKgTXNk704bGQ6noqOs16WSJi2yLQWI5i3K4MlR4LQZ41UfG
nQ6Mo/OAIwdRh3+3g7pVNN7n0j4XsfhqWQHikJBX2vEuzMNjolenpBp+Vqj7MWOog5VViZZrAbFH
k9RuMxDUpE+i+CDRnyHUndFz6bGXvFRBchboDjXrHIU73831du0I7w2ILkl+6ktn4GYbzxbUlD1k
OyJHB2x8F9R1TiINRpowa3dTVXKnkTLE7NfxKbBkBbG/FUN3ifm37Kk/kOH4WkR6ctu11XTXfnEf
1KHtds4sumM1yruCX7YoKojg6nPpTeUOl61VFsL7aCbjaiC+VBaoEVawPLzKW0trMNcawtxgxsE+
FIA6qMTi9WwaqCRlzUHMyYw4ibEBdmtnEwmqJ3EMy2RWOLNysTc8+TVM25/k2AbkKGS7ytPbToVb
jmqIdUsaH7urLvWCS2VI++SGwXr0Zq3Y6odih8EWp/ltBg4CJ3BgXLLVjl5T/SyEebVmBi8Uh93k
U15pYDDG1c5LrwLI6tqqdeAWDTBEK8qoLOa4wucBkHRQpRM/HDMb0841gD4IwUInukciF5C4ZnOe
IG5XSf9V4pBuS7v2IfkxVOrtcTlirCIUStSRKmhzLYKw+upa2T7WppN0nG3O89GkeY3oYkp6Orlr
ifZXVZO5ZKmifhOgfJuSWrqCOzoC9NNOepIgTi2YrIHSfxusOvPJUmZrK4QpOBT2ASnEcV9nnrqB
2L+GG93eVXOWuI1h2deynImMcX4dY64EDgAgjkb3aeo7xvAaSZ+qhSrpGLizCct81NtBnEUiH2oj
cjFoPGKelVDvrCvSzqXFhIwQWqBAhjLqMY8iazcY2XXomf51qTkCR7SeIgXbkhqUS9en5WEALYxz
ibaWITW9ypXbKeleIWw0mCggQISA1rQulZpCUkKRAIChpQQ7fACGrZ7OJlNt9aS00IosCbk8EPim
eOM3g2AE5kAxQ2UgsbqAwu16Fv/vagt+C8IApthqLum4XhysGlFOC8SmxSvBqsHDRW32Uqqws3vw
cuhK1mghNDei9+C7dRLQzwKfL6g1ArMBro4okZX0+4qLC1Quep+64L0oo5sYpJydDA9BIaBaVNYO
S6JTpgjoXBpYMYI0GHulfCzxcwHjUNYrVcminTSMh87QzM0UewcAggXVjmG8UqFEViZWyO3z0o2i
LN3K3AJSXprRmmzmVgZ6u0ULaRdmkgT5cAFV9SX3EpjuM40MIQQMTKavG/TW74VTPfP0zepQaAzB
wyw2GWvSC7ZlbzIfTeNiHULXSfAXHmqAjepYIAqUh08xj+muNV61klI6lm1irQkKYiSeHgaw+Bun
i1ykBqJDl0hnpSGMmobao9YSlkmvQxnmm5cFxQ4yxt6TJpaDQQZ+tM4fDKx0INimaHUXKZ4Garaz
PWk9IMjWda5+am9tIVBw4QHjSTN2QL1HNBooNM/6tk3unfRxZo4hVOeH9h2gKG0TVzyTVJMaVAcV
YHTW1W3lRQyw84TDvdenyMGETXpI5UtNFAVEDMIlrzsp029MEBBN6CBFS8/blgE6R5ZdpRsTut9O
1knsE0kfajXZtPrYXFM3RiPeTO5mXjtvOxBrIwqgMcT2DQ8eLpkO7szC7ddmnNwgJlRO0lu36OSs
W8fcjV3wPNlwHMzBex51dfJx+UpXQC7Xcgxe69Y6dXpRbPo0J7+V2u95TVHFGcZ4zZNS7ANmAtQu
dJhEVCGpRdV+5px0O5qz5oE3l7q1rYxE6if4oc+Mmq8CfCCgrlnp2KWrrlR3PzoI0A9F+ZWMWn6Y
OiKi1qY6bdlPQzdubS1/KiZADuimogfOFcaRtodaP52Fa0pm6w0cKCBk8OR0aNjRJXXL3u9GK6UQ
Hgfrxi3IN/ehj3rfbX2vIopwwd0A7sEgjyXPhpNSk+BFIjeye+3a2A8Dc9hg5nQ1nAxsb6hb3NDq
UaSSUgH5ij6F2Be3Jio7Sfwc4HGHipVygYHw3eyGbaRNwGvQSODO8CCbqvV2Gu1LWSvZzowhRdrj
OZh/6UrrLmXhMFmqePOhGKJVsvcLl5KB4cY/Kg0R6NEkUGhiYB+o0pWbuqygcCkeKrtdRS2uQGZa
81vex0fU8LcRKKmbIonhpFh665sgetpItf3QgOE7quVDQ+QghF1vpJRXz5hBGp2xzqRe3VL+e9Zr
9VQGIEZanfcZCr1Ogr4wwMlcwHlJtTM7cdmMu8HSMszJw3Osd9+rno9SE+zTVTBSjuXg6RSIM1Dz
e3NAGgYhbjRGoh/p8GwDQRr14WfWK8ikOUDTC9QAmqIfEDRIwemYeevnNroew8+ZKA67CzS8Dhvc
9RAQNtToEnSuso5cRVsJpxtXRZF4aJYoCCCmRXAQhNBqXZ4xnyh8WzWbfYnQOUZpQDuMA4iQdtWm
0MOKfj2hebWONUQzTGGoB+EM2wmZ9z3vOD9H5+2GCvS9a3ZvoGm5AUBtxy4/XJTF2wSmN5FPexKR
bZPntU+i2qMXGx88/LzD5pBavXaSHmJ2jSrWGXRyFPuwMy4rY8f0Ya2b39B0MG4bbX51ZujG2QMF
6LZ7oyDJyyRa84sHmyl0HwHeVUzrdmVT7cbQtJm45PeDWbgbpahuQkO91/u83WDF8GChDBY2kNFw
B8HsJfqSJYg/4hqrnxVT+Gqst/soH/xJUNwvoyQ6YQkLFgjE5oSqh6l9qeOIGh95Bh+TyDPjIOGW
7fJzo6fWQtJaxQQKSItVayqgJgh0qLQWUJhG9OUmVL91cvymWN02NKAdaUZ5n3tuvMtkHmwKC4x+
No0bVUcvQQ0mhJ3jZELiRr9N7PqahQzGuPSBynCSmyrpLlb8o3b1C1Kz9osBJiGLj5VCvD1gnwo7
+32c0JiRHWh407MiytsT9yjybIpjkjHJ8CqUtrLq3SDCr0ZrN6LXePjiVafEKZEJ7I4eU59Avygz
or6UEBrDAP3KRLGNVZcEvtQyMg24x6NknZ5i2YY7p578PhxvAni62yLMXqJ2CndFjRV4y/wH7kb1
JMuTOTtk8ngRHcCWBj5MumOQ06ZJo9d2jB9VpG42RdD/1KV2drwOZM7Y/YToRzo+3fbN+LPPB+PZ
igQsfqWaA8vB8HsNSG9SNu2NvUkQZN+HJvXwJjxXspt8r1XDnavc5F7/3UOX6YbM0RatH/OoDQ2C
K7FY11MI8qw1sLMoXq2yQV5PTiDc1IMdQVmisvpeuRUYDbT31fgNhYB6JUybpI0Xm0h1tIcokz/q
PPC2YhjwQJhZvTrCpFBh15XjvdkoxpQJBgC1d2M5zc6sbUbMDChKEN65NcYZyP30mvtkNii3dUyS
qf6Pj3UguKrtk0Y9leJeVwF3SS+d2px5S8OXkaTu0CvJ9PK5NPXXqOzPCqi+sewylAoKqPDxdCkV
5ERSqUX7Tjf1XY0QZqxodwtMCMRPcK0mkV1FAEXTAyC+dPVDd6iHLL356EN6g1ps2ecf4KJll1AP
ok1eD7ClZ8DRcjqENl/l5AwbAfPGiKaHRjw0mdlfew2CtlNDMC6AVPYT5PTeThK+CBzOqgsVUFrT
MRGt43cdTHHKxxbl0pgUwaXThvBOzosxC+5q+EmYkJxgZFvXZUE6clon40QkWjp/9iHjKHZTC/AH
C54/+9oJ52jdxM5FuMqqdK3gNp8XeGl5lSOuPBQ6r3wJMCdHimSaF6Rmq707ApBYVhsZGdekduLb
vp01pf6229Lf2OZLTPh7XPohIejXrBoQiUJL3v/c19AD/dCElHeXXX7ZYMBnJ3z57LF0eAvxWBaH
5QOWDUHUr4jGjA2T02qzdC0b41QtTpY9PixdVl7FF8dRNn0YJXfkCktgulepafFdL4afA27nh14z
btQxyc7DYJnXZeFOPFeQU63tZ182Au+B0p6tU1VJlFVF2uVsKO0xtVLrGs+LZWcEFSjnBCnwS3S9
isJFfDzIQvjdVuXuPtbrmeoFl8hcwxJhe1RZOpHRcE0adxaonPxuEj3PTmteEWxVbgGLhPOKwfTm
Y8HU6isqINNxRIxFIQpBuXIoDAaHv/YbcH5GCxje7XIiEGL2Cc/za17l7aVCN+bjjpqqGA5VJFde
lje3JdHXnam44Z0OPLMKwuG07LYsbFEiOuUW1X5ZXfaFGio3loCtthy19OmjDoMMEnbWAugEfeRd
s8LwruCrpxlY9C1E8e269OtO3t3a/awP5Kr8H/NuQTseKkePUPjkSGaBVzXWDNI23H/lGMs9wlD2
VWC1cq2KSOAo7k7wribnumzQZNKASwEitKwuG9D1MC+gY9dGkkpgll4kQeobxrqLRyK3zjp/7hsJ
4ay8tHF2mS6SrTviFjApQXRXFZa7GcwRNRMngHgGlTlAk4nsWyNEfNfOC1M28kBOCZTkAD5kqY3/
H4rg/yGqaFigM/8djOD5vc7L4u+EGP885k8cgaP9YSKJ69k4FetoGRpI0P4pqugYf5hoB6qz+iwY
V0LUv3AEpvUHaummtigxG9pshfanxqKp/4ECDXV/sIsuls+m89/gCH5TfMbByIJLg5Ubrk2Oac4C
kr+KCv8ve+exHDmSLt0nwlggoLeJFEhBkdRVGxhLEAhorZ7+P2Dff6a6Zqbb7v5uaCUpMoFAhH/u
x100qUWxEgeR7X13ScYZ6rroI67IqDb+uIb+xOX8FehorJ/sF8eC6dq6wU9qei69TbwevxGMQzBg
0iijMJhJGu6ly17eGSaDU7OhMFHDXvjRtoJt1q5GF/IK963WpmOWCyx3Q/4VY/EJk6AF4r8lndWN
23QCkmGmEdy5Qj0rVzxV+K18m+pblVnetpL1iDOq9cnZYiaeHHeDzHcpIzcYKQveacNc7gat+ZuO
POffmlH4QS0bkRdzKg009m+vKqXS2WSkrhewLQ6mzsW1m8C06pWFNrb4qZ6hSyn53RTZR6aMoJoa
Fpoi97uwqHYKHTSCghCL/AOb0CXLINC6aYgQh2iTFpIxlK3qnWTGJUu6BJpcf02p3DrJQ9pn5lG6
xnGwTcg3kSlBHRg3K0UjSyBxC0ThvjROmqSq1nOSF0W0GF5m7GLOLfLRr2LIlyzs26whpKc5Ht+p
ybfdDW6GJCAwTaYatImoe5trUtMxqnLs6s+FmiFgMEKDYpYEABAj4qqQ+kZHfegJA/RqvB+AJWEB
xmYKc3NefrIq3qci+oCZyLN8tZf381ay8/H5sdztbKZfypoQa+hx/K2txM/tbNz+crf+D3X014vS
+Z0xul6Ujsn7ZHnC4g797aIUjVkZebd4QYxFk/Bt+JQY6VeQUJuhYBktOLthk8YXCaHY2g61wLRB
Z+NiW0GrofaEPVpyFgdRargQs2IRNI6N9CjlVqrxVMUF+KzafZtaUEZs/+wNIZnNykj0IdUfmooc
ArD+iNX+qr8OIrO2MlIfVkKBS6UIktWOEbO35rrHzb5rxtHbLab3jULg6QSB4C2Li4tJ4c9GUxBE
XTSh2ErPuaxe+rG4B7+HEDWthpHhovSUNHdxH7Yge3DcDeMRX9tW6tltEmp3vewuFqcZDnaGaAdO
MMh4/INpw0HzwyyEBYHJuwoC4uAoibfFSXLnefOWY80TGOwP9tEn3ijOVlwxf/M+/Ye1A0oYtikX
Z9W/NXDia+372Rm9QBnVuG0EeFQ3sub9mpzt5GNnpm9//QX1/3QTY9cyLNO1AAX9zlu3Bh3qLNWc
gTEZ58q27xdX5cQ4+dHson+tVHFrkDVawwBv6cwVrEreYaeUUGAKcGgq+mh1NkVRMPRf/vp7+0/X
LLXALlcLhmvP4Lnx66otdXrHci3zAkdevLaMD07Mt8aTjISw5VgciMGWF0v+N+/Bf/iyqyHOQDc0
XBxxv2H16ZKSLvqIixCRfUzA5znNC5CfyUdb9zSdTOkhbd2nv/5ZdbF+2t8eG5bkjyma4jH1b8+o
JOJAyUnbDUSnD76K7iLyUDBwsku4zhKdlbVjkpvxzWcqLZ5ozcs2n3VupSOIKHjnfACW7vFY4rbL
bzCPAF1jkQkRhQ6KT5PRLw7NEYJUMgOtEeS/CXLTVmXn9yZGKh/95LVotCu146di4KWeHSK3qV3u
ar4uNgCwsoxB9wmAD67Ne9IJIyyeliNylh9pXSaBRiUC2+BN+TViiwqcK2KaEq/gAjATdUlKyXab
7514TquU8UYPcoG6tw2jMxxrtfO1Y6Oa0o1N67CTEreCtIjE7PlgnD8mBFE9pDwrUd2AbXnauSly
EuKAjTtlXhcemvEuZsTDQJho1/So0pa7ByEabdRkW76RzU/GUD73+vpvebRuvHl+cDqeObU2CPQQ
74koAN8Y7Dasd8abzYguBUbgWzP5urGuoU14e8RFmCD4PMoebW4yI2LtTN7+5oqQ5r9j+wWmRy5E
mshtz7PWe/eXLgR6dbI+XpopIB7CQdbAOj7cYUZcDlpIH+bgXV0xgXjQqxsDMX0DsO0Gwx+7/Dpi
EGR622Ftn4CjL4qGcwUkVhhU9MQn/T5PeBCxV/Gx8fpjn5M7FX10KaX+3CfMZyQJGx90Jgv6tkPo
3MYmikFRk93QrO/KYas/55haWqasFijObZ51YsMheBeuFFNjwZBfRvGejNxHV9gnR2JwNi3vWymO
TTw+eCVFXmrQ6Rpou4NMTVL2i/kj1VqLzpb5aapCbcOaxQxpHS8j7GOIEfEls4oHt0ZzgDVK5UaZ
Wui48s3rmVTTk7GnictBQ/dICiYaw15oIUvPFivS82O36CEOp3mvFQRfYlJTtm0xEYnnA13Nz+1S
fgmJHMJ6sF6bmRFtningQNrKffVrO6TEIHQubpZWDAsJDC39kQ4ZBRbDufJ1Wz900IT65khN+kxV
8vhoJJAEBwV+JYdvlY43zZz025Xz6mS8VOZLN2atP9UwL2vrY65VecibCmxJw8yj8mDXOXzfIeH2
mI012m7HSCrV96kH2TtbJP83nv0plDydlmnLa7XN5hI1Ars2fWxLvwsND+Ydmy/AAdOUcyXzf31p
z+9szRDm0XiBPWXr7pTZuh5u5zAZYAzGtCqS3e0je7hr20rth4UJUUrYok4M5nhANrgauCRUxUw6
a0yFxgy7wWB4ivEBzS5K5ZnklYDPyMPZUBjkszUFY1Z0iOg5GQhcBFMdvyxR9phY9Vkl1TGxY+nX
KW4MpsRBToYnq9Eg4JyNDswKk4thLqBEAitjkzthgmJ6L2h/C92y9+XsXb0Io0auDY9Rizpa6c1z
zu26GXTjGo+Odhza9Ky3cnkvehBlfBoeJfahCs0Xi457G97Gjip3jWWIBkrB06WealZBGcmDiBGF
rHlrleq5SKdzog+AMktB90BWPU+ydraLl5F5mkoDiIV+wILQBCYjEjDWuY3bFo0bXUUDQsNefmZF
gZPsD4tzRyr/vMTG3Tz0u0rT3vNyurJpBTKGKq8Mye5pykGlhcMXhkIPkVjJ7o0QZ6uZTi21pnJg
h2qxWyktOMGUdzNeY2VeCpZYk2nRChLIEnVNVtIUSJCHVmNQT6KGMbAmL0vTUjymc1d3ehIwDVx8
Svu+MAiGUJwykw5nCfIpuUkTECtpjvRcfmkMxratAj5s5zNSV1iFVIQY7153CuP+R81qc2xG7mNv
ag+tFd5mdf1YuNbxip4a31SzQYcovDYxNXsb4gqS+UuaDz9rB/rJIELoRdVtO517u/7S1f2T18qv
qXlK6+VUz1JtlLf6VWfo4mjHib8442sG2pVmZDbd3cFK6YtF9eVFcEAQDrjY5nXAG+fP1IevtbDe
e+oy27fS6THzoDLkDjYJg4pDp8TjlrHUF+CC77omW7bzQAY2SkGLpZN+0BCY98KmajTLLkS4n0YN
KCFJ1NuhJewKNfNLwsifBpOXCrLGJW+Icmt2JXy2tq+e5GmiJSK9VppXBE7Zwm7T66sZ2doe4Uim
SRxoU5czYPdDzo0ENpm0x9KueAJ3fH4xPoPwZ1JpDA81o67E5GauSlKEtdk9wy26rvz21OiS7VpC
kow9A0HmpDX8M8wbzjOVTzRzFzl8VJC19KExRcjzkJma2x9dpiw7GhQK+CXJe6iemtbrQMKyaOKD
KSKBc5sWK9s4dJMZH/Q4oS6PlTRp7FPqwVpUVQg9toTH3qUQaYaaYmvHRHTtDWMd49DoOD5XHvp1
K8HpeUuP6fSoRpK86UxgZXUcEvD/pqmv3OXtLkzGhIGP99K33nXSeVZHVCK0VQNnkbaPTsC3uwqk
taPd5oe0Vhhe4hmQAA1dfjX0e5EL7Eqc/NhHboByE19ZjLfKM7+4pCQR7Njg8dxUQ4+4CYnBwOco
qXiJvuemMTF/A9jJbuq5q3Lld1mVQOAcTzJsX4XmfSeaE9jVin0LtReAagSZgelx1gcVV05kmoT5
NjTzU87yssEnRb5+KgjDZwFsji2YorXC89R7DiXAUmCiQn1uh/J1hIW0oeuOYp34lpKRtzB6a+U5
K1ATRWoyPTG8g15B+e9iGXz+33FW0VbxeGsBas0TGCXDY2sw6tbsxxZx4RTTUzS+xvYIcUdDqh4S
QOONgxWy6RfMFfR0Ev+ljznLthN/XwjW3C79sAZmNxAgxkCf9ddyiSl+FNZO1qa+Y9B3Wljj0CIo
voOueZ4a72Nav9jiMimgX+clrjqmGXAn5zp6jiXHNSMBOIJ1RgMlETpvklDpm9ZcEyUe8nFpdpqD
lCi1xfNHkyW+wGH3JQXErPPMpV6YwPzgQuqrMDIQLPgZJzgK+/mdpMf9SPfF1kFFOAIBfKMX/NKR
06PxZ++RVYBtqT1DvgdcKLrdPFaQudjw7HRzAcxX4xdkQH+fVmdJB6pJKOOkcXIFMRHaljjg1WvX
AyD2xfUDLQrdxizzYYugfWW7uuxLw5h8N51zv180dJ0pTzZCAtbjx+1P0xo6+fzVvz4AQ+pPeZL2
W9HjMZocqF+DS9tHkbmHf3mGbaZB+44ymXmNv8RrECbJGVN7dIGsr2V/csEcAH6b8O9EAWVQ58jN
icBl3W2s45VM6+KlcXO1ByDYnVQIIkKOMMliB2BSmugYPeRNZYkbURjbYpRg7Tp5k8iYKzR/5hLn
sYsdAsy9Tb9sxG7EGiARannKXJG6aHfY1ysYMtLSn32j7sclN4i7FD8ZWN84SLyKs8cyR/dhON2w
TUK9duL7sWyfi5ZSvVSd87782YzTWUlzq7vy3e3tr+bJXY+fg0cVSl7+lFl0LzvhM0DMQQo4no/D
gUlLejP0Ns/1/nmCW8UeCmj+uk0x420iFh59iGEufLhmhrumzRRaMXlfbTeUdFde/pVz33wiWDif
Rpo4dgMUUwaWeg5jChJpJwvzOGjZcCL+P62G5k+TsA3BeWf15YvNTugP2ErKG522FsMAblFNlfjI
Zjc8fX4oxkw7CZXesu8O96HGJcsg/GBmI9B0E1BKI1Kq+lTO5K5uyifk9O8Um/V/XDCfv/q8VtRi
4XaZQ/bZRtTHh0/+TQzx5vT5K9fsDWQem86G2PPbxnuyJZZAK1++MezRARXFR3J7X6IE9WccAKy5
4aFYBQ2RpB/JED5xYArMrKTDpLBo8Yie0eFxmtIwvfTCChRt4SwNOWPmPiJChL4TdSMH16EjXOul
x2S11OKF6fyarZtvGhQZiMLaWXL5Yc7j8VPD7BLX3QwlPSktTRilzoFNWful6d84tbE9EhCk7OXG
DgFK8BcG6+ZutDmehLw8TZd8DCaCnGVpP6cBH0LT8APA6MdqOa1to1SFmGwxTw7Hy8YJuRHnGZCF
/ZGuj/VV+vs8JIZM1ysb5rOZd4Fb0hv2eeReqODa6MqeNzl4m0rmn8MJsVGh8azDYWG0zvWBhPcp
c2m590Tx3Nca3MEmSXMoS1nyvQ3TD5Mwq9NlR3vi50ua21hohj9CudhIIeKd6sRDInFIhCP/yJnv
tLXjzCt5utrwLfye9XDXw0GulE6JRbTQ9YdDqqMXRre9eGvL+7AbMAXNbOESVb27XfgIUCtIZvLX
jZEGJDvec5sieTXIY4ZEfpHqgs/IxeQoN4OL2T+2JbAd9NTuvcUTs1mvmGmJ7W296pj2Qk1LDEcF
9aDpaN+2rGlrNgydI7rBkRGQo92Qdz8pRIbpinu8X2XFscTOEI7TlZnsj9BGESjGGSBPxH59QKiw
k/Y1dMFKzygclihf9B70PO4lNIx0PDemBMTR8dQeG0LkBpsmNPeCabAjGcvzTdlad88IGXhur3Nz
MzsSHIezGxUrCjHD5GvHG8Gwr3iRgkdZgjI4WuVd4oESTgX0M/LQD4uJ1Zd8BLdHCiDYcK/CQjhR
QEYYnrsPQB5iDK6oEh2vipOgYmS2+qJ6ddUgvPxx1aW0BeW6wPkzsTsZJ+IUuvhYFvYPtGd+CiEp
NUubxYgITaM4Mn/gew3dpywxWy4L/o5TW80FBcdJfr4BRrweqVclBpjDtWnM72Dk0HjCaoOQ9FNp
4rYwH+OhTPAne/vPl1Ql9bgzcMQiVM4R96hV4A5b384yfWdvW7LxGeKLk686roZtwm6BxXKB78hG
PubTdJsA4tgNJWc56PngPkQmQectMFCAmGVVGhSIDRuLBwVGlvXh1vG+forbBWIcyvZ47EblixSF
R7Nhr5Upnak5biUcIMlO4irblJWpAr3DQJzNKbJRbh37bqxP5Zx8jUxUGF27DDqiRJNA0MqJFrt1
uke+53Ec02o66vSiamXjJ4O79wiEb1uz6AJYvnGLHx4zBTctBWMcv4oe+7iVlACTR04KizcddTUf
G816ixg9cCqodnUR0j6QfhujdDimPWCCzF0+coGVhAvYihHWNC/9qsZw3kB33CwFXyRFN4MYdR0r
55AbqHOEdjBlWfAuOFVi66126BcW1r3z50wm05IP5BXe5tF9Upm8zRbr2oZctmyg2izv6DSnj0DD
dfh5jS1mQf8OaFs9rOfVyip3oq+vbYsHKS4hTC2stH1zA4HC3QgYHNtwtlDDdEbdktwDgr3I64OU
yvOngfp00aKraVQbpRhf8bQS9Szb72EYwnOKPsL00tXzQzxErwK/gj/ZUgMWQrXK0K46GrvgaHCP
dmhhxOd+5idsf9YVzKRZxWdLr7CBCEMPEhOB1MMeq7Gm+HG86OgPjNryCGNl41XhDns/TTHvTT2c
eMTifZ6PHPgvHgSYjUAx3AiHXeLEMac155DImXYXeQHgumNZB42QkKHLPRCyQ1RV5ZFJwasyu6to
R4z/C5uCBNa1qzqmbnV50IuY9+MFqAKbsQiEwGh/aQD5+lE2P9uLE+i5846l7TveaOU3umb6kh1c
bRxtnW0hZnWkKItmT843lUxeqwyzh5qnr441ahvMXsfByC6UC3KuKfSBIf8Qbwa7vQ09GVidfKpx
wbuLusVJd2vMTLFLoehMU5fFS2ycC03gYbw+16X9Te+zNwBMl1zRjeENItklGdejg1k3FAspFWW9
6eFCjLmtQU2Z9QHJNjnnS+JtNaIYZtcP7ITT8jzNbFPs7krHGY4a1QczxWQ7aRk/w0XCFBJhDVFW
51sNgeycPj9EogZi8K/fNx6yZl2OJ60t3XNT683B0KKHhu/gpOcZTkOq9fxh0uZzi4mJtQReOuvS
ZlqEOJWxMQOhthtx+vy9F4d3QEvhbvZujrpoFJeQgewyYnfWseMIxAIIlzLaFbRo2mNG5kIz9FMH
foYrYv1lZUXy9Pmrzw9pCk5F8ezeZd0sT58fwj6LOePiDuji1Pjjzz7/YonVBc1/2kUAfmjScPeU
QD9GPbiqahvVBJ2581JKmkxkkYBK351CMuVo3B57HkfWWXh8oZKn9h/Ei3DFXnx+sLwKhIrZT7tP
8IZmNn8Umv+fKeFvTAk6vdAM8v872yB4H9+V+lPR4x//5f+zDSwABpQqWgxxDAdvwf8YEnAh/EOa
2A7+aTz4pyFByn9IQ8d5YAl8AjbYg386EnT3H57wLM4IhvgEIuj/G0cCloA/zXtWd4CLtQw3BBN0
l6DhCj74Rdyn7hseLVf0o6gSLcjmrA+0rGRmWug3qQJJlRULS+pYnPWux3+7cINLr5lPPFi8w6Av
L6AEdKyCxQiHW+hbwT7m1An6ClNc84I2uA2U2OYweC3gQFJFu6rrjmPP7YTYHD2MSG8XI22faInY
i04FDtHN0wxX8CRCJtCaTUrD0wAhShjlvQ7sPcQSuIvGNpj1yf6KJRjlF2eAz2Ni2rjuaARsZisU
2tEJjCIkyECl1z0oAhZ2u+y2ZUydOvynaw0ixl8E7RCka9coY+LeYO/cLa39XBcxQ5b2sS6nwLS5
Exet4yxFQcDUR8GSGEvgrbRDdqnVClPRzSQDO2Y1vlDkiEJyj9vQYRMWmytSehi/t021oYHOBAtW
9Yccv/Rh1OxvnTW/AqZpbsfIuUqzqWiKxPuNgL4b6zS/zhb7cbd1LOqQiYLAmbIeRpQfs3a619YN
P4A1EjRJvXw/GThdhUkRpuptn85GRJ20DaTXg/ZjjklLLa7lYezpnohu8ikcjokDPTizzVNZTh9l
OaZ4/bQ3TYn7tpTLQ25NhHbSNnosFEUzDlT4uDarG+y2lBaw4z6y1/6gk2E8q1h8TzrPvm0cHA3h
lLCiia4LOIk81XBH/aqLyV+UeA/zFX/+yz33H6wFq33nl8Hl54Vs0y3NzSGgdejuOsX65ULOF9OE
LNjaj0UNrVCEfWAZvbWLp2wGtTdQdYivfsfXhZGbfBVWsUWhBrGemcCAY9neDdiycbPpDvUT5WFM
B/3q0P65bZfBuGdDbHvRk14SMltmNzo51XDFhDgcFhK3DCX7PUR7dRh7/TYjXXmsOIt4WpcTC538
aKydA91rJWdhR20NrVoug4cPOSl2gsLA2zJvDzE9CztqkZVvd1C7q/TdGZb2tYUr5i3Oy5D11kNM
URUwja/wxaLt0HKpMmegIAZAW6LPD63pdr7RI92irUk6NygMLAzEPvYd3uNfv+BS/NnOxCtuCmdd
hJjbCybxv3c4Vy4TTchsxaMDiASoWuecOuDYqHbGjcHE1Qut1yKKozs8l2lFP8qs3U/V8LUTmrZN
VYVvdjaiTdU3362ex5yTDUVg6HlzmRVupVTeKLIPoEtQ9rP1A+N9Rd0ojS9tNeqnhISX34S9r/WJ
Qbq3xNjfuic1fYsKMz1l1UCqjQF6kqn7OqbxSyhwlYubvzRauBkxGT/LqtTPvErFRZPGwSUqc8oQ
PY2onu5JaL5EdBoe6CigRgZ3go+dlxG4WvTN4lRf4MphF6qKQ468djDdS1stxErLBi8/ZXH+4FZf
lGjdlSl/Yi6dB2IxfhR2fwEIonMcHsH1s4PPB7326yIpX+ZovJihgT4inF1nat0WLNSmd6dqHycV
wYeETkXmvN55XkW9kRypihnyZHlskvTUjzyHbjOx9onOOLKMjlkVIKxcOeQhS4o1qyEk4Oe9OWvn
y6IuaQwztTKf87ZUj5bJLq9rqe5tk8iPjJR0b/zQuZpLqxd9b8xd1nbPSIAG7w+0xcLaLmjiFG2z
TTLtlhQ1cjkwWgwc+jMFZHe9yXRVtOm0nadabrJWjURt3TRQah01xE7O1TyfxULkVap+zYrWQZ2l
5m0fbZ1mHs9a7PIkGbill6Gaz7USG0IsgFdsmFBj1B9N2nxDj3DTkEGeIkvingqDuVakc4pZcFM9
otkFaO8zqJXoZhis/MCN/qPjqLhp5KARkvQU4JT0e8GhLcizRp6YEeOMFjdcV0zaUB7kkl4QWbdo
u9W5ZzGRBEtuxnEu9rOu70P6XREcl/Rumq9GnJt4WxlTFiFJREVpQs+JiFCZU918fnCKipNMX59m
fjJ8XCmpkRxpz7M6qgHDect29KshFYU7fZPu9crG4yXR7wvStrPVMncvaK8d5RQkwvD8IYnSk8HE
epSRcUA8pt2eI4UXpdElHnk6SrfC791+7xl5B3+9DLA5/tPCa0Fgkp6tC8OgtcuQGGT+vPDKaCA3
C2v9geZPazPGug3vsfbg/XEeGKzluHhmc01rl3wJhfKN03vMwv1Yc9SRm6XdoTTOFBayeV/I+jl5
MbyQyoTCyeP9OETTjyUS1qNCUoxZLPrpwgxvk1n1yaVG/qA1MHDJ2nYnjYNoHhvk7NzqbfJo+6iX
qT+OFleyFqESjWzQL16UqZ3tHOI7QfYVDm4DLVPqF9qDOaG1bbfLpU4Hg1H8tEncn+OIqF4sdZDs
VTicFyltnyrA2Y+KS42nZE/h+7Qx45DPP6lkh8eVSIdPofG3KafGLxdmfm5ac9uXUxZAxj2JzFnZ
7qz9tEwq3zKs+QK7lhFwp8k1ysd+qKL7qhOAHZO+w+BhZ+ah0xwGcUzj9h2F1/BgNetcz+JlyOOv
Q6W+2VibDxJUrSfs6LwyNkgakAqzZtpEnNGPO5smElCuO8e0yMipYjw1LVmCiin5wg18tj0p1yTY
sFchrhTo6ubNWBhkh+ZckIyf2ZfB+DuriLe3m4CF2FOWsAAwrmt4R7HgBa1XpTcdp3ZCahD9ymhc
EdrpjxKA14GDvdK8eG86YNyEobUPMhH9JavtJ6Ogq6rML3oB7a6u8ku/ONH954dgGvo/OG3/1R1r
rxflLzYnLlp8vq4jXNuWWHs/TaW/7BZGRDUtWprwgQph6jKGyDuHduWdl062gTDlS9XkgaYt08Ng
QUPw5hvT2uuwcn1DLfW7CI2DVmTgQUXGLpjql62SpaRAQk6XfEw7zqEP2twmNLDa2iFt3CvZjvmL
W9CpBOQsfgCyTom1J9TB7Nb6lDbf0UiHochqPN9zm4EoZz7d1CVrmUHcaL+oKbvIiAFqbo/hgW/j
m61G4mVWuuymlnN0a9wM07VAC7xMISUIGOdoMOtM8WBxvmcTzZvGQfiFMzBVzosejMYCaYFp78Ua
d2Q9uvsEwDtNXJlzcKx2W6te2//1crFi4X5/4c31bKPbUhgOR/0/rxZAudpGjyPnIbOXbjcl+nTL
MC7av9FPEt4X1PUdhMlMD5s0KV/SClp8BsrVXypLN8lBaslDXt4WsaXt6rWde1apve3T6kWEgqRq
DVKgwSJ0y9x5w3MFTwR8uNuiIXQABvmsszM4hmWUAQavutX66gSlzDgTWANAyNlIn3TKFLLU/dIU
mHwRKWO/oNb2YlNMRYt0+9hFYbtdRBbt2SUfNUigf5y0/+vFqXu/mfDWq9NkDq3rUjpk6n9/kUbG
9M1ijtYDe0SemEkq75R+bRfRnxqIPwe+5htotNS3h6k/iX6ZOK5QgloPzBLzgaVO86wCf2Dfsfed
Rqq3KfiwTUANlVPVAC49fdslOvBLb7kRXtFvMG41rNtE98HzDuDF1I1TJ6+U8ZlB2V7inAg1fZT7
topp+pA4n9yIElQ796DNON+AkFsBq+Ly5NBs0kzYfSqwwwsIqMsw5Fu9worUCHpnK3aMW+nmE2O1
ZL7NIBdAxBjEWVMtTR0zJxyvBDPQFe4lFwTI6VTpjzNVwYAubpNIxW+abllBoV4HrW8uJHD3c5/G
N45tRBgVYvNJ6HNFP8Bin/O2MjZsJFhIThRMMhlQOecrSSArHkbataY9DHFmQ61OLJOC5Q39A2/2
yG05ctbZAQPAAe/GJpNVyoXG3Na3SWHrZ6qOdZRLAipaoLFputfNUe00r6F+tcvym7GZaQiPV3SD
TZI56x/UQlllF1Lj2tX2LdEhBwchTjIY3G+90bJstKRfy/SbpMbn3U0lFfcuFG8rxALKnnBkKw61
2/iB2Qc0O9LSHGZbnBOUmvSNefh8Aplxce+yQF1KUd+qSrvLSNndNbUGKDfOaMqS2wUCxq1pjcda
UERS0lJcOqV+oiSWaTTVu4mj4aO2j3j1ohcjza0Nqb75Sm3nqVlLI7Gev9JsoD+Pk0ftT9NuC7Q3
Tp10BuOGgdZCF/S+08C8Jq5z31XPucyTO1qKbkvZxXtpeQCVW1aeKD8oORjnFhNCXmN5GE004jQb
fzpIcVsMnNG+YjqIKzpPn2ihjpUWE/eOABq1FIN+/hY8LP6m5LtR5iVmQ3Zx3FIce/GkUY5E6WnK
y25m8sJuiSHB2D0aKIL7eAZm4HSEGeYpEje8uO7f+HdZzH5f6jzD5Diqo65/Cja/nUgp1Mqp7hwo
c7LZHEwgEXBr9M6pRVG55aH0sNgs/YzIzDtsMI8yDq2NrFtIV+NUH+awjpml2+woVvy2YTVnIzFh
T4b3Wl5cTUnqe+1pkt1yFRKjjiIpjdgQy2cPjwDVHsRX3YHe6VJWT0w4rYPAika9H+uswfhso7J2
PMbhzDsRYYEl9PBjcIcHkRneUxQVMB0693ZIQ2KEetLsQwQU2AzwtS16o0meuxMt35bYos4Q9Sz1
bN+OWCQdzQ6DUK9iTIE21UNa2G2YeewbOi/P2uK6tyE5g6DPETsruy74wlFxxyDnrM0KxLLnLUyL
ov6LUy3HJEmXJ1uvcZBGDClxGjPJqK5D0VkIMmX8bCw11EjF1820KXnKw0fbW/+1WLSbKXSzo2e2
2RFLLfVnIaubcKIrIx1xE641NrkwLkmIoWTETX/HTvG1xX3mx7NMLzZNF8chNvNtNKOBe73zPV+x
51EvbL+NFWxzA+m3KvGoGONZX7czUUI5YYa9eVsNExgitkwPTEh9msaNQ+tN1OsyJUbU7Y9GyoFu
0hd280qr9+RODgWbPcxfeXgr69LDCYtZOKYE8+DGDX0InUYzBzYeivu0FzWUww6BWByaGdHfsXuO
GWw6ylJa50I+MdKt6c4aqLIKAeqFZWLtejveKgOHxZKPNgwTL9qHgD6w5djQhsnDYYus+jTIPIaD
NGe/xgljkHoSBj0ELbbbSHfxGHqcYdvwMiT2fOV12Fpt+n20Mv2xtLv0YJVGdFLgfe8I5uBg6xKf
kVr+XTfveOKG7xp5423YcUdG+pgdQYQYa/vlOSTyfKtcReqoz56pE/uGYKPf1Ovvuto7e9HyQLUD
ajpi5lNWdOku0k1zb6uXvNXkXSta4z6MDcenWobgN3z+TcgIibfQSx9c6VBVX3L8NtOPsBm/2bVr
X5MXmpCiEyCwZT8FAJbLq9J+qA6SSNc07jnOyK1GDu2480AmUBclkeUlyw+oiPVOS7LygGsK2JNn
vwCssymE41mZRoZNZRUd9zHP36nN541ccvWUzbLyu6lIjpFVPFdRSWW0KMSpEk+D0bDlKQ31xR3y
oG5u4FOX1ORZ7r4rux86iabzjItz///YO48luZUs2/7Lm+MatANm/XoQWmUwBckkOYFRQmuNr+/l
HvcyeFlVXdbzGiQMQIgMgQDcz9l7bdGRoIN7ZxcaEc2cosPhGhJ6ow3uLrS1gtNrNb9PAw47BkdR
1C0f6okOSJcONKwd+vgzZ/ELsO0U2PrHasrF2naFOJiJcxnsqnwUMsdCA7n1WNnNS9/B5c/8Gj2g
42cPS1/TWwooTw7xxJhMI2ow7JPXIjadLRHBA9AqP9/nNE84Wujr4DWIPuSGqNfjOIjHxKmoOTTf
qFOY1yiEbzTFcYrvJ1owSGXu3h5wUnWxsYvDznt7gNdtkWvsHzUSVC6eHb1Lgk7bVuEhS7rmUM/o
8YbWyc9uNTMMZP606jU7OOSa1+6MRiJ0UMc+G9Uu151yq3fkQiFbA7+RN8Hj5FA4tYciO9IV7Da9
bQUnW3KQSK6GTWKQU0aHFaXGNKKqqscXQIfZg+nN094a5lOeSx6HHDbPzmfEeM2RyTu5kLDDwKMm
+0KbzSv0JqIO9lWffM0SEI565ukXs6YDrw3eZhRQCcqyXYfuHFy0sV6u4wBF3afRuRpsm8EsHanD
YlgfRUGTsG0/CmMxDzpJLEffYJCQdom7TmMxXo2k/rRQLN7qVi6jiMZnegg+H5r/yI+lOSV6P16x
aLfUmqwfaPOJrZmM+dWeizdhg3gT2Q/nNDttCBFwd6gcDZ/QU4/a+abLUElPUd8eXMbutyvlfzpL
/6azxID0f20srfFXNp+/lb+2lm6P+auzpJt/6HQ38WRYGOtMWfP+q7kkgdou7hnaO0yymPL/bC7Z
Bm5Xy4V6YlErB2jNFOxPu6vl/uH7GHw8wuAcS0Dl/r80l3gZv42APJhHgtROgYGJLtPvFWI9jyo9
0BbtnDV4FUVIyWtsYZI6P9du+6oJd2UyxxWCXLWu7vUPt00B7IxmnuvVL7fL51ObakFEYn0yvXDc
haP/2KU9iSJgHp+igQQERIzAihWps20ZbeehFxMUws5Y6ujUoppniFG3O6HmTtHAydvUvbK/3/WX
p7vf5/5Mag28I4yqfvw49Grs/Ne/+e2/jvQuAMv8fBX/7PlurwwbJBweH0DG/T6Fgf43GfytliEQ
E82wb4OiAYBNVppuuwR5jilXXGZS7FUL7FJ/205LFKTqliVCbKY54VE9Wu3KGC+djLdq/X5HtakW
93ve7i7/7S//4J/d/Nu+sKAT3qbugySc9a5eHe/PpNYsXzwIvXZ3kVQ3YvdF1KxW1QK1GfTgnwuU
kNxs98TkqZ29hXR4YZZ6+yrv3+JvX6raLNT374UmUntXEAzlVi5madsDqisPtUQSZctJxFvCiTlq
1UFa5ox2G0PK6uUd1T61dnucOqRNh6hvozOu6jid1T51Mykp59qKUnSXPDYbAe30MeL1Xx6rVs3R
fnR7Me7U1u3HIV+R2rw9qdzEvzoRIzTaDey/mJzGlVpVC+pFw5EYziJO+tMcghsEOU+KfSoXhQkJ
S23agjYSsocSLpLVnkSZRQ2wQFbl6KOkDXM0orzYwOJiUOUBlVeLvp16ai5jA7ulp4/rzVu1X4UM
qjU9RUdDLWbfmPCdA4lKT/wUHPJ922pKa5u5xUdzaqqTWijdsVpTkGEjgzSsNsEIvS5z5cH84ZMj
92Nd+QUecEf+mNC0siTwddj7jSD2BfCtwueGQoLdf1m14ielFWxpUpBOmnGrUrDmatWTNH0oIsPR
yR+plzi72tEf1NspFDpfrYLxRZOR5YgESz9IKBkJM3+j0fUkZILyvQ09dnt/+cJIxIZRAIo1edhW
8uNQAYlqUy1seYNaS/P6wWsjb6eiDTvYgljRFxu2NI6VimEI/LNlbp/Up6CYz2pN/Te9h6c+IcBM
DBw64GKJtVkAHJLpBmsHvzjRlD0xQGFcs+o4HZTYlJpHlpoCTnbNaJoywmpOWgwst9dlSAp3lHCE
4vOA6OpDBFffia0RT06k9kHtUt/Q/bsKdks1FKcMgSMk/ix/X7UFI0u1yRCfXkhSMtoJSnsFLADV
XACjSB5ygXDe+1ON2shmOliXdFwhL5K5xG1qzTbMrWln2UGpmDUVuSD1zD69RtggNcELdaS1W8Pq
v3ndiOmji2QqYqrVHHhyVW0XS/JieGm1cxgGn7TBItZErWJ744old3oE03AwhZc77TvtQkIQ7jDw
EP3WCs4Jj/XDD0qiP0udvlq7b3qLjyxviX6oXX0fMu6fXKQ7yBxBlIn25GU50JFweeiNtDupXVHY
mXvCdg9T6r1Wdsb5/uebRUDQ82Z/bk9kBqzMSas293d4e5tW1HLUtXN9qjrDPOr5RcVh3t+l2lTv
V6Vj2liQJq8J9nFmzGscrbRgf0aOCoU4Z/bxF+ic0j1QyBEXiASt97T96a8l6faX41UdHWXa0p90
SeCm9MVp9PYLlj9jv9f2dHGM/X2XbefXOuKXZzZ4IBKLS/x9ES6AV0msJlVC/svSq8ddrQ9MNdKS
gQHMKBW2qjYTFYKqtqkmA/taBib2akCgRPRqgT8HnUZd47yKW5rxgyXZFl21EfKYd6dgPOUCFH6S
D+O6qYrppPYFxfxJznZ3Zu8kZ7Vws3RZkYhjbEZ6ghtLOjR6g6vjPfP0lm9akPR5bMSLMc4eIl3P
XZf10p6qPKdmxXWvPflyMUxk4/g6edQEjXH9Ts2kOakD/LZt1x1UVh+TRBQaG7dq+Kmpr/+m6Jey
frQL7GTe5FFq8pm5Lswn1qYgTMOS32qn6dJQnMCeLGOueHx86uBWa/fNrsENVOoQ/zwsD2JejJNa
hKHx6gzUWRcZJKvLU6daCBkXe9+nNsulgGiuVtV91M33TbXPSsJob87uWW3ZXKFTwFw89W1V7f3l
eW6rHp16t+O8R4aqtmva+qJ43QrFbbaEMOntU2m6w6bHXrOxDQLEBi2U9U8fyXSBh8SsOM4yOZSE
EcLAyCg4a9hy521V3c5J5Q3oUCw1GS4AJopcJuRFpgllYopaVTvVopI3qzVNV4kikjB/fwznIgjz
TwhW4tuTqJvUXvVEYCl5ztREfVm1tL5v29SNZPjGX88UBQnBRrFTjHKAgutB3lKq8YxaBfTMIFfu
BB9GvotcpAorf9/+pzfnatys7qkelKlfzP051cPvm7ebf/tvyf0xjp+U+66vbq9APe6XV3m74+05
hORVh4FnrpuUi345yYteO3LRU9uBaQ+bMOhwf8p9atH/XFObKHD/vLNauz9WbfYLVW28aWrDDjFR
3lZ1x12WtbqzZsvLrVq97b0/z/1fcUXUUfJmETazv/7f/d+rtfudf3nG+3Op93Pf/O0h9xummDOF
F9Nq4cdqyJ+tWiw/137bpNYN6xWhzErdYMrLWC1HG/eF7RAHGzjzN7VL72WWjS+HZve7/LapbviX
+8oyQpbSo7dR97PUeOG357r9l396ez84AS732v7zFf98o+q1q3fRqpOUWr29K3kfdXNjJZy+7m/1
fh/HCJ0j5mS/Qh44AkFUn6BaqA9v1Dq+cmo+ZOyk7ktFARM+fT9sSjXIy4fhIQpzsWtl+rYjx2Zo
aBjyqe374razKYyA4EPw+r/fyZKPvD2lehK1rR5+26m29TmbtkYBJtiDUAjkFFIQHiQmso1/oq5X
SosGIiNp5gWICITbaaxlW1doIG1Lg+SoLntArscXoI8bMdftYYDNuulxCnC+4rdky2Fbr8aSKqOJ
ZhXv3yO6YzVT59wGvY9oicjUk1qL6ty5rdnxIPZM9Q+RvPq0cvzkq1EVfTFU+paJEj8LY32tnQ1k
amDq5Yhvipn7A19nyBXL63coF2qnq+G5GkxicJEIPJuR3+wyPcS4EkdIJaZu3g+955wmuejtsjrG
HYygEL1HImctai0fWjoFjBkaWU/t5ILK2nJqGwsoTOl8sXtap4OcEt0Xap/LCAG5uAUCk1YlXXts
K2VraSezXXCqa1TgjTr5QNcDGqy6HHvySqwWyM3x/JSvuhpJqk/CkeMq9cGoNbVQN2QyGKwbAnr+
tO9Pt4UJyahdvF2gzo0q04uEasoPKu7rtqr26kV8BQHs71RQGGocn7lGzPsNm/nw+50Neba+p4ap
NbLFAC9xNWiwW94X+d831Q1qH6YjfOI+6scCusItpMxFmML3C3xA7bvfoNYm+VH5ExoDqFh/fr9q
7b4Y5DGgvnO1T212hiz63Ldva0v/FC3YvNPbbEE+obpBPVg9Lg7FtUNbvVvkJfceWnbf1NQlM1KT
Pcw4xalWASj3u0YxIqpAn/31L3fKrHgfx902ou+F7LIM2sM098PJQ5x4wi/vMTjC6bxKXcw+TDAi
mFui3AxW1V/Uoq/Hteh67yD0CSldKN2uatHnMm7Etr3NoPfV7QRek+D+1+lKnsPwak1btGoxvjVv
PmVWTdsX64Mlp2iGXNw3+8WO6Nz8vFmtqfuoe6vNKtCzm97rP8Xaf1esFT6Epn/tAiBiovj+tYu/
9t3f6rXqYXc6oUDcQ1KhaZHM6hl0jO90QsQwEN0sQFOG8F0U/wW/t+j//z8YhBQn4Ka5lm0CD7SR
8P+FJ9T/8D2f+oflOP93M4AnzQi/inNsT8BONHXTBv2CsM/8jTnlMNL23TIeSG7QD8QGhniV6osd
Q76OGK2vna770Gk/0sZ69nTSVStQ8tuin+jaJ+DpCklbjrUWO45XvBIQgMTOe+sNXnoKiypAnQM9
CU6Fh9OQLvE1LkG46/Ex0yXkjgLmeu7taeWHpFiTUTut8P3ui1kWaV0SP4rlXewj0puN5WpE2lPl
g/uuLPGZpug7dDRPmWFxdQtHML70S8WjviVGpmM0T0A8XG80obxImY8zjrvAMj4nBg5WODUbfXoX
eAs8mth+8ufnIfPfNqNDcmnxtmGSHjXu1XWSL/3ov2ndCHFHcJk6Bs96c00NXHlVR4RAT+ESyEPz
YYmqt8QqPEM//9hmzX7mR93qXY/NVby3reixF+mPoeHFu071ISvjH2XYWUQy8DEL13xyK+fcOAaz
Fj6nNOQ1h6L5YJfbKo52Vm7uA8LqE6DuMgxZN2xmyvZ18JMP2RDsaarSFFpa+OPFN6tOtvQxj7HO
xwarCdUgD0kC/HmDD0OMiF+JUtgyESfyWJtWrsu3aqcHnCKkKOf1Wq95DdmAikZPMoRxxSY04QJE
rretdO9o478IRPc1aHgcuRNY2RNtXY75GcAizevAhN+mjhRShYhT+2SQWpTgcdilUQbcb4KUUbux
jOl4WkS28HWaB/nEiY35Vn3bQat9s6vXcOZzqDKLYc/kvSa9OSNknrwNNdinNqRAQ4VunUNyd0fg
HSBcj87I2XOYVq1NgEXcjtce8ePKAgjf16hWrAromL6E76hETKtAoD72y+IHyCh/myXFoYzDaywd
gPztoUoS6y5kYEgpXpvOG84+UI4ggz8v3biJaIpNHMJhL1dtBtoi6kfqWEmC2wDNkw3zhFHp/KgN
xlez+WqksfZstgHOC8AAYV/JXvGG5Pdg7dCCXPR01wgRHwihRphAEFTLax0djNGBOEZDQVGRH0vg
o6TRowH/K9K4Rf9RYTfZGLP1lA/8ZhodJ/gUvpI6ek1jvl88u3RBn4ZYqq2N8AmJVbxLpYrIJuo+
qQveZrVDwhChF6umo5l9nQaSmati2LiEd/jAolfhM7P+bk3w6hUHPyAiRnR95n/HmwMW77kyYV4W
8z6z9R9uAMxwkY33sE6PWUTxInec6zSnPyYfeAOAO1zLZvnqjAfESSvSZ/gl6K+GLAvLOPrB0Ar8
3Rd75BARA6KTnM4HgummlFEOHwzpeu9K8HuMyfx10zYfxsQ1Vhr9XARqQ8ZPTONHt/b0vZSUBhaH
Q2whUSMkY8BCHBrLaUm/pFQXU2kHrPmsCXT4oRvhD7sxNpDTCeh5S5DUzkiNRy+CeO/hWV41A2OA
CMVcWubH2p4YpefBubNEus0ibne95AsiyHbFudFbjXXwoQDvdej5CtH9vTUbC84AYh5uwVxFOhYK
UChSShOJYwlDe0RgkTPivxTtB0CXsqpGS5hz7T5q54vH2TN1RbIeq8ei4gyUt56xq/MR0W+af9E4
ka2Trj7mFSeWQjAHJHEnM1sAEyG9Z3qCuGQjDAGZ8dwTabuGQNsf8hack1mNyWpsZgzepvzN9hWs
mFhcp4STZdk0n83S/4GWKl1rbbZpo3raSGNwmVbBvrS1s9dq074LrUcJgW4i7NlWzRvyI4xinI5S
mI3rebTIzsL8jisamWnbR9Sb7B3RJgUXg/TB4oNYObn3EAZnPe7ilR9bL2SJbqcOY6y3IMcz0nIj
GRHovgK05EW5GyLnOmp8gwPUyHURuj1QUdxZEclCeu8cEIIiqALs+aDnDSWSnlxLHYXWxhdYKPSc
OTJNlW0IpW4/Bp29Bqy9HQx0HANZIpL98kgPdmdbb7ScrwIN/sWsgq8UyhnlkYMYVcm3vsherJFv
K3U+jN2Y4xORHJaq8dE+V18qqOVUipy3AxdfEE8RP70MYaRmhmsUoUAjOJeErfk0N2myCf3uGSvV
i97036Z+ete4GaAqfAkUTsNHkX5TR/nkH7oUjX/SDDSr9qM9khrRzkQuivJNbMU7cEOcbjGYHWvL
Y+QqL1ikxcfrReOFlhq2vKGtEcsAcVpD7P1iDRU+hu6z6IsfyJ/2ydKDhuUwMIzsG6LBeJ1bJMiE
JkIPG91HPNjHoAWd4PnMPTM9gvjo1+epDfbO5OxrzvZz0GO/JjeHtJjrMgqsE7B2IE9t9ABnSR0F
W3i98LahIwSL/l13u/feEqLxy+anxUJBQ2g3qIMFs13IxUgzCG23JMhCuPyWl6FpuDhlV63Fy7EU
MDtEkn/Wx/S1qfSTgYMxnrhOYsitIBaQp5kAipg+EV0EUMZG++iGn20bWuNQoYX+iIwn2yiKR2DU
C3JWKC+jy8nGT92jTyeXIX5X7KSjDtK6vmnGdq0x6aXFbeBRrDj5jEJ72w4LpwovtODWmk/EHa9r
QOm7RZ4g3QlyDdIVVMqWDgZyONcTbMowWSSTAi9BD/YhiUbYOzYkQeNqCb7XTO92ucCUrC6H/HjQ
NzPiyOToiy7oatKM/RBzQtRC7e0ydx/g86SnqeztdYFop3HsJ7pim9jQo53fc6XEquV0pRy/MWzQ
nOpFG3kvkf9gtZQwaIbpm6jWi4uEq5ZadJVDl7gyHwSuz5Uwjeu86B/UkeNbZckR0Kw9bWamr7lb
MWmYl7jE7ezCTbfpQjxPo7VvxiF4jZP8AK4D98vVF/gzcpvJpTOJbjNFwaO5jBH6ZMH3rwfgMqoI
sDL64bj47o1GfYodt6LIH3zuesdBcBptI6L0VmJFkM/7vGSolGoMs9yUlhkyT6ryK7cakl1n2M98
5MTPum53JgLoz0U9l925GQcwFXNDuk+zdafBP1lGu/e6yjgwAv8Y1chR07DbtG2uBse4JxofJlaZ
vWI92tBiks/27ETicygcgPIVrJZV0FAbD0loPd229XZBtYt2DvfkEpyiMnuTwCrY0KSWTiWK/jON
LRW0XIod6qsELyeGftW/dWQZo5LN23tPt5dVjWA3hy0gQfvL+LNd5JKXsXZnkrf72IzOae69sd3Z
2almLw4DODWJ4a41qz37ZuMhTt65Hp2bhd721NpXI4+IlY1BU0Yp2Re2XRPpBRrK3+cmgTZ2B4BE
NZJV4xim4zusC9kO8Bs34Ai00XE1GiPvsDstnRGeZhmcjgEtAbzCLylYjjGiQg+L0zkqrnPa6dsC
viF6YyO8CLe7VH3Ur5ssIGsoJ94ECQN5H6a+tyLLpUHWuyfftraRa08HCCyAo4uXwPnuTkXwQjAg
AzB/+FqWzXCJhD5clqcscq8Iq+g5ZRST+C/v3OhT5YXuyUJ6G4dDdswI56WwxgGDgBAf8xAga1ar
qTAZ4rjZD7VF1YKol54gFoO+YSJrOqrDqtYycuEKgZYKAcE5wdmzm0zxsdAWwmc4WHE/uR+E7rY7
OBzWaZSIABcfF2E8P7fNCX6sW0TfcgkVoJknoKOoVTvFBkFYFU12/g/uJ/NkaIGbr7LIPxO+EW8Y
5qAlmTySvnLzQsdUOzcJdV9Uh2RcsmWOMdMpnKPFevKGagNtXDurRStvvm2O1XsrDoIdUkexZaIC
YyjvRtKMOmNrjhRtQAgP51ynH0gNcNqkRTxe3CCCam86MpwvvOYLlgzD8/Ep5YV7WwtsEhdxeFsr
tU/dBbQBvRBwDpSYtmoPmifn7BbQwEVTkVPW6g8Aah+CMRm+V7zYatKbj2kTFBvPwfI4BrDlBr8f
zmM9ug+zpl0SmaqJh+Il7mCkklh3ln65VW2N2bkWvfFWawt/Y6Ix36tNZ4muFnqlrRgZm1FuRWMa
J8alXSYSXIaMRDay35FCeuGmi63xU0Xgj5hE+pQ6Zkp/YvqY94K2du8726xggEAbneE5GU5Wz6cd
Cfffspr/cbZuu5aHlIuDxaOyyu2/eJgyX6OrWjb9ocvbYm8GWzlXjdPZ21iF97ZHSLGyYHbEcPeB
sHL1+qW+8XgzS/0Kczd+c6nIaoFNiQ0UgetJJ/Bv1QJ/tgGddlV/aMX0zllqjN8MJpkIWnH6jcG+
2cJNRnMMCmzZ/+//+x/g2PJfQxx0oRUjsfd++9cM/jWwskUPsIB5opwwtr3/Fqs3uC17Xi+2ftCj
Nlyr//qf2te/qX0ZeL2BPv/r4texHD//WvX68wF/lr18/Q/DEcKAjm3JktOfJS/f/cOFqc53KAxf
mIqy8VfJy/qDny31WCludHnc30peliukn8KFVyHko/77v/5mrWp/2/7bMSx8nurXmpcugxFsywXO
4esm9a/fDGlz3nVDIWLvxIXhFT4FY/DI2baFtu5rvwRRk7z3zDlmytVeCFVtz1GFzFnM5mctIUlD
q+dsH1TlAyO34VJ5nyKa60drk5C09S6G29tX2Y95Rg+FJvjbJD51jWac7Uyse7rTB5HG5luL0MWJ
nNRzpeNnAvd27cd3AQS+Y44yQLIp3oJos55mUV20FhkPOI5THMYUkApt3LtF4J/S0XuxKw+pWies
DWRcjK3eJWwEI5BhOjpVGu6snoxFJ0AuFDbWlugsYnoNXLhFCv8oy9zXyE/0N6WZY9W2sm2VhMuV
uuMmcQPIZJVtPdWF+124GSi/aPgeA6bYLo1zif1uOtpe+66eoAKJrFV2MkBApaWdbZt579h9HGNL
u8Z9sxlGEqcdLIxBYUzvUg3VlmU/mHaffyHYRZr9DmG5zE8TEvqj0XdH5qeQ2/N02QSlmeyD2TsZ
3aDvMB2jrWRK7dVVhv0jQLlYvRmXbRETKY8FHyQ2Yj1rJlapqQRx2eRE4OKdl3OTWlAFj3MXbias
oPvJOeBGbyGWRVs/rWKg0zOGWkwKc49wS6CfZLpRXO0BnPIEXwuWyCe7ad/heOqh4tn7lnk/RFDn
W13kBAVlLsqlKoF0Zc5i5Q8i388jk4cyfexaHOa9S4aTsTz3OcNZArPwUhDT4XjJPovF2Yq2pjno
9FNG3LoIw1aVbf+wrOJsUdA8F1pzSSbNvwSjt3PfE0gZ7gGKPWSTJtZLFn3Bdj9sGlM/Qeo3QYo5
GL5KcMxOPB3i8jsTd6ARIVWmdMq1vZ70Hwsxjpt4mTHkE/Vi4Os5mqbB5VQnjQv+/jaxAEhN5L5t
Fqe1dgwL18MgvhWlk2yFTU1QD4NvBo7UAywXe50irYXxMMcbOjzdutLEk1PgTR7Guls5oWPsPHf4
VOjRxDSgeyDKrzwHDMJoZ5CrpJVHR2DJXUyXxOWVV5bBazm/qcI2fHKTgwWt1oia8oShQ9tT/ALl
4X1AX7mcZ+iSg2YGRyI5QNUNWGLLcbgkBvWcKXsgBRhKZhEh1NSCctPS5K2E3RBzDOCGX9y0Sci+
zO2qP1Y+Jb2ui197F3Gnnbo245zcvejlV21qm70/5B/DGZs0PaEFwpsVnahBoYhzrroZXBoNRAuq
uoCjbv5oQT8l/xBhCkT0N2NuC37aHfARlHWRfsw9fdMP9kuR2cVDbhCMim95xFfk7tyKAqwzFynh
A53YGURN+2lKqDRB1Aenq3eTyL4U7mDvUdGFaxIWQrBn6YeOUjz4mWs4Of16/hRnsb9rixTogvfc
jJy4jBmUM+Q84ADx2WnBY9fkGONu/GQAjzuMSSgrXNaG1Ldsq5ftU2YuP+xAJxwnP2Ol3PY+5dfY
0b+TD390S81Zm5C3ob/VYGbyr7xuqrOpOGJtn1cFMrytV1grR5TleSHOuhzJ1i57Ii27+OPkMl6i
0rttKV1uhsXbTnqEcdCC7Dp35Bxn5bjKOgahgAHm9XNT2riYSMbdOO6UXrXnsCYvuihiwAzZG7sd
h13vuF8x7yILM+iQBxjNdk5fOasZDOCR/jimrAzirJs8Nq07bH1w+lub6TbY3hoDiMeEX7JD7Deu
33TMeygeDVQnUTimyRZN386vgfp3+YdqgdHAhaqm/BxDGJrwlNTLpTXh5mXlsmy1+ZsTUsCdUsYq
Jl7n3GaMBpPskztx/NgT77JG1imB2K/598kfs31KluQRk94G3QtGx3K+UAIjXikuvpaTf9EDkV5T
tJ2rzui0jT6ARqDEEpOqQ9LpSBRmUxLinJvYTU2HqHXt++Kb7i6ecH+VDJ431vg9FSMdlwm/bhtb
4Xuuubtuih+Xxo83emcA9ZjnSwJVdJ8V+Rfb1d5penA2xnaDloKk6xC7eqcNr/XUSyUiAugkAJ9i
iG3hm3ingAb5+fBcDwUs1clqtpbtpNuhr63dhB5/5U3iZQ70dgfzGkoyss83KYWQ97MFpbZPOvIb
KB6DWAY33lbGTCwfQkBddMXaMoE+2ORXrXFntdvSXh6DFO6K3xM4G7QcPg4lzgVc+SOM/5KDveG3
kSyXrsRiF4TCP3k2gte0wao/VY4F6gmLvKiZ7dl+bYJN6Q72UtEFoHA1h/mGQehCpXKgDRVRyPHb
pDsN2BFcCBdXy63qzeDCPqzK/hxjWN4qaIuvZe+8mSwnbajf6fpsbLCrRlshvYGojVGg0YvDwgmO
hlAIwQAeZrEzlNnVLmdOvoSgY817iPvqkruhfbaaBgum2V7clp+JM5XJmxHCvBta16XyAYFrECij
OD0XcR5uzfhAvwCxp8aUbfLRs3JlpwM/FnubECyu6KW2QywH3XF0uSJjyXXL6CnWBWQXOj3IGuqz
6PKDX8f0fOBjbL1GQPoGwKvJ2rpfGBy5SYX/jEpmFhMQDXaDA8Ebu1Vkeg99ZZuH5kVDQnyILAsk
Vxy+DUQEGYpoxD1UrWE9RlN5aBDayHgEvH3GxQmoRpJ25DzY1YAcmFJPpeGPdugYZQOITkwIW3cE
kcCrzN+0McMAP6VdV+/DMNNe0HyHRzqPzI41sqlxRmaXvp33AL/DDRQGfU2WguAEhK1BCb09Msj7
l27hAAgr83DTRA4ZqbdhODsbdOrgIbHSIclHQtk33jezm7UNFFullVV71Zot5R/C7Nc0/4tt1g4v
iqDt9TMzz1KMHGV4risTIqUTYd/POcwgC1mfknQmGqCgPWFR3Ww4iR30Tj84OtgatViy3thisfmM
YA/2mTN81RbpclCicT2X33amx0zzkBflztIfAkfbQPqtNsAUCEqK/YmhaIonGxbMvms9pP+3Sk0q
uA6kiDbX+NjXeqjNW6PrvnSMwcnOQJOtXuRUjA0/R7dbl0Fso8ZxsPcOaLys9l2Tu7sgbPVTqDXv
grRLCUZGsaH0u1jILkk5k0grtb1h5V3QMGo7Jd+F8vSnkPef6XpzmyFXFfsHpZhVC2KtIavLxYxv
8xiHWxKm43PkoWcr/Wcr0JNzHQSwMDmfFL1nrJ0iRYufuOG2dODLdoxfd4ZdPaqXOwrL20dpeFAK
V6UeVguLAHb0NVJNrBZuGAnSwN3XSSomlXp4qMKM6HP5s0eRN6wapS3xG3hqTdHsWymytAcQcCu1
2krVdKrTGFTHm268GjCfjspaMNDlmtdqNcNJu6qXmqaWVJn9YizwlNZM7TDs8nFxKRlTdvsY1vTK
OD7Lk1q7Lywp71KuChsUn2uCHluWESaBFApaUgWoFN5qs5nT73rV1tv7rhQP7cr2e8ZZUpeiPgZH
fSzqs2pN5+KYcbAz3wJwhwDvNOjEFpuU34WMHlVvVAvck9G59X7UfZGsohEwWarbFU1t5iilVBZN
A4R6BjuHQBfojH4u/CYdT4ByIKz6y7tcqySUINKwx8hjLkazXGvE2EkngFp4g6AX7rbfMX7TWlhw
UtIoEweljlbGALXwpDHgtqYE8/pi2ttJ6z4qbbxaCKPgdOm5gH1GvLh+39ac1fGkJxJz78b9NWia
cI+4TmJK2+bZF+O8UzcOUnNm1VO07jCqA+pakNoDwSclQXL51XlCKe+VKFutGUqPrbaHLnwfe2O4
U1+K+i7UFzVAHt25hXhplbhRCfVr19+JGKLO7QBdgj8PVbXZjiNzKrrjN1+C2gecvmLYfDT7uljI
pOJAnjhrIEiS2sCGAcHvDgL1Kd08FAQ1RUemE7ePQL1L9X6xF8kUYz4WtY/TdrHzmuiYzwP+9ybZ
RLr1DRMNsI0JX47ojCeDGbGwYXo5ZsPY2/IHHEP2xxb5NfQbd9shoJ/n8p1WwMED2A9kcFmQhHjd
d51vxWtbol3G+UOTppxgPfgNRQEKIm18C2dgl5Js9Ndi8hsDQWd8bp15RZJWD8IdwXlTHojtmdB6
OM9D5EWb3n+otfpqhsFj4zJ30yIu9HZ/CiXNXzPdo93az2VXvtT2jismUV/2QpZmyuAdNPRu8YuH
aXhIiuIr1Jv3ekixPtNSZn5j/Jrr75MoBQngVR/CofhgisAlLYOfgJEn1wZB5KG0pye9WTslGbTj
lF/ikM5vrpsWQwvrtW+ZeTaM3leMdna9oBeqL066C+F0goFm6COGt0llVmecJw+dNXqHMIve1cYs
NnKgqpNYDwM7FkdaPuQh6N2x90Sxp5MJX2t69HOPCMZcJ0wxPntf6ACRaJznh7nHP+ygicCRMJxa
237Imq+T+eQtz+ih411Ay5UKbnqJnOkLE5J8HWvaVevDdGXaxEyENrN1z8NPlZMX5AYipOag8Y01
L0novCmyx9lLvwUzTuxqjjiBZuHntmewoqGWWes90ChnIkVUDAcnqZ695kgGyb4GxLM2PLfk4+oe
U1BhHFnWsrLzjBDI/KEva6BvyUCUz/tAiE7mQzzMDDJw8/OTMOiKwqqLGDNvRFW980BDGhZ6Sz1h
XOWl8XHpoHRP685OP7fO8D/snVdy81qWpUeECFgCeIWjF50o94KQhfceo+8PzKq62RnR3RPoFwbF
e38JhDln77WXeW5WxgfsU2fGG8HCbo8bcaXd6jTZGZl4JdyHIeSkuGU9Mwamp8b8P7fiobmo+LzE
KyZ8dYrxBI5jL92oOGMv3yefEIEAYTVciN+6VmomP9W2k8HNp6YjtLlHBeThoQrSHq9hM/81UYs1
XIvFfgkdSB61Q8WMotEKu+hCFXoqKTOxxiSiFJtrVgrEpKDmnwMbc4CvWU6usTkpDLNXx3RSCZhJ
8oPujxijTrs2m/aJCs9y0Zz36vidY18JreE+I0ZJJPPdXHW+LfMczcWMbkJJyC2qjHNaZoRSpU9D
MhCIWtfretW9FUV25SgtqTcnqFYxKdghjRfKLHxJc+SUjPJASjorK9jbcFHEKWfxqTyPKfkUY+KS
C9fP4DUkl3oRTAZF7ScbBz98DzPzHI3NG+RYaNc+YURN81YHIS6OTbJtZcyuMoZn9lwjTm+Z2+9l
9GzrfBZwcUpMx5cKtoJtR9Oj4/jk+QbMlLDqP0W5Y/ETOuIgIJa0M8vBahm86ml77hrDsAlbCxPE
H2g9BU9II4YSKGENfOrQGaX4AWZOzPDMVuq+5s/rpFUBy9VIg/Zdg9GF0QabSatCWEjtSOiSWK2N
XiJMIUeBr0F8WpVvJE+WEMdMt5Ck33YyGycs+qeSEsuaRR/6VUryX1eitQt6KE0qUWtJdMUhd9p3
WY/VYb9WYFJZZRaaGzFZQZ7ThV08VMJBlHEAFHM4RoMYn/H2mGyzxolE069mWKd20cu9oyuSpaaj
7sXT6o/KInAVwoMRRp91OZDYJ16mJrrQF894VxPoa2ZU1qvuT+nMyjYrAIla+Rw1ZJ1zLb4zEiT/
fVb3HeNhO64EazTChrv8R01r3Z0ZzLjos52E+LqRaKdIMY44sVojWhryelcwLJCxmDAI7FLMGTL7
+T2KpjPjmsLOEqVfi63KNFVOX9g1YNj4AIETE+oAmyhBH3BbEq9mjDuaqORHGXqwPS9kQywMThgr
RyzOxHqRtWLVbb/pkz7YZiGwwMKF832D6CPI97Qhmt0IUecwhE5tjDPcUCvfGhBr/MKBPUauphbU
f8Aek1ePpaOouDiKvo9fcNXtYJr9helgtwppH1lW/4agKFY1/GF5VTgYHhti2rqBml7Qp5Iw2SPT
xfTz0NbdSa3SH7YYJk9x72XUgauofet645ctvbeVcQptU1PxPhfhvP8k2grL1blj9jawN8bUZPhY
2HJjNKBXXtyolLJsaTxIzcoVkhHAKw6Z7M9MAJE9wc/Haw1qC6xjR8Ocz6GqxXJOhA/QqkZEPSp8
6V2tOeVkKMyziLero2udaNnTKh8wHs5grXXdgPSADTHVzymNtQ2TDDNddUBapbp1dyz80cat5aMe
9Zw6sxuYTWr4of7WBo98JpmeCZvMUqSWCA8OrWiJZ5DBz+2BuXZVhO84WuU2/qpmBa+wH/KTMjfT
xdf8FbkN0ewq+Di5mOQZFgwdTI6Ibqt0vjAzeBR4qdfLqyv8Jh2ifxJvKm2jKNVwILTgC2XhkUw0
NlwV5V+uPufJDOU0TnTA0gc/r1+Mt+yuLlGOIO6Vs/FpCnr1qHBXR/OwnuNhOqgKDCIsP0gnQ1aV
1s7YpPuIVcIWVliqEGpHYkMBHw+7yrZR9wDedoBJqapJ14BbP5U8JSU5Uh++E2zoiu7YEFJHLtbi
bdQRn9N38m6CE4mV1AwCt5Ih3LbryBei89SvsRISd8Bk8N4wibehFJtOVK8uUSSfSb/snFR9TcC3
/02xoveYRBO5vIEH+6yysBH0rTMs1FsZxAtwqERDj8mQFq3j2nex2mPzD/7wjS73/qCKa92Xe6vp
VstiOG4EJT2yzdlJ2JlPEZ7jVjrmt7j/itq9L1ea21ISQaf0idZUlHtNiKReTtgD6cmn6RM2wyyi
3hAZ8D5L4xd1kysF6YeYDNaQpMbFjwtH6alb6uiipBwPppY/Y4gDdTAehMxgdKwTVOyrn5o2oWTM
yxWN8nYWaa+iNv3tVP2K0y8sKSQfmhJ/lbL6NYN4OGUrtKxFtJodd51hCEc5QhjaFn5lj10R2FwT
luGEzHAdqmktdCsuJ6ZwQgAvbMIUCcj0qlS41NYVPo6ZQqiBufVXBSb/aVx587xASQPGw5JcuPBI
l8gnoh0UMp1SrdtPI9Gk8BhOuhRWbmbEpBhm5sppoqI8tSkRfwne5XQDS5pESoVSJ9UhXKG1ELMS
l/Gw8SLtM8d5zRHF7wqbJXxiCwtXApzNVxKaAtH8HMrcjQmlqJbwYoLRecTJwlwA806aDnr1NMyA
FiZhT1mqQ1USJiw9/yX6T0V8rhbJzeNncWF0EBDS7F7ShwTnwfgg/6vbPX7+5yUqIXDIGiu9kOs4
YUvlOpQGOEsA/860/AZBhO0SPXo2g/stjOJ/KXryMb8wExk9Cp7/Evk8lD6PF5z7cLSCK2YXyx+N
Ry1d9E3wYMT4GM/ZuwGU4ZapSQ7Zott4KDjyNi8kOzdmDRNAbH/1IglABIJg2HVMHf6lrOAADrMU
wIRdPhdX77GsTtuHWuehqjA6CsF5IvNqCAp0vFAXGbgxGXn8CGfFtIWiXP1L7vQQOoVilZWbknIm
qKJ4y7iL7GrsLxx9AUS05QXk5t9f0laMnFme4bEujf1DqDX6yhXFL5ValD5rA0ZQ2qJDfrxUiwR5
7hO+FmaE/tI4x3E7AG3x8nj3z2dIds/tQIp3rUuA8ksHHvgTypaHpOgfXc/jQyir2GKm0kZcEt1S
qP51sio3gkZzNI/4QNqYMQ1OrcWd9ZAOpQucVeWGbPlVTFBiGmuy2zHdEmL+3WqRtZeLrvnxTl1+
fLxb/o9KNlrMcdHjNi00sTY8G4qOMXvb9dz4XYwUTJb4iqtahdgsyLtsJcs4Z/Guj/Gj0Jl89nBg
d34yqBgZDKbg6Vi6PT6LA1bOxztpVGVL7FYAnHn3KykkceRaRTUhhNJO9Xtpm1Rfjx8eH6tt3m4T
rthDUvZ4+Udh9h8/UvA2bkJiIzaXHJVQjAq3siM1fGFCEJR/vTw+ntrW347FpUNBlsG5x/uD8MAn
SQ35MV0O9nHECUUCggCFuK3lGNVFZU0S9JJAwo+PFzhesVNh2FSyE2cpl0nP//X3/+0glsNZGRoM
InJHOajl54kbIfIpmcOBRAPin9SqPpk9vpldiLuWhhVyhc9jQLMy64toDw0EMbk0XpO+Ysah+Bsj
sJS6VJ/mzJSo6YG0hR40u/HbgyRrMdSi+DMZ0y9qIDtVsO/ExnHlSEX0S4zdvWi5S5Ipt8MC9/M5
EcnxnDpssRJO15gXe8p8egmB4WEfYY4rAVR4yqRCsUuumKhp66Tn19VC6PyJzki/uZ59NaI4CXA1
hbIZqKTCS/dC6n+FRXZISCNCiljgLOg6REnQ2LrXdwFG4Cyq4k0QSPCsVvV/BRP8f9LI/5M0oktw
Kf4vpJGfz/B/87aScLzlX/y3uZWET5VKZIoqYVS1gmj0P8wRSdLJR1EkTcV5/KFi+m/eCKZXpD+I
umFC9DBl6Z/cFFyv8KcyVwAnix2njuvVf/BE/m+8EcRV/+nuufwKkeMyDYUEF+U/KUgJcVidBpzz
JE1xv0lyKgE8IenkZyr9MoJAASOP9fDxUpIV74EjXx8LXipFDey+/1kA40Yh6i5GN9VV+DA9XiBn
N7txeXn8WDCjgW6ZhsSHMddRFiOMxwsVWr177DT/9pmQZ+vAr/d5slgUPaST0f+IKLFA4EO1Nkr2
UCocaTGRKeNF/P5461cyVXe/aImL15knwgqRU7lVUKd7Nq0NFdPZV83RNdvqiWEllihhBo8Tto7d
6Ita/rFlEZcxwF/NjmGT2fk4JpZkZrGntB2z7nxFlpepb5sp+TJxk8SUj62ICghboiWWFJ0Mcga5
OT82m7oleJL9QsNwtyqvU4BDuaBzTEFs3LvJ3MIuQkAhFltl2TbJvKSVWXbWkVxxGqvlbVM3vH1s
tYoEWzES6s3jOP/ZZKOo0LeM3Ko0INl5eZHwB1iLQ3Qa+6bYRIhtgyXaMiFAloZ7VwV+tBll3EbL
Ve9JWCe3nzHTtxB7YbFtdIbRKLf9odxSTVicH1gygXrLsghcjGiQhzT3IUilKFJtAbbHQk3Nd/+8
BIuLyT8/Tgtw6+RDfBkNiWpgmVE8XsQFpn+80xcw+PFONuQV7AqU6IsPx+PIHy/68uPjM2GGhjxm
4PYxWnfrcTxtTNsZJGuZNKAbqLdkUVroAaAVnJqLcpAY/xpWdZe1m57Y408tOmj2UNEWGKyJHo62
zHckhzjW1PPXBJzaJLEb0+eSBCPcKjmHNnvlHRESpmJnL+zvs+w0K28STy2Zs0NDvC2G9ftEwvzT
yt+SP8lh9PZaHENMtxAJKDagT09tAsbezCdlhPj0U2geuRK1CuRGGAmkEeLdJQpWmNM2WgSCjEVC
Wy1Qz83Ub+cv8R4SUodNGFTZq7hsARYWqDneavp+JW7JiRHxQJQdoXbIfqDtD3Kn5y7M3dVvfEbm
DCtZrpihUatYIPz5Lb8pMWycVefAM+W0IRzQEqiIdjc6jMzSATSP7wqJ2NxUaBsTmmRrYDBIOmbw
VJpf5Q/sG07fqX+OLhiKEqEQuO2hvfU4e+MD44B2zN1axbvAdBP5OAFPobfcF5cysZsrn5fvo6W7
n6SeWuVeeMpGGx1f+d4VLrq0FA1Az9DdQToXq7YIIR/PCkvdNdSr/XqKziWyGcKjf2lvhvo7ptsx
Lf7mKiHxzp6/RQO3yStwKWeX3Zt/hq5I/KSFJRC3ApJ8GsM19dkI4gnrCBHzVRn3+Vm+K69ZbUsa
awhzXSsOnOaCUhPMv7z5u3nbM7rJXcVgLuSteDavpUFqt1UiKYRmnDmD6Ka31SHH8/o1/9Lv+QsS
vVM8YLTk6t3erN9N+srNRMotVxEYECUSekzdMViR+m+dsIPkbqwjAFBbPE/QO1oH8q/xrByENwi6
fBluW/VT/R2fI6aee2a0W3hnlJQQ/MjfJnnyp2g8uvTYX8ffINqwC6LYyY6ywkqxUV8SpvW0g1Z3
SYpbf6hexrP8QeJL/YahAp00N1t/MEri8qzub5Wi8bOXqXXjckNpqSdD0gcf0ve41hsrO/io9260
FVdu8Yw58ZK8STnFXI2xgSu57YUo4fnP3KXUvJaM162r28lu9Wd+h8/KvvlVf5Sd9hn9mBfWHYYE
q1vgllD/8NWa735KoIIlDxhs78tzo6zH1pZeSTgFzNtpgEmZTWepnphvbvvTlLsl2wGg8mw1n/In
ZIoi3RjcDxnm3G74UzXeojpzfvpjB9pzLAkxelUPYWRXmdcfTWflypkDtQ5naLrztwgBgJseh0XR
ZlX71qmfK+xu9xFhIaQRmBvjL5+96QVOZN66SvvWKO+sHT6NOTYSqx/8mFMdlYXLm/ogxlv5c4JN
tIt4pNhy+XVjwcG69bvEpHAT/7TBemUzykk2xVUKHc558zk/x570VfyaLKEWnJlpxeyFv78hpz1+
m+7agWxYlkXCHV11O3gj3x/V1D16n3Gy9QrIVtbwgaJk3pbnuAW4JpBzzbUE6fT9J1Hcls/+TiLL
uN2kZ+G7qpbrOwgul55nL38eQ4c/KCP0I2Ly0L0ghhhrR5ysaXBoXQy+B+o00i2ZiIx7KFwygads
dKw7eLU/x9yUtRMIbvBp4FZnWlLN2MBSWsh8m8R3Vxce70t2jL/QKpnfwbX1d9pJh0o2K7+GnHgy
qg7dt8a3or/H1TGR1uZNYJgtePwav7RjSGPCQRc+mimnLPCwNUa2emvf/CPVvg6tZrL6wAleSEnM
iheNIrqsNwWCSBXf8HUrvdBKiOKlGU+6+AcK0KVOENosHlHGTGC/St0s/c3ijdhjv2HJl/EN1JE8
bL62fptvfv8hN78NiyxPbzU5su4pPELgJkhGUCICO575HWpg0oy4SeexWOiYXDB5aol2skhhbkyu
DMF0H2H/ik9QFu9QlBd/aDy2KUHrno/HCvb/TH/W1Ga78DuYbMl6JvrlEqRvCZTUJ/hy9B/zcdja
/lu9I8c5Yuvbi9h1g9AQpxZ896sDLM8k2+YtpjdezqnNNlj9g/NI4bmoiTWAT3HshzWHB1DATCDK
tlJxTAgSO3GwUrdtHaZLgUWGA12hF7OMOWpz0cFqpXKfvCNE2sXX1X7aqE/KaT75d2PHHZ1Z0l54
0x8+MIuqz0J9/sYhoHaum5MQOaHk5coTVvlOGruSv+mjp1y+yaajagiMbP+ausNz4WmOAvhqpVsp
9wihzaOXqH1KxsOgHgHnpn3uJt4LrnZcQe1HCr/V0PPlDZJXBSCnQJ+LawzlF376Ae0bExJSK9Bb
7314Nl9tEFtCbsM7DgWMGe2k2MQxlE1GAGyf6yF+nguoekcJKF51jJSMbbAiWy7dIL3kWHx3VoIt
IHfXlYWIsbAtDFZ2CmvLoLq1zG35W1ROfRfOxJCiZiKKBz9krhKCkPg3Si5ybPM2HC00d1iGl6TS
NvYA16FzEsKDVCep3KqC3ro3kxd92MgyTg+Mr6zoW30tj+Y7sfX5hU+neu3vw/0oPBlUGrbxWpUO
h3SV9/1sTYdxbXypr2hSD+l1In9pWU7bP0F36qfA3KK0xfHK6deyY64VN/9oL8K6v8xucBakXbdF
FLdX3qvNhdY1/60/xqd2do1Tye+Y3XCvbnIsx52QccRwhBP4Jm4i/7mGnY44ac85gjA1oYUk4+RG
jDnCcply1aRX2OaG2ycvyhnaLRS4Tib7wwEjrtfil/kuMl9+7Qe3vjOE6C+ZlyZOcyNIFffu33pN
za5N6261JvMx3aXHnNn1Rd2nl+l1eK3vnH/+WNTtywtDR/ILM7sfXbvYNs/DM1Mo7tjSmUtIhZCS
n/Kd/iLd599whGW9yfLjfK+RPWH4S1KkRfxw8N2dy09UwABk6PVk7iEHJ0jm33qyCa/dNrgJz/oP
N069lu5i+4pKUnuRlLU0Um3bNBEr8dWYb2BwIkfyKdHPAFBayCKrdlP31yHEnH6t2QqsNqxYET0m
hFVbByh1mLj1rPCEqn7EF3Dpyveazk03negVHQFV12jldv16BdqdeVhEtStP+UwxECTd/tNtqlPx
wz6NKw/REsoLQSrhuviB+blunyCwo9WX/TtdVXVq7+JX5szmm+FFIqpcdOWWPtpNc8RpwJ+9bKC6
PffX+lrLR4n54FUp1sTYJ+9Q8JBJG/vqPMl2Z3rVLfnmy1eKO5z4AxNgd0qo0646L7RMHCeY9vDv
kemLjhDtOsNqTjOeVhTqKxdNY35V2y0yhDx1YR9zw8cfU2P7T8nJf+WIOgCbZQoSnPpiDa4ctx5t
k/mnUZ7jjoRyQL0kw7qObnr5NWabDuI7jJk3WJSJ4hDYgqH7TpNOw5ZzzlhFPQyzQlZIq1BzhgZx
f1hWgfbVJPZpC76nDIslZbeNC8nYPV70MDd3goAUz6g/fAUgFyt/oEdQ+n+9e3z2eGGSBogpqlQY
Rh0ArhfNvmQuobR+7NTNYlnx8Az+xxT48W6QYI493mWCwHE9jIRTtYnXCYLckXQm0X3851FT2nzz
f/zXall2MJEH6khto8cGUxXhraqD3pVzKkWteSRLAuZ2yx+EcF3SsnOqzahZZ9K0y/t0oZtOzsPs
2IQs/V9mzcriOTil+CzIZyjSZJe2xWvwW/xG8h4LSvFIi9awPNpRAMdhrdXrDB/D3ol0q2MayAiO
JxmihmoNv8Y239cbRd2CehnMub5wSjAI77Ji0qqeRDoJ1RLfNXYKWGIHwqyaGO66RTN57Ml/H20h
9szVml+qrp66I2nytnxb3ZTjJHlFvBcMRlfWCJ9cd7Pf/BWzC7elFkXWyN+g/nxFi+EfQjs4du/y
Ow3SvOfbP8XYrFiC3W5WlnmZQqfz1PfuWH3QdQaDa6gOdBwiAjLDpR4j3Ru+ceys3oOdeJY+Vrf2
S5ic4JekKE60+l6sMUiWE4drj014qrkyhJTf/ic+06SW6VX7gjd7wUGznzdJeNWeUrq3r9zLtxQe
JH+Uh/agojbnKfwTmIC+JZvpN/Skj5i6712/qNhqMnazpqf4h6KYTg/qrP/e/BYfVYAjgh23yATW
0p6TV/1SXGIQ9Q4pBu8Najf5pb71vgMVEwpswep6UL5k9r8LOmOspqmHj5k7QBdyQo/LXbbWdJ5i
K99ol3YXHCFbKE9I3JrYxddAwXCH3J0f7Bpwd4HZpJ7aeDMSUQupnSUPOxOXfEL+Eb+K7AynefO9
Esp64bTwwlu0//g+YHzmBQfuyhKiJEO3pafqX0NO58CpFtzv0R5Zx6KD/4x/tp1sV0zUrOToe/Xk
MnbaKZB3CaOzunX7JXMJIHzZlWLPk51v2r3Z2OYXLC7h1oZuxr/f8MFVuFa4WULvJdqM/f1K/6zs
wVGkvcTCcotPgWrBktBmpxhcQpkgiGFUg/OIzb0Cjq3+lJv0tUYDu6h+Lf6PRPZSNvI79sGSo+6C
veoGRKE5BV7x6+qKP0IZedxGBjZz8JGI+FwrNe5ZtnkUt0SLjpvuHp+0wtFfq520J9omPRUf4S2B
4VM40w8clIvfuzhuBHdMVgMitTjnbv9FnAKQf/g6DbSWq8iVf1SabzoqwabD53vgRIQFvH+Tt/Vm
fOVqVGvTK08oqox34PLkTqRrdqR76ZYicBN9qKVn0ggkrMGFJyhb6UpxfikztwmcJWy4cFIiHJih
EnsDtkV4xkaVwLuYa3rjZK3Uawf8xMa5yCZwSrh0ne3fitCNP/Uj7UBm/I2qrQhHrd7CZjO/Kf5o
T1frcruAZZKldbjGuhodCiQQEAMwgsimIfszsjUSNxwLAnv4mA9+/wkDBwoSjJe84SDWq8ouKEvZ
SuGqfWpf2QaJGeYLM2Bl7Omy6wdoXJ61V098GbflKQJmgu0lbdDYhiIzNRuFCGlQPTjYa/6OlXkw
rxF54I8zY1f9BZ1Z2pMQtuAtjd18LHfRB8SIGzgIMbTw+eHPBvaSRhvSioMKCG8039oXN0n4NkP1
F+zqQ5kd7QvuQJY+hbGXAki8db8sceE7dF50GkVKrbbvz82TAM8PnvcrpPC4ZpHkuAAntqvLsEJl
5MXn4YP8LKCMFcomSjDtFf9oQUft4oq/ae02HxPaC07aAD/Qguhg4DQR2cZfA/6VwuC0sg8mW8iL
srUA7BPg/no0aaZ1p/nyicPmVodkYGUvs0Pi6glGG7O2+TX7MK+T9pQl7tA5kmSn6SVNnn1Wplcm
0mFi9/UaG6xmXGAWltBV/DT67L2AQ8joBU++iZpdxRZpQYyuLSQmLPSsl1F1mF/7c7HrN/5tIvKE
bBJrvgBrkdztcnXrn+TCQxIoN11j4zzOykYxvGzCsXlnRh4rtOI0d9mlewFJ21SNNd2zixSysJXD
C6gXO5GvnUOTUgFuolV/6S5GfvRVe+WVZ7cl7OtYnlbn6UwAEvw5k1Xp0FAs4Kq9UzyF+DJr+XWX
qLxyHathO92XlQKjpRtXfnGlee2OsAWimBEWzzsP4xe7BvT/mJhLZmkwIYpkX9yT43DWP4jlNDGO
dsTfUd10PHLJXvjqNCdRPDHcTOEOzbcBEhqhs7LQII3mmfQ/HkPWLnDEQvh9nG8ujOqKl55FwHhn
Bk/Y5hreibanz/bX5QkNgybZ0YivM7mozJ4xftggl6hlV6L5JLC1mnYiEgUsNH7ZasmzjSZEFm+r
eM8OxSrKjRUNR12i1bTa5+Eq/7Zc5huP22plZ4MLJA52FwuOLHu+5siDyx9UVUdCfcj+upgHk7Bh
hU/FlqDVcAVtg8fayj9DUriYBLzhfpm9TR/DkSeNBVsE6+r4rVYkHdP4jpA/Vex0WyNtLSdMsbid
ii0dKudKUO5UCwPcrg1PrYCvy1oVrsTUQcmnv+XYOd/qrUHQVrmr4pC2oJPKhza6CE1S8uDnbdXZ
ibGuRsxqTh1340/k0h57EF2lwE0ydyU9Q3PSYYcgEWwgFNkispVteVu+MysLpAmu3ZG4vIXX52Yb
7SulTlGXC+7j3FpuAv2cYGgNlbKhq2TbJnUox8THjgpbHfBGcqOVvdwoKnCK16aXlgUGlmY3HNk2
6sqN6JN9BLee+cTyaw3u6oV8o5AaSt5jcbIwQX6l5mYSZNHTXT6JdzZFQMGOLumnwKNsW6xjaBpn
Loryqt6DS3BXfzTK/6d+30NVfcWqDKcDK9iYJ2nBfh3pOz4HxOMhPNtmyZpnVGWDLa1iDS4C70m8
FzyYRCNzS7wOv9ResBMYo5P1CepzVQO7PklfU+8CTM5fI6eCcu7SPmvYxr5MbjQ4c+D4l4aFZIGj
E7rFYktsuzdcm/tql30mV9FdfVSFswo9mnsy4AD0u2GLybc3/Jk1Uhlb8kKbsU6+FcZvstCadbAx
Pll+VW7LO5vkrHrijRPrd8uz2/xSi/dwfujisPMqj8InW3qya2x1ZxzLNwkB/99Kp9v2ZuPeIo+L
iWAW1yA22HXptr9LAML4SF2AVRHIEu7BH1Q0O/pgrMuzIv/KnVOXTtU5w31wg5eMJ4ACb2Dj87J8
A7EvIyDNWkHQ86jJoFaLmgVGSqUGJS635N14kCE34pNr4SovnII9d1l7y39UuFBWDrGLO8EqD9MF
Zwz/N+QXhDbetyU4ULybGX4Mv4oz7eJzdQ023K3fHKRfeU17ACwtyxMXudr5W5XSba0lR5m2/cN4
qZ6QIuyjdeoRx9nM2GhwewLqdH9syzBAEYHfKb20fUJTsksP0kmbz9OEKRD/E4Jzz7yyRtXKRpa8
lAFZ4YzaUmb40j4wDiF22xEGOLZYHGjt+i/zi4eTaXj/ys0io2hyOH9WcxxeMOOAN2E39/F1ih0e
KIfT9/ORPs+H+obkOYTz7xKMJj+jlqbC3qrv85f5Ojfr6Z4EdvbBvqSpp7R7CqdvNhrKf/+gfPiV
E672xjfViUCmar6u4214zSgfnrVLCaBzS2QOGdNHZ3WQn3Xuydd+0/3idoS64ZQc4cm/aVADtynx
XYd8r+ru6DM7sQgJxQ2/rZm3WPK2dM1jcK4oajajq54KyDl0NUS9eTC1reIQucrG9PKzuR8343V4
k9bGoWZJoll6mtqlcmhPQOIMKkKPq4FODrVW6lJdhBC9vsjp7m+skc2ybljpl4Tfcb+hfA8E2icw
ZwNtH90YKx/VZOnW1Zo7HHej6KCtzfWSNfgMwYdmWsTPDK8OwzFmDyYGsrFi3MMmFdwEjx1jW5Bi
d+s6K98bOMrlNn8gUfDBI1DMkU+YNW8Ik5yUe8nCmoBFgTbsOkpkeZNKLgVi6Q7f0q7etR/Dc994
GvKzNzQhDhedirmTPTK98hNdH4XptVBs6QNZ3ba40/HtGQhsaSz0O4mR5jF9KkOM2WxwPriZtBrN
uwjSyqIfIDd1uXeET38zvI1/aNAGnIOP1Rt2Qt13++LLljlsUswG7S7HU9LSXoy9+AVwpfWu+irs
amkdXseXoXa11gO6KH5iKiSOCjQfoX0pblqFDAIPYyw5YgAAuMkFdyFZdaEbLMpQzHItTGLkAy5d
0Mv18QNxmngA95lu03xQXH1t3Ko3nIWgXlYU4/qEl7NdAZNc1eSj5xtF2+EtGm6a6pkTjqDghY58
AEn/3jQCmFd75bJVvkXIPMAblGPLkBzocWj2VxsSAISf1tb/lBeGHn7gZsFaY8QmbaKzMh8lTPK4
Leygsyvj3nTrsvFm7nza4JR8zw1OOjoOcIkjrNXNkNhibqW5Q4YciOI3OhE7eMNqSMTgEWRaXs5/
VJNSY41XaXJCvO+oan3aTlq86ZQ+tcSy8MCcje+h3vA/0xekE3x2Nzmyaqd0O/R7P5On8lAzWzxX
T/gUwR13ZQ//YR4eSmU2kuCIVaBXfHYv2ld7iCEXEYP5KQIl18vyi1HjZGV/7buBJGIxxKF9aHZ4
YxyZsQZ/ynO8Np+b3WDjvYT6XP0bSZbFmS1aZqNsIeEGsTFPWr9Nrr5wnmn7q2XGiSNWLZ7n+Ynf
GHa78c3P9yOZfvAtuWwg/91a8Hf4ySLf1tQDjGOGdAqc7t6WZo/BZrTsWXfpS5yh+m0kc83QUgnW
hO0OmSMY67l5IwC6mhm62YyJamvs1rgnyEsdwUwUxUlnwxGvrphgLsm6zOjelH7H1DQLvGJ0kKiz
LTSjY3xSHPtPK1zJyHDdwh9EXmQzwWL0zQPwnb+TrJgLDqtlbl40jfiUF21T32A6TwYFjBV/hwtR
n14/2WSfeJoHtYXbWsI0OD0x4BhMQGmmnxsal8pd3M2eYq+m+ToGHzLrGNW9KzdMuLh6VMDJJUqc
WVqOYDas7CK7Cx1bRsLvsZ253TE8Iaht+i0qYzZE3e5BYtYs2U98XSrj+I1qOSsP+ciMqNhQo5mf
+j1T7Pwl+QmwYWB2eEhs0zXeQQIQq7AYfQAzZZfxEDwxPm2fYacbumOSh/5MD89A0XyvIfwCmMSv
FdmegFAF38AVfodv451NTtZwh7DFfmNSbHzM/rJ9s8NB62Jx7W/Dk/qbXSpKnK3+Xaysyk1Cb5K3
vn9oaQ7W2pvicE+g/0bJICUes/5x8qLcbWsnR5LHdWGt5uJT9j7DkvOYJjMv0xGFWe03G6hixz/T
vTBcVN+UacWR6A/xZXDHk8ByhDJCwQM+rgbLVFwouYtmkT6MJ437GsfPe+Q1t8SwEKYlzd7IN+FH
WtrVubwXxUYnF1oF2XalGMzOM/utFJ+n4cWMXYwnYAv9L7rOa7dxbVnXTzQA5nArkaKSFSxbDjeE
Qzdzznz681Fz7zX3xTpAw7CC1RJFjlFVf/IDig3eyqb7TpjzeAbjHQdYkHNdc5un6SnfQSffMjri
XKCyw6brlbksjholBdPNvCAP0c8KJuEr7a5u6k3zphKMLLakSfavSC/qmLkt8diQ/RlL9S6eZvMt
uM83GZNT9TNC7c8bBIYAytrCjQOYM6F96yi54Ify1oxdEG7m2sVsRg0/jZPhNnvUZB0s5/cIskH8
Wi3vNfoa07W/9vmnbifN66cLgDmA0dBtDNNhZEm5oQH6akfA0/nO5MIFxnrHicN4lS+YtZ6rl/SZ
Td2uwQyEE3vqL4ARKpAIEdAOwAEp4Da5Sdo53g9nAwE/jMI//pv0NtH7Unjvqo/ci/eEW7tMddQv
ht3tJ/N/IkOw8ZHXyqH+zF3fFbv2NbrxcTQkQXgy8+oh7F5Ebis+d/gUnMcnnLTIvGWotCB0Ubjm
pKG2S1/qFy7N8YWTjAVPqTb6TX1frDvPhJ7JO7vFk+DYFx8SI4y7wTCm9YbRHfNNOoLJrjE2BO4u
/+Qq3jOuxUwIrIwtmmNPuZNtmwmB/Bot/5hglunqLC9QhJNNkexja2eWT3LghOaug0Btup3mzSNY
xgYWGSlRRsLZvyJGHfxhVDyrW6fwuJO3tKSUMQ+9OMlPbCz1RKjBmqNnPvC4WHcI20tM8OiV+lH/
iW7Z95iv8z8AwldenjNm+RJIeFiZA0vdOnprDvWfWuIUYUtfmcf4tdRWFk7gy6dTSSMGWWK0Va2A
AHEB65n6vfDt8Bkb+g/KsDfl0Dnmk3GGJrSWDtYz2OFYu+YvHjKOzxwCAT5AobYiQMk49F/TTyJz
Da7iv+Acu/ZUjysUd2PsDcM96E6y6qoUaYmbX4P3Hl8LJrvmk+lJYCMStS3ZPrqH557aOZQbGZgd
8cvyavqO3mgq/MyD3wwTAteWye32OtcplJ5v61AG6/Bavqa4Rm/EjtVB2qixVxdHG2HesEXMJbtc
BpVT4WH8ol2CP/LzBN78g9FDu4YW8Zr+wd+uhCwbO8ob/1+/4bMzs3pq3qSt+gqkKJziJj6MZyTc
8VbeKbrXrpWfhhLlF6XGncGd/iqCXbu2PbDFV3PyWDKaW70Px5X2FtxYFAxpIaLpmluiWT0HJ+tp
2IIzlMbaXhK719UmusgeYpJLC/gmLp2EI/WqfFU/NECe6JZqDhLIbxL9dIY/h+4F8GSuluNZe+h+
phdeo73WV+lbOyRnm8+KAwAA54OPMt7nz9pTMdUAV2LQwFz0BsisYy/lwn5T3hUnu4WfnHbBTWLY
vLbOQD7l5GTHry/a6oQJw3aEw7tu/5jDqn2tGAqtcakkxxkQU2PBu8Wv8w1uQE5VywpeYBa8E/16
4ur8RnO9so9/Uw6ofUy9AL9kp4O7ADZ6Q9AErAxwC2/KTf9MN1Ijr81hqZBHNl6IACsoJK8MLA/t
KTsbJ+HwlcafJRfWIdrUz+XV3umXxKkuo6d9qwCGwwpayEHZ6hfLdtv36I1LN9xHTn5FA+mALk4j
PsUuvBfG8pSdV0fe5R4xWMoGi5bJ3MLDY8zCYP5ZZfHAdB4zhrf2sz8ZfFrg299lZIvV6xGUcnbC
Az66aFUj2vVwlb9q2/QZC4Oj/rcKD1xfxhYGf1Tt+J5/mcWgshSN1+kr6B0Q3Th9Id4wdQBENPfz
VVV2xpkSM6le7D3mRov/CeE0R85LlP2vReSYX8Y393XySv3DEsGJIn/E0Gmo7N/qJ8XB+qaLqIic
SrkMLV5VKxSexNMgYGLJ5hNqgafS2VYIS1Y4t3KKSC/1Fd6ngGBHR50xLf+iei/Vl54iaXZlxVPp
3fUVapUjrwRZ1kJchpjiPtwMmC9cCPmCBFsH7YD5qP7VvWQv8YHzE/C6IG6eyTZEzFv7JPbJS7eD
RWU8UH66xmflGE7OsKNSL1n6eIvsmDSI4dZ6A8KuknX+JH8w1/0zUlUdgzuCWChigWONn/60s8/V
V7jj0pqZp77DCQG3KRFfrXAfZbuHPueWNslfbgUf7l6/N7TgAz7ODuv2+F6B7jKd2gd3GB3iaFyZ
CrQM4D/Z6V4ShMNXiGVXaK7X9qN6wzqYOjrdlF+s2GIFWaFXOX3UMzsIO42xhzWkVdDQGISvKTTl
6imo1tOVKtu8EMeH1UBBeVxfp5fmpl+GQ+2lyQ7zb5PK9l57LDDnTtuIg/2SYtJ0kiCQsDMz/ph/
ROQFDqSYA0YBrHwCbQnuO8jRVigMccaYPNthJXjHr3O8g3XX9/huv9KUthYT/5X9GtAGUX65gdPt
31P/KQ8dk7qWiTH32ivqEyDV6W9kr+33+IWGoeWLDDxMrA23utQndBW8U2oC4gwKhUrZzX7bLzrV
qPfik/3po7ResSRK9Q4jpFDaotuknvSHQ16eYmlr/BjIrnFNw+Kb4tQ0HT3ZAqNH7/RU3bs2AYe4
BsCVdMY7OcjWyWX4ldptcYu3+YnIHzo480tc2Oky9ZwFHxUcFpWTS6OfGrbSdGyHrZ0/R+mVzCg/
3FRArRSmfyrwvzdqCMR0lBmoUpk2MVt5DX5QMSs+Y441lw8rdUpoULEdSreS12PidfUbDtRsk2xN
FeM0GbbslrOsLpgug7syvAJrIqwCQtRTcWi9dfrJa02UVdzP0tK7hrE3PzLZLb3hG7P0pmEKYBx0
Yx2iR+1dNQdKWBbkWSwVTZC56FyRMLIBB7dp2/4ZPYVohlXRL9iC/tK8JVBUg21YHC2yB5h+aE6h
bov0KYKZEaxY+ciULyDx4VeIe/oP1s7HklnGvJSwdDfMLYM11iE47nAOodliaD7cx/aMKx+waY/K
EhrqkX0aWHoTLFYiBBahd3TUcV9BgjD2CCapSHjDWfou+1BGSV9EjxeTVFs4MpsKYAS1tbIc/kpx
k3M54BB36MdrWzxHyVnJnlBYEVYrj2tIhrO4i2E39Bf07RZoFxhkATCB0wi28t+TsdcsyGL3yWJc
k28pS6jLqIUoEkierxmGULJTdiuuFW1YK/k65hiu3tEWng+pDguVaesTiGA40O7Sd+3ZvkBPIhIB
95wWwLrYCoFFxCovN3LxhQqlGY/6CIfjzsIcGbv+1fjuLw9gv3uECy4//r0pq6zqRiaLf7gAjwdC
K1imIzV8OJ47GgGJzuTXD56uhP8kJU++oW3M1rz0fmbvLEtys47BWNxwJZSCoRy2LS2WkQiEHr+Z
JYx6lIv6rqpxttToFR93PR5U5hzCZsto+3Ef7uk8bC9/8bht19rGqirbQx7MyCBWGlcao195WLj2
j/vq5YFqSex7/HjkJj9++/eBx/P++RNyELCmElHfohUG3no8ichBlRVveaHHU1tSvDDwUpJ9r6f1
Oeh3Y0k3rk0QVTp/q/JmZSOyvHpoCsyIWkJXyHOIW3SdgzE5Ru5Gr0k3PdXBhLEkAtDA4lsrMlU/
G3l0Jrrvy1azZ1UTX4rUtxst1TTsF1cdfrq7SMRuzfXa+ecxH1UPyRJuEum7L/BOM9GLb1L4dEnQ
j97cNvi7oYAnyBadNrYHegotdlJjyTGFTEtjmbTJHTzRVI1PIkres74Ydn1EfYrihK3PYN80ugjg
qunGLTo3ckiHr0IqlIPmQ4tqcBRA7Mq3sovxcql1qd80skU+SctodLhkLcaNJMaDbpj6ryWBxVvq
pkQYNiWNY9XTJ6oQ5KwzBUeHaRnG/54qAgqjNAKyjOB36rAtmr4K3KmD1tgMbIRJw7AZB4xdWoTv
fazsC9ipi5DEBx7o7BLxu042NHrMDQcEL/ciwKpDx1EwszHl0CNIXrMWQ6br+6fAUP40ZACC8MHw
b0jxmsHLyxDnHmU2f+MMMavNPCONyAIsdFz+TJgJowX3pWZ8E8OmIKOaFkOVZUfGNVBeC6m0cDob
cjrWcxZCtoMQOOW/1pjHLpb20Rg9k9nRNrDF6p42IJ4CZ0nIc/Rq+fPQRqwd3jFzyp/9IoHwFCpX
WWLj0FUdeWxY5F6ezUzimjTbN/r3OG31XOA+xBo4FXHkcMjdZoTiLkfp7EZZ9+5LYbkrs79SDPPB
ryGsm5jXIHHTicw7Vj2ihwgLGaduo/gUt5nbtctak+ZfEUEAa/kUlxUkhcKCtDDjemcm5meIrQle
z8a3Hc5Pk5IylLJkmMeSvpki6LUJnyjQmG0qoTGeMp3UhrTwt3qI507KpbYz1c4t+nHcttMMmzu0
mQeDKapGca84E115kJlDVjsUUZAjExaz2Er/1kNYH0prOiNlDhnPTizQOdeHP+Clqc8aIE9K7Yq9
7eCWf7Us+EWqyWgtZW9LZEZUCqdsywxNqQRW7ISbmbPKVRJTDWhx8yEs9oIlab1qAYhqzAZdpSPB
g4jyL73KGHXV8buJ39Cq9eE6m+VNSmgJepEzV+5BVSXmhsHivxir9q3TAsZ+JZ5wNUtZXGb6Wab7
V4aLz4nk+Ii7NSWwnKoMYOemsL/zv4NIuqOcsHJreO9gJEhFHpH3bODoue8oaWI/GD1/LpJ1Bem2
UDC6k4gKGdsU44u1v/iLFfiEbybdOBgcgH7J0Ms6TrN+ZgoeDKG2tRQo/nMdH7uIQgXbbtfOy+Q6
BF9RM+5lDd6XBMmAJTbYanhQTiRVrKJk+M3SHog0Ct7DAki5MFMZs/jEIyugW0d1Mnu4PuSbxkIz
OcJUDfqc4X89axENMCEY83zXkstYAk21YIhjMkF+7jiDQ1IhcCuyVgXAZ2QLJ0sm6WpqWYsPMC1M
Mv5IpvQxjnzX5ONOmFkmLrTs76agt9/7IQEayqSeLY2Ro9DuuSGzVz8oQBOASyxBts1yOLh6/YzX
rPaRMG5UVLBKk1lwEBKyrIn9QBGhjAYbTmORRt9Hn2lnEXyQqge1CU1YkTOoNe54zRggS/BhiURT
dbVlLFS7OD0UKjBxXFE5tLJKXktV1JtcTGds+lzFMAMnsXzanlq9YZKaQ35nZmiSt0XJEM2bbq6R
35jhOZcDBfPW7r1WuleM1d2imwu3HQnOVLD2otFqwlNW0oDqgPazLq00iRyjgm7OHMqS12V9w8zx
WfgBOEUlyD1bpVWrH0Kd+oL8xsHEtJclsrDepYQxpZ/FAPgoFOR4arfNOLjCSF/tcZErGN1na4X+
TjIphwfjOzWyP1Nr2ISqDP3akJjBZwQSmIpDlAKlo5KFDvI3+dwVUM1tmVwzS6Nf6vB7VJTA8Oag
u0Yl/pN2aN+1AnFxnTKn4DKDKdeMEEWwuAw4y2H6rZsAfQ+I84B73i61Nj1egCB5Tb5mN7pL3fM0
NPemeF7eIhntISdVaAhPnfyVHKs650l6j0iL3IS5Lu+VCIymzqcBGAeOh2wzGbFaLsW0mFqSSCim
c4CP3hAdFGhp3ciTWM9h4G/6Xj8nPtWoqRPrYeOK2sm49BtNeiWPc9rmwDyD1Xh4EM+OFM4QG+Zh
8VyZfIj2KTNGk8yLDFVxBKzB+tvDlnPkrD7nAae8GTe9My1j6oZCXMPOloBtLC+lHu6KKOWVUTNc
JmHJWouJ2ZfiS4AQrU7kB0ODzDrOrZhdrYI9UQxNC3Np3pZEjZBVXO59PUjdIqeEtDOkfXHAlL/U
fXKJfCvY+HRhiYgiEDRaGIgnA5SFwGJqqBL/g3r9qsqlwHdGAiQcaexjjalHY9D79eywKxPgKTTt
CQViCoYp4GLDHKmmvkfG3JRekEPhw5f2NGGEjS2kPfVgsR34fmRqeJgUfDc1QplEkMG0JJZsI4B2
eUw3GJhWbh0qb7LFdFlwfrstA7UinsgLi8SrnTYW7l64vLSk5FWtlt2UPL6LKtjKIwty0DUDc3ia
ESlXnC5A9JI3MbolNpOsNt+aRFfumXaa1FpnI8dSgJB7COwJiq22+OWI07Jb9hui9eEdJzJy1rLb
qLTzKev65jAEO3UED1CMaDjoSgDT3Kap7zOmULVtHe08+9J9H79eCRS/iC9jaJl7de5eJ85ATlbK
Gqq7cmg8lK2MXkEaY6wHSUfDSKqnZqsL8KfM0N6zDCBLQGKLTZ/GN2KGRVpPChtN/lUT/V7UlUwM
qOSOw3SMfEifPf2Lo/dt6pQk8+UJ1IWweZ5NcxfhKyxHkBoUufIsPDTWWYDmRw2MT7UZqiVc0U2j
kSGWyE8l8WdGPSMYAzwoM2VjC1mcO96/0+I7dCqm+uSL8GPCXGlrDExjnCnOtKvWStuAwNJVptgz
yRYkWNXwf6QGZFuTUm8cm3jnR/Mej+RLRfagl6uhF0ZMr+QQFn8RV8iQIvx54qUFEnXqhtQCTc82
HdmnYJCnndkxfalxY0lEb2+kEpA+DTHc1J4MQQKfEQCv6gZCRkn+qw/tjyW1PC24QIOeDtR3HLDy
Fbcna1cd7bHVbth8o7uVMbBCkjZTnHjzPYwjbYMCfN7aeB1EgDmaz1mL0cpxCHXAFIylZBOukKnU
u0hnSj82SkWfcymDDMHthJS00demRYCwhTPWep5NeFfD02izSwxgP01lyGt7gg05dHdyAeJdmmYX
iAijUiO4hFBfyXzVUTuqriRqN0ftu+rNytxNZnXQRi14LuOEPMRwTc4w3D4iKzZa1X6adjkcM9s+
TDbtiq2XXj9+5vqTUkbHBqmwK0wLCGiK6KPNt1DWb206ZuuO98phimETZn5CAZm8TIH1Hek9XkWT
uth3t5iA9MEx01jK8in50BPxJ2k5oDpzUps0YkyqPmoydqjpmvdMicA1pOIU+ZUOCZgwQa5cJzNq
3K5ajkKER6wpUiRN6k3KJKeM+nNQMtuTvSqwJHyZCYFrqZzwjDwOevhrDpmPyvHbT5js4N6Ac4TM
TtuWE/FU8ikLBZ44LSyFjSaXUI5LhmodXS+Lv11dJRtEpY2KxisXZm9cdTsbx+V1oML/QrCpz5iB
6gG1Z4NCpNKnu0aq0Ha0ohbxMQlUtl4dKilzif37KBT24SEVXiIzOyryBKZQw/BtmsSlRlrwIgGa
DVHzkY0xgVbqAG9ySExPh5ifHIxeoYVW+oNB4DZzKQWRSZ7x2wR3Tgpw5TMj+Gk6ptVRBFWjjjQW
mB9pJiRUtDmf9NpWaKAHJGWhPAWuoSMOHfoImuIUxBvfp9Wb1eTmh0aEexNYLd9Gse4WA+xUalw5
AzGii2aeb5HHRduxU4Vxkc2KeVezSaRpL+BNjHjlMZbsKc9zxqdRNrtsWvgMDDuuZPu5KY91ugmn
bpm4wRXk4oHjVGaOHRJCUeBjjVkpBICwvTJTeBUpXiJaJraqzxco5JoZyNh9Jh328sRw4KEYinXT
SkeMGRED6BksSMaNE2Rp3bgadEN7Wb8OEoBYPN0xKdnaCVa5Zoi/VhYIDhgXu2IRTvqmyyT1hb4M
rdZe9LLNHXH3eMDZOFqdtTy3D3oxb6tU62DE6qGnGuO172U6b1JsVr5KdGZfWSeCO0qIL8HT7C/F
sszJSV0KIad54jzP8NO2wXftb6smWWJq44Ms+kscKE988JkMJxo2MTRo2PvqZErxJ85aCfZ3HKEu
Y/ErcliCZvJMnmHl9moLtWTi+ErL9+7DJ1Vl/6D4dvomGYQThKI9xIsJvZWRi5lOKSaOlcDXXwfr
k8BdRpvZNF+l1gJs6PgGPo3LnK8pBV6f392o72vsSQ+21XB2WBqwTh2g8oHSatFWBJMKaL1Yng0q
MZ/xM+lrSLTD9ieU4FTUDAeqlqbHBlcftdaRTLT9+cDRLRnObIIOwk4bAXhjQYTtdYVqa5rGessu
gAC6VuHpwkc0KmN4CskWK219WEYZaLwVSHGR4uOQOqoQVmcl33VLEnynzTndtrYeVNjkkl9aXgfH
pYb4qBeagaiq/jux9Op2OB2zjvzWeKqJlmhgHw227jua7w+nJgm3fT8/zZKCM7kF72+cy4PdtY1T
1j7cQT9y9di/JjXkazErB3yABoAtFiYta+5Gio2bJDnG8DYHgYSlk37vNRUyV9+YK96UseL7DLea
wOR4HIHccz07qHmHUKqFOz1Nizeo2Kg6uobprqYGUlRpHtdxCbOqYTsIOOuHuZA2Yx76Dl3wG9SM
UqqVn7m6hUoku8uqb/KFIjBdN9FJiSK0wWp0LSB2lAoMw5LUgyZJnYosLgIbUYjM4MJ8sFQmHs5Q
N/28I8WV+l4lbQFtIxOTGbLF4OWS8peF8jecK1JOcrq7vBtkroDMwe9e4FKoAq8pKV7WVuEakU1D
a9kv+aRzERqcqCZg4UAPf1ZYbBBnmT9zFMEJgfhObhbdjjF8oKBq+RLr+jjpfNgQRnWFbdRGVDE4
h2jD62R8W8EzEoeSmRQGpZ3tmoPyKbWAKZjCrZLp3RzoXAg2+SSMplmXm8bX3v0CbSkSrL3UwvPA
pu6rlRgKxXgGxEXsRAq+gFkMSNlU1TuXHAMmX0YvImkftdoNK1mFeCoZuQLNXfpWjeE212AaLfGm
dQEVoLGg88kQyIbkNzSj/DJD1VcKoLJi6WPxBpVlarhyCI4C4YQ1MAIZU/noz5F102sAkQHwamL4
FaiRfDILGUsrZFRND1UzKfGnm1Xp2yrl8Jve5lcnjjWTjZfc1plqqs0v+9tHZjB70duAKuuMuWO9
xdxcH4Nxg6PXhyZp8LJ23cCGGmmIeZuOsRpLwzGD4YK/0Wi1ihOpWeXpAUWMiVdDrQ4bti6gCa3Y
m0NqrXO5//aVJX0VpnjhU51Mfu2juu634WIMOJKSR8Ugf6W+/ZpjN7hW08diBfjkj6doTD8sucGI
0MiaYzVqFniXkB0jkgoIOdVXP2je0mYQ4KrP7mRo88G2e6gc1C04QeabXvafWOjig6XY2iooCfuW
LPmltCt6w2wUUD0RxendO5tXdE3GFmdWy75ZpLS4/uzD+q+aVyvPHWOqNGcsKmSphXrTWtY/UgJq
Jw1KzxSS8OCoKiXyJ99KM/Y5Zjwja18+SjWuI72xyWptXxe5sTVhHmCI2Hm+oAi1UHKqPg58FCro
EaiSpKhAJ0+r1xNjylHWdkLDNFoEpK/msb1VqS32QaH9RJmwz1FcXmYJUeegqOPGzuj2ZgvFS5ZT
yGuGa8T6xq+kTT+1YJZ23p7U7wHiCe6W+pqOsILbmziZ2YA6+G9qnrvWrELS78EzwvirLgvzYjGO
pmuYVkZv3m3IdxlSPzQv2uTqpfiL47g3GJZB5ybOWGr+Bgze3GKJzh5KdSa2RQNzZFhf+ZTdy9S+
kLJig1d6shrCwFwMn0/WOOJTaoKRYpBFIUfsNRoVGMW+gIMwKawYMvOrYK4VqKyjWJtd9xEE4h4X
pk7AMF1yWGJEPc3ZFmc+QncI0ZgG5Idqt5As29bJJnT8YmAhLWSGzWpzqYWFFUOAW6EZhPqm+exE
d6hJsPCUeUDUYdT4FTRdw2ZFAkUvo+WR8rlx9CgH258ZR4zscOtYttNtrEimi5Gzjt+N9GN0GCc2
mf5hCzhWVlx+xsb4JbXipNTGkb32MvDN3vGM3I8SOcVh3sBYabgGs1TbxPn7SFeM6R0+MgI2Q35M
BoT8MdT3bGDxb5FlsZGMK/oR9mej+kmDnIJUtqAXkzRFjNZ//TWc6uvQLoIq/GP3o62TtPF4elCZ
1gRQvTQR/TA5NP44qT+etPz492ZWGXgiPG7/8+vjz//r4//++dzXvK9/b5sWCOPgyWL4y38ZopFQ
ecfLj8dvjx+i6PN9/Z+8gMfNxwOP+/69+d/u+29P8XGbKfsfeTH8TJAK29mY4apHWjr6Jj7iP78+
7n3cntWRh4hEzjaKXdweyQWPH5xd/xtQ8bj9fwIrHjEV6GiidzOb9W0yi7UtpAbLfEaZ+zTBUT6y
RLvTfPzw8J3d+qOKW86S35v1lb4PpVDfz6FvObZFSfO42Vbz/zyQLE8xDQ3kQajbf//g8bTHTcFQ
yDOG8PC4K9I1Ei0UCyVbJyVkV6n49jye93jk8aPIav5zms7nOFIRbhs5gq54eRuPh1tF13eF8kMk
og5h2O5RtxpwBSJcxA4UDrhsLW5FZgWY76fsxVUJ+qvF7a2NAWj6eqrXRmEQBrL8UMYlQjUs6hl+
4wxDBNcZQmx/RwHXAk9Ypp940x8SNnCtBjELmwa4UIh1gtnYNlrCJ+LFKCp/nODLzcd9WTZA3e5M
spJrcmxxxkPe8HikD3J5dv0y/5MOTOX//bu0CdlQp84gZAJZHOEjvMLjtctALM4joj/wcfCH/c//
98//8njZf57zeGhsQVII2UIV+p83Rb7M/7yzx7MfD/yf1/7/PvzvK5RW3HgkNGCr+b8v9X/+zyKy
tlFSH1KZAhjPLJY/K8NIQbdJJgjs26BBXFRkdHbm1B4TRs/YSeGe0Vs5YJiIGF1+JZpcbc3KBxUo
wp2JYeHOCOP6KLoBVCkBx8fguw97N25TEq7hrVQFVl5YrDi+Lb76WvpraGG27yuA+Dql1K+pXOg4
dbrsxS3UMJiJgVkqpJ85dq6OOMDgQdTbjeeDfQiDUUDT1gze7BcKsOKUDCxpdiVBnZUkN2hJgi3x
BUesBFjf5zXET4teRBsxNWjw8MizP30QCbcu4UBRCziYgF86RnQOcnnYRUbxggUis6IQZxAZJgVm
2gCmqQne3aJXjFIt2FWjfFPM/Ex526zHVIKIEMVbEmeKbW/I+HXmePDI9GWSH0GnstBzFd0llfHO
rSK/O40ywFIHgimrwHTdwgZPA3vfF+NETAGirVjAJdbncubSwhTHhKuM78cEUdIqRX0pwBb9+Bz6
M2bcsw2FRm4J1Uos/MQr01Fs+VCEQwf91IeM3vj7wEIAIpn2WwKtsgUHcYIgQkHUwejJG4b34qvr
knRT5823ZG6SNCXZBuNAdFDJhTR0ONF6CYc6RK+7xBGRAOkfNP3T1NUvheCtJ71hmKZN8lYnpZdr
FWJAce4T6IZmWr2hMshWtoXPSY2T7KqymJPKSYT1LH6gGHKwPgitGHeVSe8QgMEmZCUfzEGcwAnq
vn2pJOpimc60zfEwwX99DRiM3758HFRLhz9GGFNrFU+iVavNoPtnoWjfebXMbXk7glOY4YgiViLu
sAzMEcYkfv7XxMA+9fEyzoNKPIU5MzS2MzyFIsExSZVTgMuIKmFlXzeMAyooMFMZKOs8kd+lVv1j
JGKbB4gr+NMnxgFcMOF8yYRx6416vDB7VAKKtUSHAWbopr018aMhkUfeC02aUE0lyY74hoGAMHEw
/Vui9fqVGLa/uoKKP0pfAwoUFPU5vF3to28k7FLa+S3cigDzV8Ja4i15FlAajPYHMHBp/AbhWhW9
Xlsg4lO7JbWSVU3NZPInMmpWNQfShgLb5CY2oaOtuEVi/gR9Hd4Lxlu+b5dOOESbasC4zWeuu/Ez
f09ixo5h5qtSaf6u4ggJWxWMOgv9VS7aY4o5M18vi6iWDcjqNH3bq6G1bUv/ifytek+aOetIke0Z
CTxJiLDGpv+o0vpTKnkHWQkJNvOvZSFfmnCk9eN498Lt9SU8t5t+5cQQT3WETkBpGOFhTgubBh5W
EkEDj3X/PYwgVc+5hKcO3t7rDA1wG/pPxWww6+X6wIVV/NCuwaiQdrmNwDfoDhoMuwFhT1NjqcRy
vlEH3PhKQdwggX3Vd2YwNmgwI3ZUA/M9DX6bzGgP8kvSbMwlSzlra1iGMUQZji0E5jYk80MSGPjJ
kG6n/NCaUXAxO/Zkwhk4ClFA9oP8acW2BBsmh3+pJK+TFnVek9CGy6Gpn/rQ/2kZoXWyjiWGAr1r
7HhfVRdforbEPnBWUc/6HVf32PfQYiaM65lM6QGkqX7wN/o8Km5ptsNLVwzAlsNL1TQS3NLwj4JD
+7piWLBpdTi/o6zI1PC8KCgxHJduUSIONollaKbTJmvxO4kVV/Rn3qLiKHjZwhhl9KGNTeUt9sjA
+DBhx6k45MHQYp0HmxQihzcLobukUwM6IE5LYBobjZ7tFBVjIV2EZ+KWBzhaixMC6N3Gj6121wbS
uZrhhQFWvRJShqipvw5NM68Vi9nHVJII50uBth+s7ifGKZVBW/47xlgSDkTHUKVJdyFVDUe9RoOk
Y55ZtdNB0i2EbZ256eOOEX6hMuBRzcUGNEdsUY23sVXgg2sR02KB0XQ5H1rINakeZE8LyYwz1yz6
6JiUc+bWWXZkTnoW0oOAHmluERsVbYdZe10L/38Y52Q/1XzR9tyctCDCnKbsfcYI44eZwAFJx/Gc
MLffDyXASmYh4xpjFdEwAYXSmHzg5e2Y4/iRGoDpkhE/dbOAHz0htTAUJExSra4DHSr81E/Hro7T
fbWZhuyaljJram5/lXnDML9F4mvUdzyTIzgz5c0A1MrnCBdRg505E+avsVyqhgKEk2THeuACYmZH
tTeP376E+7k0lZjm8OljFO+yhCTbypAgV+ELIWa6DFXXJqgl4kqBiIALKC+X7QcDcztgZmRQy32P
B2YLb7zK1F6Kpg0Odqi/RynOhnEtdXt8/CFeLT/kIUFMEeSvoQjDfZjV9n7SxvdQYFTR5Oq0l6n2
oJfwoxZ64OoZdIIYHtQhqXJ5V9lL6CjTQ79RvHHpASSTvqCij7SaQvakxeTz8UP5z2+Pm/+8xf/H
3nksx45k2fZXynLcKAMcwoFBThgCoQUZlBMYycsLrTW+/i1EVb/srm6zsjd/gwwLMpKXIgD34+fs
vfb8BXUYMphb3T/RNYJyjsz4lB6KdiO/CMiP7En7xFuOLvI1HZp9kY2ZS/kIZb8f42ZnC5unDNLz
h9zK9KXmKABIKsfNYCKm1bvuo/3XHHSe95L+/mDYXApifrh/SGAlHXQObEuD7Itd7H34RjtM//ih
9LomzZek02swX+GxwX7QRDHRk9wtHC4ZapYCdEk+P9yf/cvnOpjydWthMKpIxFlE88lJUQpKWl9v
UV/G5slvWw502fxe/vVQzzVqG5r+QmXivDBKhp0bbSaz3hGpPplxMauvO5AjClich0gSgcgqz9Nw
hrJOJd0YJ9Ghnncxuvo5du1OZk2rx66xta0lIRbd6fRTgpBXaUoSo9R+JlXN6Pm2wHVW5eYxgFPv
3mHnd3j3/Vk1E7yL3sppZtCK9WdGbKnrcy1mcuTgo/vPcH9mcb4l2AIJF2j7OzO8mTHp6Ni7wPK2
ZgnNRMSIfv0iwASfwNneBvojY5F8l2l26QaRDZStfp966jzOeumCsUHJW5irS89XsOzIWt8VQtN3
tR4RZ8Qe+tBYqA+kYKmc0cmwLh2ZQQuAeJN40BQKBKUF07qxNsRC7zjLMMe8FJ4XulpKQCzqBaVf
NaHyu5/PFfeHdn6m9R5i+olg+/+LyZVZaC+rhIZIVdnZPiNOD/8dGxpUr8JBiBuFKJx5oL+6zYnZ
dAfmo7tpfrj//e8f6rQUk5Rmzj9iAe7vwT0D4P7gDDBUbLQCi2kOcJQJByIR6IhKyTFpUbyUFLzO
TOv/6wK8fzhGeMrzcfKWbW0/6Xr/XhR46rpp1kpGU1SvA3X40rHHs+7LbT8U+/9Ija4OjEYZTgIY
4eRsae4A3/TZeelZA5+M3TxexStCeDbqx/Qr4AAR0SZcIa+G57hybuWXciNOGSwaIlWU2nMtCHM5
oiBe4GiSh+B5egcv9ms4M7HwnoNbitbDlSOE00X6G4jifFMOLm1PJogFviRGAeODbqwYgkC3jgBH
Mg1/y2bgGAiSNYv69ARPuuoBva5b1YXqGHQb9XE6N985H47IBkk4Ia3soWQG+C64fTXCn5bNG9/K
YhaH/Kt6UB8xozEkTHGDI7yxDuEXUHbEy4XDF03IGfAbK3u8U01E2geUdxdHiDDWgfmNGAZYTQFo
9Ka9XwFYrcJLyzjuAZsxQosbKSCQT7CdRzNoyj6M3/5FHFCnAS5Y4Y+FSEC+qPWrYDtLFtaT9cs8
iSflQ995T/TjqfVq7Fgk6/AXCw7UDCwr4j16Hc/erwFv+GsPA7tx/YMWbg0M/C2ZEJgSOEiujXKp
MMVCTn4APjsVHLof8jeuAxzwE9MJpkaHZB994bgsFpm30gzC0nAU4IhFb4GxF8BDSz5zyAhrgTwO
UFR/oRJj3UAS71wPqC3c4csvH8zHH6dZNyNS+cOIz9su2Qw3Rrlx5JOSuP8F136hIvHz7G9Zm17y
MGvqP/8QNnR26sL589tff/6B8EQ1VcoJU9pIUzXTtHj9+/MxRDrz5x/afxTl0EeJrmHUVHfFHLiw
in8r+3wTfxGf9wjlNEG3sFa9SyiXY+rSVpQH+zh9c4VQ16LRS2a2y0gqwLryKJu2CkFXXF++G9hb
L7vA7OwLGKpLst8Uh7Rmm7rBFUj+3iCaoAx8mX5D91un6/QdCscRD+imeOmu0WN6K14aOg4Lsax+
oh3E2rfk08Dg4nanZMfejw5T5YLFWL/R3ZGJhCuvLGZoDTbIZrBTI5/Gt69jbBpd0S+MJXcHgThL
lKWTgTuqeZFHMMwD3ezDnB/drn+q7pd1Sw/geIPfGBMwNMjfOKAIu7b2nNKWANPeoy/EkOov+tbI
X/snBgu3kjcdqw2sYl7hrobXoCDrR0q2xTDrHUySUADLPQSPiM3KVyQW9ilfnzBK4NWlN5zw99sh
iXqXIUX2JvlCq79WrvoLFMy1s/J/yMLC2K274S2ZOY3izdZX4aHdqpvANU74Qo2PmoiWNYiocNFc
wQAieE5fc8giuF5QNq2QO2OO5D6VuAG+otUi3GYmuNYH7rDxPCMAbrq6+AFMRhgd1cGyWYTLDTBL
YJ9MsAMMhPt2Nl7s8SmAU19pjwwrtYBK50CLHLr4TG/gskXGdxqXVBmk+W4gMmz5Ff21ftF+pem2
3AyfHMH5UdnAXXNXvo97551zpUvltqY235AJStMN0MLp3fxASYhCdLWLXHv1b6589X+78C2haoYl
LccRxn+/8AHZ1yi6RH8SdnfCsxQs5zWGy+tZOm9iVpg+hNC6PrDNoGzCaPSMI6meid+zVvnf/DAE
IfyPu1AzDBTPqkH2wb/ehWbUDFbldP0pFPQK+a9Rt0G2InQXmnONw4b9Y4nPLoKOwRzsXDRnnwEu
Nstn/CPh+f7j/P+8i3+Td4ESQbX/yzu3/Gw+//ZDxmIznj7Tnz//eP2pm78hIPfDLPwk5uL+0ryO
/vMr/5l7IeXfpUCvYzuqbTmaobKo9nzpn38otvi7ZZKHQbSFYQn+B176z+QL9e+WrqJHt6Vj6Taq
zz/+VpNlHvDPy79rjm2pKleqapCY4fy/JF8IU5P//XozbN2Smm2YUmqa4ejav6z6/mggUY/8YNsr
ZrS2Rf5Ds7xmYwrPtWyqfa/rCZEIOR7Otv1sWjvdwpKOe609desxMKxtz8GbHpQbtuhpsowWpokq
hXalvy4s+Um/+9wOIOFza/DY/n1QrWXhuUlEe7L3vWNo7YtxsoiU3Al95PjuO/i8BdYdr59e+0/L
MIvV1NIZbKeN3RYsvT7ZbWpHeFgel2vVovxtgIlRElakR28NQ0mX3Yh2SWT9J0Ou9GDYiFUthkWa
N+w7P0EBNQGGlMRJ+kF5TjscSxohhQlpCAFcE9pt2MCDOnAzLzsqpNosjYhEW008tUEaLvW4xXRl
dMdE1afLYOXKKmUQuypreBF1wxxeG2MisJrCWQ26QyKsFqSuYaNtz30FAn4YEz0rhqe4hZ1BwkXV
DQg8spLMm/azGhNa1FyLZ1otKI4EtRV13NgiKbbG4lj1yBFkCM3OKimwNApk3HlNufRLhO5lG657
8t1BchRonQt/HUzjcNM7+zG1IQHlSb4dTEx4wqyPRFU/aJu0ELeCEdhBDZQbbZXV2CDVCPqriam7
6y3O3bN4lnlFVS5zHLPYP0P046Wq7PvCOROJd+xa51mVMH/BKnUFm3CsVxzKxopkUHs7v6ozrqNZ
To80qz/6yMFSnREb0KRzbrDG3hVW7OMWg7oiyfeoZIGsacwc6Zht4sba9T6+z5GjFPahZG+r3VF0
6hsStPgwjQIv56Dlawp5iH0AgEO02yiSC9gX9P1xwE+0wmxI0Z5mNS5tr3XeBVAyalCVORc4m3Ja
01KR5r4Nk/KNgTBRJbRjJPox38/pIKgNOlB4ESUe2HwU8yHDB28zfOOFuKkCuhzDcUhVPhioCq2/
p+qPhSYOsWdeReKc8zighd5/GD4qmEqL3soiqM4VlSrK9Z7IPQ8kYUvrnODDVZtWNVZgh1JaI9NB
iYNDbc65UGGw7jPNjVX8E35W7uoOR6zR4/sZW2aYsQVJR1d6t/U9jGPtq0AJuSX7KVq1AYWoKbnN
BnjuiiSzufIOXqVcO2GWS0lqFNq6Iz1FF5Fov0SVgT2BkIAklfZKC4OnuDYYME+oDfDeoDqRJ/TC
5VFiiu/QD3P4METxGFaPdioUNzeoK9Ri+oUdBqtkLn6ZdnnyvHHtZGAncUikbpsgyeZAjbxiqvpV
bjfBW29evMRqNs7A/KGbahL4OCkGHUeX+C2KHktzPsPAmu6kAAClmSc6CjjkaWZX42umDT+j0kk3
6MxTaQ1ozCuxlhqIF9Me1xMaw2UwdNC2Ag5SuZktOhs/f9WiUGHqoCVO6Vqef62aAHYnRLXu7Aka
/RUzWy68k8xyHIaxxemhgN0iDYmndzKHJRoJPNQm8j0kuBu1/nRGrOVa/TkMbbqUKmWzr36q0/wG
+RhvNM460mtd2QUsZRHTeWXOokUR/N0K6DxpahggqwDqCUcckp44Q1X3HofS4ZSX0jpLntKg5GgV
Zp9jezd7Bv6uzqBCVHnwU6Bk1pxeP4c9tWiiy7Pue91uCPoXiT1uFxgvnhWhIRsS9EX2NowD+9ox
s4qLLl0Ms3bNdgg9c/y8WCVBQEu0aA6pbf5Y0e9QsV4IkUNYPToEMMbip0cX2qeU26M1QtIw1ZtM
05q52rcf6v1JNxGGoIFTHzpkELqwtKUjv+wM2GY6ktTrwBQNUEfpkU18ecHKVObT3AvDys7Q6mq5
CISrY6OMQGXDgne3ClPXM5luNVjLOwXHtVGqhxi1WRbr+6FocWpAFa8C4zktIFzpAURQBNMjzdmd
x1DIzumR6EpT7HyNY3dI23t2wKi6bI9l6j+X6qa2y3MP7h+RM56BKMP+wy6JmkdcU0ddxAaH/bJI
ezxkSrfUzJVpmgxvHfHQiWHl9x2A4njAMhxzzLU0a2mPGUboalwkjk+jOXY+sCR1m/S3kzRvkY0w
lYnTtR6LYQtIdULBZMfjOVFPRoJJVQwsLw3nlsBA5IqYjPpYxVet+hWaS6I9PKcMGL34+9L01EuC
7isyQZkQWc1ewLQ6VmOEO75Gn14nqYVtDcXhRWdceslRBiJWBzkrEWIII9hbgYKyUYbblvhNWFEN
uDWrONYwoyzlbHDGjgKrO0mjZYfs1L2hOk9hrei7vFPii8L4/aIkfbolMHATFDU5dPiim/aJDLpn
03BusceF4sevuPFsupX9q6NxWWoDp6uiHbe5LHFAWDoUbGVa9rqzLcNi2nT1lnWVtrGCC2Qqz3Yf
dNcY0EePS4xO9snpR4EOyoY8Kfn/qglIU+dcJ10hYbYtmeeM06929AACDpiWudU+iqp/bJtR2dY+
17/DZCAtuDCpOXoQYRxRp1HfBQJHd9usuH7PJiPAPI8LGjGE7Ob4hR4Mwgvo2q/LIf8p29FaWOVo
4xEgwKEzwBWZPWTt3t7VjJ1pMwZomfVb1drxujMMPNRwAxOE8a3jtKtgHou0uT3ro7Ye8+ya1j38
82wfVszWOhXZmWZ1R9m9hQSIeRPoubREqpSS9jek6Vmt7FUQCv+jlBILvqbEswlmlocFz12OXGdM
xUdAh66fiKLtAUw69fBqVTHosDK9abF8NVtSNRBWWru8VzHloqpblU0mNpbTtOvJ5w0l4rpbD+Gn
qUz9W6X633mgQQK0Y1cX+t4q+5obiL+YquicpoTz3DGLl6FtHYRl4ILAgLC0EEXQDhMvaULdZVnJ
ZzTbU5KGwUXp4zUtwWIqSveYjs1L0nZozcvAX+akosqp3I4+5kt/4AROVxa+nT47vFm5ahyAxzzS
+VfkVBzzAZwGcemi+FK9Uj/pZFGbJHwuh3CA8jg22zQMrqFWmPu4MD+LDvOsVk3XUEEISOfYmvy3
sXBYEcsPq4L9EIFb0gPPg5YhAEIPSr0ZZXCsjbh+CJLpitkVEogemVfP1n6naTAn0NDR0jBKVJRP
dNdktC3wbyV2NCxRocXzhUpney15n7dUK8nBxgRvZqx15HFU67TmQN3UAAhsn7z4MO5GxnR0q6rq
6HsyWU/yK4oLJiF4j1xsU0ksvhRl6BbdHF2mCPWr9sWHIXJrSxr2OWEXBdHtIK2Z4JAo50ydtXv9
BNRrxDdblmdN1kjT2ugxmk7ENl89A41bYzEfChIDH7Fjh6DaKmgoeYqgAXhjbVzHDLWa2kJSLFVQ
VrX6mA9dBhfYX0jsJ5h62Md6cEammBf3CGvvNJ8a2keTieZiyKur1M2DnTZHL6Y7g4Wk3SCwZHsh
ifTBUDjnOuakMwDulA0rUrua6gllp1G+UvJS29XYK/VuDogt6gs2G7wFmuKQgBdsC0Mvb3FDWFfG
RA2eHwarWlds7m7+3hINRcHX+M4ALaZrnwepwb/OwOiF9uCtpyYdQTDhD2YK+RAPOqCEaeiXXiTI
VFV+s8aAsy/b9AP7hiTX09PblwoLgBJJilRDnDrfnhXAs5VvysFdFNV27PRuOTgSQ6RJ44yQ+QfJ
kIpZ7mSva3K6iXKT8RlT00Rh3ZYfZTGgK9aLdjN52MawewcrKy2NRef1L0Yo3UlmDP9mZnKT9m9e
EX13NtVoFA/nOuh+Wp0ZW2RY/hIdy0XlsHEwW1YUMrCG1IfW7Vna1p9f4vrLPaPeWn34VevdXrW5
RmNugCXjha8Ahkpq8q2UHHlNX76O5vgjyphkbmbUVKwAdwdxqI+GYjJFyo5oR/mZ6tpYmhGG/ZrR
oFSDLz9umQJF5UdaV1vbwgM3Xaoo3NVt8ckp6mp140uvVGtVwRglxD5Nyo8GSSOmOA0P/uQ80ut3
Tc+AntOgH2P+NPlABKdHq3AeEfd+2jb2cKdaVRBHE4GMtvI/PQXHCgIb09DWPscbafRHEeNgRtK8
dDoGUQk07wSrV0rbXXQg6oDmWLW1sbzgy9Geh2laTZzeuqF4L2oc3pbzbEjUMPUKocANI8M31ee7
RMuI3UklNuddALAxsIgTEB+xtRAJy9kAGXTD8ie9y+QL6LTFS6jMym00AXZ9MRyExs0ckhVNyySg
/aNqNP+DCJg9tGAsdpypGX7wT0VJei2wEnSWvsOJDp7JE4TkKcPZtAB99NUlmsRbVpHaM8uOumaX
eazQirdKzHyvZv4pN5HpagNReKwLTA2wONpWuR58cSV2/UUvkWoaSDb82PyKu6WX50fmu/Spyvjm
GPoxKqrzKJWL8AiQs97bgrTgOD/44EgkqraignRQYJx6q8KMzC5dvRHSt8HF+KVqWy9HAzJFxnmo
DDDFxQ0NIYAc79TCYVEUikKA50P8QSAo9V5pfrWpc6D+FWSUD8BcjfZ7KOfkwdiN8QsWsDoRI7EV
UAhY6Fop7awoO0nRrtI6+HbM4ZrMQfYekyBVgOCzraVeENfH1LtMaRrMb02Gr8t0aElXGyfg8J5y
HBXQrHI/XjL0ZV4qIQpB+EZ5sRtysWscfRPohCSagvwaCK4Ra3vPjjT/zZXeJujHcB0/APBOjlTx
KVU3zGBdep2FYc+Uy2l0Lq2AidYBIYY+7XgRECrIJob5TFnxQvcioYzi9KwE3iUmq/LulDc6w3x6
LCyc/ZmitSusE7BU0/gSD0q4JY8FAm0UHJVYBaZq1q6aT/W26Vg0CmQO/cQ5Kk8FJhtlmajAAjs8
8rPxNDKUEoBQ57L3MwfQm2OI0gFRB/Uzk7iHukiPVq88hVDDFdQyG8UzLkwgqiUnQMiWCek18eih
sBgOUyxZdx2ECHn5k1v8AMRVL3TuoWmQybku5auTdt2GYGug5v0EzxMX7hRBXJ6U6ZQwqooVbyPa
Yo4jCz4ryroQa6CXMC9SNfvAjJr2fkgZ5+snM8DhIE+WjbmIsgAEBIf54Ejt+CU7/QuuTF1RxkU9
u4XVwKbn6jlhj0LDzhGNoVgIzif/wkdnb1OjwKWNd4Gkrn4dODXGxJKsQSV/tXBqDRIhHNrrr0rp
x5sankt7xnJ5MxmyMW8ADI5sfZdOjxTmY5LhnHKzOiygev8ialoweU23CjnRWgnFGQ8I+2I+fWhx
WRLMFRjrxkZal7cbrsu1qLBxFanjY+eOQfvY9in0tX3siWBtF8GqmsJgx8x/3aHuhVE/By5y3Zka
uNqgEB86QMuuLr6NjmnxUFnLKE/MrY6QOxL0/fM4/8w9UDM9eWuTPMSOyE+qHza3LIy3uApWQVA1
UNJxMptqsCPUQe0D+yHskCsxPYawGPvwUIp9pgEjIbqZc7sG9AB+zQIhItO1qdrUBcuGRqtzlcb9
Qe87bTVIAWGfI0c+PEVBt6Tc8hZpBpTJJtOjobDpE8QyhjJuTQ0en282+zGgwda03ptvgBStyEjq
Y3WdOXW9nCpd22hVf8pDDPiKSXMynHKQntbvtOMGbWXJSdLs3qyG8U7ePyWJwpi5guYa5hGruMOp
pE8kWWLVZK1FoVzbRGRQQEW8CgQHv9SU7qA38UbMRnIQAhv2VAknimF4R8bsmVKczAM2214iW4lN
E9GTtasCHNFlKleG4RGVg9RzRWxQ9zi0v3KdHEGgN4yZyWLXbf1Ytoa91XyVIEFjBmsxPi5AMDUF
jcqkqE99VF3QbLgardiHfiCyq4T9pZXfpkcrMLKiX9MA7inmQLegEv2WnvmTSsLhemb3Dy1j8H1X
qE+VU29UpaiXRuuj/POveqicPBt6hedgmCaumxIP2QGHgnahIUkl3TO6FAl+jBoBrh11hzDH16d5
61hU8y2K46mSZbTIC6idfqxsM3Hzpmw1EWKFWwTh6ZicElziD1nUXJNcv7VKTnNgVD4yBc9DKtVd
00md0xgwd19Vjh5CAU8hOUElu8IKqdtUPXbNtGOQ5VZe85LXPv1Y8LaFE6UrA9ce8A9SUFM6oxkh
pi2jvL5yfimqeLYmOlJW5KMNN7sJx18LByrdeJJzhxLOkOVqIGYXMXThA0GTWkqQgqT4HVp7EZC7
NYlt6R0SjTj5qvyuFIM8FC7l+ch0dZJRoCvgwa8LsQuixFxbWn3RhwaOdASgJiYjS80tiXqIyKz7
s8qvplXfZ/O6oSg7bhROhJx1lqZN7/P+kAaJha5IoFcYcXw93D/ZOCEYK51bvWbN3LU+Kk2dhtU2
0kW581vtREPGXOdlWu+KTA2WtGaAts2SkLtyX/d9xC53Uf+YDTzVfaJW6MJw2AB7bYxkV9BOLndw
EzY96jZUmMQT653Bw/ysbyhqbEQBePfyxAogfV1TrQyjVY1e2+sdjiL37x5oTrUrEPVaWe4kS3ry
9uL+fe8/zP0ZLfGct93Pd399jip0OUSkttQmb2KXogXuHSIr+mqyAePQ96ENLXaZJf75EGQcW5ms
vOqzWOpuwAjSHBb4/am0Q2wZd++GPau8wob9B6feoQxVXqgNc99BPnK588BVhQGuXiRwcIBaA1E0
f8T7Q8tdg2BH/fzrU8K0d1S5hVuKlpbaXy8UgF3+8VX3z0VjCm8cxzE+w/98oc8ZYOglxVxesLz5
Ve1ylMx3fz041Zy1dv84DOeYSIEFx+EuwPTY4E1qFRcrPy4BtA2Nj2LdTssnmXjpMfephzvG30NP
A7tMvX0qM3VrG5C21Rnf2MJdUrtUB11ULZI2tZcBIcFoNdoUF1CecViJHAUOWhorLjvBNc3Y+Pux
VR8TrzqFBTVSxF6K134S7Kd9eJARDuoUKBUaPRJMg876mYTSbIqs23ImMA/tGLpVY5MXQldKGZ6E
D1M+pbqlC2k9+IZ967kNwUHRVRzDOXsCCZYxIhrhotxHhv4dCjaWwaQDEY/RTfOS4qAUpAtpMlix
Ru9Gf5g3AZ9YJdEjFPbai5E49V6dgpUGcWFdZOClbEDw+aBHm4bW0KKQ/m7SHUyvQ5svpq6Fd9+q
A7hZdZOpY7vLPZS/SIlV+AQrwKw5KqG2B5stcfnh15fbxGs5LlWSnAtLZx7kItrmIaeIE/4XZ9/k
UihauLa8xGFoA0ff6AEbFb9KkYNLPfmG2JQYQSt9dBNJ3zM1X2JAAQ94fn9mcXbFoTopi32CZXmr
g7fvFBCHRhIddV08xyWmatOcVatby2ixfgUYEICZ3eoRr1V86wSETl/vz15rPDpVse2d6KSG47Io
8xea8Zz3s5GQEi9D2suKOwFn79rug1T4y/xtCxvlYpOCSrMKFUFS9CsjsaGjg88gbnzDdQfFGCOi
oqZPpiFfDYUJTkdTNgnUt6xlZcWi+Kuv9LeG39CMaIw0qET0VtTvwQiwMBdPVXPIW0y5NCrJ5hnr
1/m3gz3q2MfYsvDWTc2n7PyLQ4KomeOgobW7gxDAn+kU+TYnNwMks3kryL7NZwF1UiSZ6xXqc9kM
bicmTolh+6vuG8orzrl0wNkrCZvA/rmvm5uIBqjNagolJbG3ogzdUFQr1kZ2+RI5Ux+mPzGYPSYm
3cx+eIjCvFoEMN89ThUPuD3RmmjjrRDOt+WbROMV9KA02D2LeKybszIC+XD6kroPJUijBBUdB9ds
adPbYN4AH9odZOLQumR0MXMTxZDKLCPJMSqmFQDSbOJXyJjszX86BkX6ZxmPWN6Vj1MKqm6J+9t5
kK35plgAxBrrSWsjlyklMbiM4KKuIddH0PP2NBq+XnmsICc8zO9HhXpoXQUVGvm8Pmqj/Yrp5RMB
pQ4iUn/vcghTxow8L+GXJh1M52qE8JisfOSrbtMjxDG86mbBdfMZiFLY6Gc/g6bU9yDb6deQwRuZ
B41m3caSubpLmuhrzNCmi/oaWvVviX3sYcLoP6Z5R19Q6Rehg08kZhCh8i4Cz/EfskD/mApk2blD
OqPhHCanfPRa/VefdqQse/Rcc7DERQOK0ODJ/FIYypJEsfqXgEkMhO3FCrlJvbDjdsxfKqmdQer0
hBR1/aoy4ACULxyynAXzfptkdQJwjB6Fl+NByIw5UqapeWOiDiLDp/nr9ABLJ12h21jCsY7hfNUd
pXMYLst3FRXl0kwBjkQhb4ld7U2Zv6qKeTKAGi1pI0TB9AqibyuM/txo/jqEDLXQoaxBCYOT3Jsa
atDgFgVmubatai5TGd6BenR9f6Q2VuAbhdFcu3PacoQ71si6QzFHW2zoZr8pgQ6iyGYz38dSO1QV
OUCUYLUJewsT2BIWwGPpYBqXTG64bDK9/RH5dC3KiyT7eDRoAw4e1+L8QmTGDIJLfAtc8FUwrdrQ
WSn4iuAt7oY6pznREicK/0cBFFwjw3SsHKFjA27fohfn9MS2gxCbiwWxNEfkNHkBkjlWHtM4ORTd
l+J7aAa7BkyYuh1Lshysyp/VpwwPTXulI8ebzNZficKec9adpacD+bTGE32qKxqfC37qa4bILsss
AuD08/37jg3pcGocE+/T4BWS+WNQqzkCdjb3iZLbUPHKhxZB2hRIVETxuG6N5FkGyCrTxCebPRt/
FKdxcxtKzEBPBXMnTTZTkDjcPtaSe6lTJaFfVXZ0Mu/R0uKlPvaVmxqfDn1cXDTmd8G6NYej1lVJ
Vnfk1lWwBz140p1uFwasioSS2XST9IZGkd/ghmYK+1knIERGgHy2/dtOvtQc1TOzs1uG9qGOIgy6
UnuIc6bulbphcYW6V9FhHdTN1FcftHE5LNoRx8jGzVholaz8jPz0ETHFuXKwCxSgeZrOS5ZdKqcV
NcgBSsVOdYybqRqvRc7fDBLJA7XlNhxlsnT4WVAW4h2g814gpSgYw4CoDJiexSumr7vItFaMAz9V
HBerNimeo27YdeEjYMlv1afGEQiogDYl3CdstHA3urPKZqAFjGyQLRc5bWIN3t0CPz/5LhrT9oro
q2hkJlZEwq3UiRZzLo52GK5G1XgrJ3WeXnn73GuWGeqEVqL99HFWAz9ZyLJ4j9oOXFWD7DIMz3pQ
YfuNwmvfAJa06SDFRvtmgw6pm/qrHI2PtMxesoSyoA0JR+jeYYsg/8qGK7VGtub8KNkAiIEDZ/AZ
NDrkM+witEuJsKm+TN5Pzx7I7GCgP+RkZCdavLHHJz9SmmuUq4diWAoVTASzPv2ceOSVstNkS85t
cxyKsst12F68o0U7DKusD7kSzKpkTlm80dBfIkwiKaqE36xo8WdTogjw2CgYi+lrqymPasq82OAP
g5wA3mbXM78V/nutWGt1LPdZQ+Vj2OyUSEj2dF4vpgJjRAbbaDA++y4m5GG82VAKaJqRyNF3iDbR
NOhp9j3f314Ou7puIHAPKdlf8LwWg2HdDFVucVCy+lhM4Xp9PJjAtsjxxRZnCTmylLZEfzXmuW5j
DqBC+c5L/hVTeclYNdUavKgF7vbBrIxXpAEbI7OqlWpBqgpoGd/Lfdn8Ehb9qcZH4wlKa96az1nn
UaiULJmzsjxuvhWDn6JWtK+aqOxJIR7NwRsVZcABcI+LynSQdWjbmK/bKLtSAykrZvBKHsO9ty9q
jMq8ZVKiExSfTxMTmZwBae7dnNB6UwPmAr43HMfYe2lU0EO1DWoY+44HDXbOtP8Zy4wlQ0zXLJpc
GULlrFOi8zgO0VVgFNIQLSX1CFWT/NTrkBgQaS7lQJQu5LGVFQ+bDDS0wYQfu7EPE5o2CCpbHZG6
Yr6WU9hvyzqlS6cxn5Thaymmc0sR6Xo2qkFHxFdKIDQKo3xDeLOpporszCioFp4KVzLXmXG340pT
ifEj3Gukudq1eDex0XwMtCtWU866wptrAF8MHsvSL4Fa595DD7Ah9895UL+JCQ5cPxDdiMDfqudU
ARgSrjbTapme7By/aXZMbxaSiSvDoH1Rc6rIa/OkeZ10dXt45lKo2Ewuwuz7LbKfqyKj514FxoN8
B79qxkZWYtyKhj5fIg8j0xMiCFUzvzlLFHY4cr5H+j51nXCrcK9gZ4op8iRR06OFkLePMsSn/naa
4AL6s4+m1BnP94xLtcbo6RNYF8Bh4zo3w2NC38pl5qy6nRY/moX+VfhxdFDNrROfKg7Z11ab9kMA
5YqRWYOJES05KvmBDSuN4PSbvj1tjQJ1e6GaD1MRoZWim1e02MfKAHyQMzw3tIUw6z3icjyUnSDt
Tq1emjpPl7r5f9h7r6Xm1XVN+4i0SjnsWskRG4wxsKPCYJRztI6+LzHn+sf810Z39X5XjcEHjgpv
eMId3q3qW++M1hFaFO9FOX7J4/mlUCjTNfQsH204vgTps1mGu5maiCFQFkMDZaf32ehls/CLOigt
pXjEXnmesAeXh42m9b+yhRFPFjx8NREvqvCZpfpdVGd7LOQCeR2QMwossVkKZ9cKZbxqRFDFY/Ek
z9mbqjGsCwukLsW2BCWI3ER3U9ARqOkrFDPa7mmQJtFRHzLFwa7zgkiKXerRgJ5RDVghysKa+Cic
SGEP4a4R2yRIqzyWfiCOUllgz6Xl65NqrsvC8M3pjfIMNUJdMDyzG26FTFsmr4DuT8a7JE9vlCMu
fQGEHCxM4wu5/jShhYgv6I/UUJHNcJkNGro2MFAR/egxWLSEzVyJvZ+ai07NGCIMVrKRCFl7SuB0
L/z8AouWwesKZLQtavWhmXzNGVlbn7+j6sLg7z9b3CSLrqEvX2EBGJjjgYb4AbqL7oh1iJNs5cLb
uusFCpNpQNej7yc0gEk/QxQ62tk4mjHMrHzG4+nBlg37RT5qoUqgRalTU7yojf1hlFMs0KTb+EB+
Mc0gOWIrwt4X+qV06S01x2mUYC/N8sJTBHD0KN0lGgZchTI8W4V8HoyfNkE2zDLxvQooYXc93qN2
UDX5IdPQ+Or4fwayhHVUlvlBgK+a2JPmyi1sYllFVhxOVKy7nTVTS2/FNVmfQN3PHUnEmgnfz/wS
x2gV5Bi6VGqDxC4aTA4Y/aAvfusihbjSh5JjxvpNfUwVJL1EdxFqfolUsdtMY8HS/NDf+5tZytE6
rekmUWLsDQlLxEdGuacj5UJ0PQpIadPxYmr1IUIi0jdRXOlmOO1afUGisfYRfznrMuKsMfOXgA8F
o06ucIKdotZrMkiToGRgGXR01oq1pHSjTX/rPIeBzGQ9ag2VdSmIv3RTjjcD5MhW0OjOTz3OfBPo
/CieHnAEcPsrBuNF0B62rov7RFBGN6K8ApyywNq56dGkxvxQytY0cwK3fIzDWhPWcjX0z2m4yOQm
Awi9gR5uCHpfnH7+0Mf/D6j9fwBqS6r5vwdqo/MYU4Fo/xOj/e83/RujbRr/pQKzVowFgy1r/x9A
25L+SxN1Tf9P7PZ/A7Tl5Sk6HKqkGxyBCqr6vwHa+n9ZumEwDq1/obrl/xuAtmZK/4OWA4VSNhQL
ao6lokcAtw4A93/QcmI9VhPKzBEOzZe2tKzNI1jcqVv6Ge8PtUHjNFdlxKFg+4J+UtG211tY9KLp
qWn8o0/V71x3wiIOXaN6C64lpBc9xtbp0Q75lkq8BfcXrVsBymqlQniR25Egs8fyPNxVUqK9iQgy
Sd/UjIzzVGv7WZhw1tOM+WVsZ5OWqIrDhQQvSGNFtyY58vM66zy9JjdqmgdyX3M3eEqLynX2PpZV
DTOOhGGQ91OWim7RZL40JlfrYSF+bIYPJ8uo4xmaWruhiGgGquFkBTFKeJWm7dskezMf4bwTlY1R
FDLN6fXYsfEUaDW+j/pW6KFRPYqiOcl5YT80xcJMZN7kATwh5LnwgFOg2YQTJn+sDthMtsqpK8wA
V0wFy0KEd7XHUPhhPK5SK2muIu1oSoQa2vZKJPpKhSRUrykQrjGgnI3ENVHQfvr70enyBhnIh5uK
6O09uBqZPHqPHh5PisiADXKEXk8C/8lcpD3UWHhREU9+0vi+tqlmX5PGXdUsaJMHRF1pDlxL10oE
0sk+kbECVNH3QAMAMz6KGVC0+rg3dHZFi9Uoa+FsmVnp6+V0VBdNr0yG7Wqk06nJBmOVjAKgzhK1
mkGAYp1gO5YiGA1929rOEPHjED6/arjgX17z0aDTOuHKWqAIFcPT9iIdFxhlLIPtbB3hnMpNoeBg
iwZXXkJ2VzV9nZQ56PNuNrmD4Cm1JL/GUXg0M5p5ZVjtJsF4FzGwTUdQQhQ1sHFXabeAR1NOugzL
pjDMz0CLRq9QBHDwWbWLLSN26xLwZB4n/VaxRgBpepU5MnnOIaXW0FGgcQpcGbopxuC97zCTnfTs
Xz84NQ2U73mIAVpUMJfbpkRgpTqGcvGBWJZTTkFuk8Bjqm0iwDUG1TqvzXhtxihYKRERRiH35akc
qNMZ7dLxxB61xc5hStP6EIrSi6E3NCHm7miSHEqKHB9SFFPBEUpo3gMmBKjyWhuP8AlNpY2Qklxk
SmneUnhwyA7twRm2L48WYQaUNUMIV3QB5M1QS8ldN6NDEUg3NSqRZg2InAXsFo51I52EGqFHFBjY
mUQsATs6x3avx4EjTqj66ta2yONn5L4Sd+oJoIdO+jbzEM/MVrTFVENbYsrWgmWBbBfAjCtWnNsz
jn7hbqLgr4KcGoNswO0gAWc2zKk7d0gvqElDrV0HmkV+RUkkoviGb90jTJHyQuiSjHccYnee5W+t
SV/BSgoAqAveTccaBQTzmgzQ6WqKF3ZEW9Ok7AVmd4abJhWY6kKTfFTlSSTDQDunRnguJoAlS5TK
hdL8MAwfNWDEndwa5WSQlV4wxeAicu57KhwjAAVO9RgBOBIpzw1eTcDnG5bGBgmf0dFlpXIMabzJ
SvkmoziA3me31tAFJmnHKEgXpsV5p26fyCufFIr6dUbvB39mDcPfMaVmWy8I78i8NdGHoeqTd9dz
WbZH+adAspF8eaWeuq44ZhN4u7St3x/mnADwG/BimtPSQ1KwWgVlNK2GtoDniuyLVqC5IhbZbx2O
ZxQYauTrgHLCmq7hGZvBtI2VfkIlgNpjr0S3DK1QLl56a7J6E1boxcnd+ItMTOyIafndZVVnA+on
0Wgm9AngrSmovQKXAVk8x4XfWwYYvxwr8hJKcRJJ6AMG5zzMfodB4V3qA9K5RGmLitiJMrMvjPUp
s16jBZYWafPVUgW0nbMAnXUaFYy3R9s/6VV7gTPxWUzxqc0CRMN1IVzrAvpS1dzCsTX7zxwZ2m2F
3SDImAfZBineoBtsVTJuhAap3lQYthrNolMM225GBwUKbN9UP8U9GsNTFmUTbU/xSe+A/2STskty
8yAb0ybKKcepyNpSHpUdMwO8LlfYoQAto15vKlfQSJ9ZFsS2ET5+qljcVOPj41EhRFIPynuYVjJO
hPF1EqWnKOo1X3qvxDGlxRbKTqvin5XHIFLr2CA41dsr6ACy/GCEEgz6rhaRkFXa+TwXwy/Nqprs
3VaC4FmTKL0IMvqc8i+w25Jql2Wuqy4pj1YbGq6ezTDgYcNgHyBnerIvYZmQh2iWN0W4/iL6exSt
JxOsoq3LiDkDynSHqvlBa3ayiyRpYEW0LIC9G8v0uofY/Irj+DBIqJhAcwKAU+kXoWnP8sjOGiTd
XdWandkkFBsNwZus8Bhq26BGoKEqWLkpTge7SJjXY0GxXZbNAOdxcYegKM8xP6o0Hzbpg4OMf+NW
+1L7hVgeq5da7sBgla0LkUfetNTgbes9EdWXR1irhz4yiC4e5ZYs/czSY1KPcahP4y/JvoFY9q6w
5svDAMdlYfFFWnC0RhNM8fCmi5iKKOrdZAfy5Cx1R6C4iPTYsfzA30sBUfbHL4KrlemIV7So0xBG
lJs+uRoxtN8aKRO3qI0Uwy35Iw+G6onDw3ZXecA+YOMwtHRvEI1vUA6kGris4WP/uKhMDAcV9y7M
f5iq80aIRvZi0N360o/MZUKZ2vCtZizWVLwdoqUdQmRQtIfiPirZxqop3PXxgP6uLr63gfaCCBHM
tkr9rqkf1oruzDrdiT6HuRkTRYWtFu3IfxBw1Y191c8hFTBbio6PWYUDGor46SosXYl073O20grE
Yk8eDSi7iiHSqb1hR3V+k63s2GnKQWyKm9xpn2H7Ng3IHseSXxiyiwQ7bV3zNUjXqJZdBtxS3B7o
U6EbMLNTKhGdlxJ/zGl+MBqU58bmC27Vqq2nk5WpL1IdHhCL+JFrKmP1Yyt3qE88EqSwqyvdIgXp
7GYn1ijb1UBz49iraLf6g6gMPqwL4OuFeSv63y4Ci1S2EFjzEfRwmJXfU7B9pN/IVvpRiqC6FBrv
bYEAU6j96IaMl3xg3OPsqRoH4dDNAIfLhDJKplkfCIEE6FxxxdD9qZpKW4+aECI3VpweWWfYQmB8
xgVwJAVRKAKEQ1hpSOmk9I64SiVIARna02xD3bMZsLY83GYLNLU+PxtNeAuH7qInwtZc4kpqR9vi
R1XQv5cY1nGLNkwEBdqkfYYOrxcClpkTsDZSK2xKVnBqdStBiLw4f6c7jRl2j5Qs7jVUOgYST0Al
AW4T0zjv0CA7o5RWrkD7XDppEaHJWVqmXHztH82mNvVNOia4+01XiiPQ66wkWFO2BpxiyChHQSaa
dQ3KXGf5yLRgoG3Rb6xTi7tKJgB+Rye+NUVADMVoU6KhvCqgtw3yqrZUzO4Gv1PlTyvtDkko3IzI
fNGkGRs4SbeRXIZCP6O5p6iboQK/1Jbmek7PcgpMVdFphdHCtsekgyzdHuQ2kfwu4/ajJLYu1GLT
pCx0aoyRc4z0q44XBvWcZHRbESYXzCefIROvgmLZZMSk2faCDu6iHuG2/P2qmb3lLALyyDTytBkK
9b+f+fs7rsHJmD3+Fn+v/vvx9wS40Ui0/3nwn2f+ecwANxdIj3j9945/Hv+Pr/978O/A/sdr0jTZ
KXJf+OgxdZL79zp2WOTt/35l3ccE6J+PrGnkUcEF9I+qnVb259JIKXIsp/T3Q7LEf//2z2NoH/3n
Y32jRNsamyZodBRZzK/87zv+XqX+/1/6r8fUrUicSpqM4M0ffKRfgCVz3sPojBc3zkCkK/v34N9r
/n5okH22ENFBz+qvZTSH9v94/z9/DinKFT3ISgQuiCNW/zwjlXrq11yhP7XUf+FwamRjpEXk5e8x
Y5hSe8ygfaVTHAB2b58nZREajRZ4UpQvcKS/X3shBFSaO3nv12O0FyBaPLFbzdqBfCJJLqjU63j2
rQKXnXqLU+D0MT4rZ8ARxxLGpT3siFzQQ7vkEHrt6jpfiUhBFZbftMMxg7CJpLfxq7TwC/Kzucf8
JkEahizIhul6T47WE6bt87U/TJXxnL2aYLnm1TeCEjIu6I893kW5DVwFABumvaPX35m/5CoYkYPT
yT8RCY13uJwIxjr+AvaE74GY+7qfS1swP/zafRca4ADodCDznXL4nAL8VleQubA8vrWHAMNgu/WV
K0sJMvEexW4gdKvgrXpNd3AYpAgmF2qJKLo4whnADo066ZD5uFBIr6q6jVDKAUeluro5POWhfcqO
5gmH+ZimuA+fRwRJH5LMRsd8W76EnVe+LMbhIPwBhOwLhOqxCtvI8vtc0CIA+/sA4H9YWnQGfehV
ewcqOOuIx/Axw7Qh79G3sZ/7GT7Fwhp9FVJWsNCgFhpKdSsRAgbyg9CESK0xjRRXKbu6rb4GgPZe
pxeK1MLXCSVNaD7zWmttZQfZ8ZMFOjvFEJZLOzsX5/o5suHxeDSYSM2Q+1nJBLkrJGe+LO/dsI5A
vvBppD+wEoItrgYA+/Ut/T+YoqtURhJ0BQCaFNPBQiD5wuZx3biPd/VYuVB6V+HeOgDDfLyDT6Bi
vkr3ITXD5+tky0fIY3s6FxNSHagzqopDeriiHHjCYL5Zm84JhwkehhW2/EQ8XbDVU/ADERpNC/SZ
P4JXE5zXytdP8UHf6D/FjX9HxlpzxaLpFl/wlQl+hN7rriosbugbp9Cllr4i/OICKGurZVxFeBht
wQ/rzl08FVe8Bk/siuW40jeCO61KklEn/gw+vq2LeaKpNbiLGq47qZsg3FqYvsBp004Ukeh6Gx5C
3tnKR+8GVZPQLS/1PYVoYXsifWzns3w6hi/vGurPKDTZOxrO0tEoV1kJuGGtwxRBW4SWIhhyTIZt
2qKr2ZdegCfEF2RPnu7Ky0s8bAT73lVuQ00aYTonOcZwnG2Djs7lNXF6ROB2VJRJaZl4z1PkZyjL
OzlzqQAKDKvLRqUFin0t3MPn4vhwu32FjPtqXqeXEZzRLmbF8eddPHGlygOV5B3Sr5vy0lFM+kRG
8r8fpaDhhVucEQcM/4qXvmQGePC1HIAUK0Bgs1Nf+NzkWPv1HVMGxrLdrdH8LEZnsqu3Fso56kFv
qk+dhVqPPX8z2L4PyX7yGmfwaKHET/2hOXbnDmxN/Diah0lljL/Fa5RC7ci7q5sGpNcqs3ClcUAD
/42Ue2r7lp2Ro66Mh9Ncv1MfSL1tvlLzYf8uEINMOBSIaJ0DWio9ANN1kAlHd4mq3TKduZmMsh2u
X+F2uZjtfSPx9HhBZgpxouJYFYcg3BjUOLZhvhO32jeY7MlON+A98I9c97Aw9PVUb+Kn6AQXyTLs
8jCtwk+KJIjIXFF4WSFl9Bm76ZaGYbwlzymfCZi4cqUPEH7In72R5uYNNePUFQ/zJop2XqnDbnPy
p8+yOsnP/W9ByfxxbAQPMEe9BuOrwwuwuGqlZddf7VP8gk4WfjML0PNT/kmRBpDeiHQpZdWDG/vU
J2dHqiSbiVzp/jTvBRyA1K/hR0MssDvUuI9MjrX6xElsts3fWDwmyuqG+BPdX9URnsDSpJfAma51
T6OCR1Bf04oNzkJUokCIHQG1lzZzIr+XfiMg4WArt/FOf2iWXRSDWcJiN17VBwZL6XNV3HCLsu3j
Er33zyMdyCNXZ95BO4cnvGpuJoTFFbmRXMCn8JCo5fMZ6ZhtqMNHeZC4Ra2dvMOrKXC6x1VhlW+Z
hQjH4z0875kjsSsWL8oae/CLRP8f89t9h8DlC4hiyKU0gCYgUfCpfYzuJm79eMe0YZUsO8ZZubFZ
sgXW9rTDMoPFAeet8hM8F8aKocs1qP3wOWaj96bbg0gVgdXKofzDAm0v955STfmVb4GRrvEUFX8U
/CQZKIfIG9bqMvYqlIb6t9wfguW2w6UEUvdC4TJ7/aQRjnvuc3aemVEvHKJ4b86c8HLSB5aeKdjE
0Zr5tklAnG9abwyd+albw3z6+z8cN/MNbMgudL32QqsxNlZ4ZLnpEwK9dvBcnMpLeUFLIlLX6LMu
rTDYgqWNveGk+9m32MP9vM/qUSPY9ROPI0AkGWAgAXhb2vjzAGFM7UTw5ZbbkN/ZGVhGrj1EKKxM
MXhALerIOGd7C7b1SnQRa14zrJIf81dvPQ2l6IY9ymMItcyV2meD8thJOcFplT9LN+wcVa6KdJPv
CEuynGfWtwHLXrYD6nPA5pIzvlqzdoy36JesCg8V45XWbvm51WvfAYtIAw+anAHC0QWhvwqe5018
13rsqdsKLbanyoDHL75FrxZSb4yBp/SVxPvWXcULE/UO8JtVfavs6k/6+jaLJ2sGcuvY79yMHWSb
NFx54a7/0rfVhmnwDkXuU9hh57QLPcGhAGDag8cWuy3bU92Sj6+yk/wV7lC+mqiA2Fix/S1MDouT
MxnACO3s7YSpI+hk2Fe0vocnbk57MXGkWiEj4S43UWHLAGrivC7DtPaBBQI03pmLKrrL6riI9q86
wOVf9Pxm1jrQf17rmwlAXxuVwR2SsjZJgyBRrCAcmstP2HEEPItAXr5+5Cd1yHZwdR0hpWPq6MF+
6IDLe1K+NvqzYfrVeMYgYBVHKNaJm5BbqycbTd0l6G+9QMe3774JA3m9c0Qf2S5s4y1rBXwYylFn
rXC75ZYrSLyt+k/kM7zEOlVrw/UDj2qWE3hox9qM8hfAPCDe3PF5OgbjMaxvGV4q37Xw2gAGmX4U
sklZsQ4CupziFj1YIW7Bp5ykvkJ+MnexfJjLJ91mLOdr8wsHLQhKCOatO+MrAwlJvFc5HWyEYH5V
q8wVN8Dk2a4oU03GmRKnFuwR41BdINxC8S2/IkHQ6XSiPRm2u6mD1QkOwdoaPlWUzZhA4ZZlR1pn
XnFM6H+ulRtrG/sJgbRkYJo5AaYka1gl+TM8mcbyCFdqerU+pP3F0+8aMfGOrDwRdhfb/l7b9QVX
MMmuKhYOWto2AXWFbMj6ZeGDvtQYqLBua9uHQgTpfs87QPczAEZ11UK10/yhtVNKyfIFdAmRdUoT
moi7K55lEJl2c56rdeWpd/UuVOvW1u8j+BLCiI/qyDw3rqnbbYAhDBsqJiA6HxzPvKK6sspfJNqz
6Pl2LkXiBmNtkFQNFWjABc4U4oHCWmGXsOhZxZjxEAARFERCknhHxrKQXgSVIFTVig30UeCE20k9
UlKZM0SfPeElSJ7CyaZZ8Wm8Byounk/T4HH5hh88Xf51PVj7UKKA5qhyzD57QlVuuNrZUSDx2CFZ
UZ0JXSg/imB+VCBoXDgbAcdUcJn+ffqWbpPEYz4/sPLjXOrVqzqutXC/IDBs/fDYioB7XDyKyvQ0
7SAORMsd6+ptnuGacBfUfRK7eeF8AikTJFckLILOgpPgKsXAyJ7fExztnprT44Kn8Ch7Yvky1Iha
+AAtKKqIlzZeQ2BbwDc6QdpG0Q9Ke34Ib8H0AUW8DJfFBfRl/tmJKyLCa0eFmRAcHBJSUwhLwpq1
PMMC2O4SYDz8sD8SoM47ZAYZ89qRQqMB0H4zg931EycnqTugM8XmnzrlJTsL6StNnS0YAnPcaPDc
7Wg8Zd4DF00oHSRhiGdXDijaat3kz3q0nTCZD16zBDgHKZxdOBNNN1BRrGawX7uCAsdtEYcWs51B
tqWceulIOMP+iFwIi914N+9wtbAxGxonQdDG8GvVS7HzzMrXCJB1JHiVhvkLUBFX5dIcadKGeL8a
rG32WK4QRyrSbdqsjXxXh04O97r/JU8YWWfP1EJwA6PUCJKLHp2CAZdG8dspQHpWfpZ6gQXIco/x
7YQZkwG7yT8uw29tHfHoLCyfdkyaO6BNo5dkUxhrCf7Rtkr2CG4sQRj7CDIldvl4Dmsvi/aUowuL
vHWf4v8FjxGTObC42P2RkED/1MXBJkbkvyTDMYdYmxsw34gGIdbp2zRlX67TU46FcQ9HmV4y7ZJd
xDqofpnGqUFOXNyyZUuyXak39I+obd0qbELIZe7sSrJm32UkJkAa92vxpLk6za89rsmsXiG3akvl
+3FnsRHR00+8UfHYpmkdi5mvxmskwzLhonldDjFzrQNSvjaSm0c/ENyI3e0codVyE0+vHDRrDmLc
Coov1ELYigiYWOvm7HlCaOiV7YH9adUdmTfmFhhl7R0lnt5ENfVwj7ijOwPjYUUHlPYUfgG73H9W
m3L1Wf0o6+n6Df5Sx/zG7n4qlRV8JZGUxl8xC9PjwE24Ipe0Zoi+URZoV82JXHYdH/JnuCECNXYq
s6R3X8I5ga1+hrJsfSnOcJx0N/km7DJsKEKOsX+tvAqSLs7VF7QkbsOVtbRw6ueYsScxiKfGR7II
cS6dlHuJUvlZHPNDuuWEVt1ZWy/FA78ZvWXjpep+SwSP5YZML90WxwJttZfpB/0GQppYBuYoruFi
aBQjGNU13OnPiVFZuUHpWTJ1D9OdkOdnZLbLBaUqwV/Imqqb2Nyn9HNPkVOPh2UjgeaDqik1gDNZ
FWIgpA29z4TD5O2IP5/JmrUvzkxeZmTm0SunXsCaPrEGrWTCp3GNwBNN8I20B4nKKHvckVn/AdaJ
SKPhwgnDtAdOtkct6le8SM9Md74lJ2k4dVhl/CAhmd/j5/zZ2JW+4RLe6Ye/4wmHY/ItuvPewoKd
xJEgv6rWGSSZY5F8zMa2lT1OasGPgvyH7/hUUkIgLF4apv1FIaCyrsk7ObnhgQzV1vKdApNwQ8Mu
/zaQiXlGaYgZzal4WERyH4rpxNDqjmSq0pXwUre7D9yu0X1TvKO44Y5DajxSKwHoTeUp9sBpikS0
XBwgbchufFM4isFriS7Fajr6WUDigsmW6ZVYksDJ/9Q/2goIO2x9wJSr9EDQpFmvdwPGuCtfptEj
aR8UPI0dHDh90Fr40mxIM8TUVdJjox/j/Bcn0itf3o2exYhmO0YjL8Q30V1EgUNXfBW8Ev4lW7W2
706hsepfxqcMkvIGAN6KaFZVTjjWix86tQ/9hAd1e2cAbQKfc5BtrDBYsnpbBl/rpF/NvpFX1SsO
ksI33J1EsXOAC4MbetZpoIkDh5XKCzp3e73wrpBc/XE/vka74NpcRjZMkk7QtThXmavo2Q47+9wY
V6StpdL+mrYJ4g/sOrnnlGjoEEI4CNqnDpt9jYz8V/A7nEtrj5GHVK0pc6XxGYJ/rYM4RRH9NQYv
3FG1h6DwPn6xn/E1nzn8UyAPH9fqN+9oflBvImdThd+qpalqp5/Z+bW0lXDfPhON9J8623Vpo2GB
vDPvLMo1iAvKjB1xLNWB9v5APsZmzkJMn1HFuys733ohNt/lLhkmfVGnp4Ypf6A963EjxfQpfHqM
m172HvIO/dpk3gMVkT2SCbbn4kwskH/KD//VoBvGSK1tKiAUMKj0sE6vYqrP3lLsuCeNn3mZ04Jo
9nlUlHcCY2jawIme24MILLR3kz3UFwZ3blyqwB3VEz6v1ZWaL7w3YgVs22Aj7vI3s0PD4YW7fhBp
APe7dOBUj1ZDJJDdSjaCmhpcElYIPMNF3IuPdyp0hY7o/T4ocIC48R8VGQsIzvLPkwJlESW6sbpY
xvPU7vQlDtXjE06q66pcv+LIZEY/GaKPwo7v6Kn4+8FvcWTUf1MbsVR/WrfDxkR0L3BY0Pbk+Et9
BGu3deDFOgsrvjvlun0xgh2GLArZFb5sH9TpCOELah5EvGRLFCyrrRDYiJ/T7lnVF4gGWmB31+7K
P0vFba1drZe6eCmpOKOypH/0wprE64lx3xGsgCq2yd6uA8sPMjuEYawaRzINs/gSR8T9JtssOAFn
yg6sqHwN5WuyNiZzxKpO+Bt7zTrxEuD/GAwhEuF2N5JLqBRAePpjSL5OQVfeaQmcRZfk8yo8sQ2V
Dosqakc6jR+CKESewnVO1caX06cYPRJUnNbLBfnkiNqRhZRGGHoxSxbNjgg6DLdb7Hn+VsD8wHJ7
JlevzjlZjZ48TTeu1nAl1mJZA44KAWgZfSx6xKXBR3+JvkldiIup5bJAxh7LkrGWkx2Jxe6OT3rw
EatnQsyEoh89oZb+443VbXrPJX/gNTr6D7uRptOhepAoU9Rgaj0RtWegUw9YgvbjWmKXvkrharpJ
NLFtpaI0E0he6m9I7dFXBCvii6ozXEXkn8nCIEKBnX/FdCVOXdSQWtMVnrjIcW0n1ApVVOvd/jBe
VPexhapLXI1SmKfcujNYsj0Fj5pqDQGo+UF0DzyZX6n+L0JmpEnUrIgRdO7BW0iuCKrDJRiRlLWU
HHtQUyvIAL8Zag94Bek2JXdsQUYXi9Ua2u8KZARCYIvS1X3UrgjVgbQKt8nmHZWN54klw0+jLSUl
DosbpAIYvoeUc35VNsUafWvIVjPOiSD18f3mGBgQXK8tSVLw8RgPyrU4pi572weXTUyuAXEW+bdJ
hSbFTtARxNu0Mj/iz3QBzTuLL+5lQlkKNj1zk04r+hiEqccM9NSrTlJrm3g3lnvlpiLgwAL3GZ2R
L15Ys276FiQkCW5wSFJ0LXw+LGvPrFoyV4bc4qysh3P+RidZe+xre3yD6v/J66twj7Vmd8M20Tpj
NMwkpsvugrM7MMCpNJlsPmVFRdHlgrB2ob1JsYdEfUlHwG6MrmXCWqal5Ivpm9Zc4a3TaqMZSv6a
vvJaCjs1wQXaMprHfeduDBrNJXeiJERaXYPFOkVEfLXL+8beIUBfI9VPJjFymRqfj7KKTUhxVLvS
nTGhInyUwm8HOuYBpxhAy5Za+6R/Fpanh+tK3RA5t8ou164CSz/HjD5p0fiPcJ01/iQ+lsETL5kH
SzapNeAXIBKMyoLer8t9UHGuPM4g1Gs3ErDWddjaszOBCf6Iyp9YOEfPsfLJ/KJIjGfq6dzdmgJp
vVwbzrdTLnwhKxnXo2JJmV55Nm+gAjoFUGnsjBqblKuE4Wyr0muiZbaKbSnSjUzv6Keafrio/fjB
2/meJV3BtW+FZzJxlrLjsnJGnFdFuIM8MA7AyppDkujX0wLj6Rl4zdLPMYYTeyFXnOul4kNleQn2
JGirk1+hg+UY8Ex7ij3kxaii8ED4yejkM3GWZt/Dd6IU3zlr6NbMrjfK/vzB4VNZhw0DhY+nZOrW
rJTsfKTUUsWGu5wmKUq5jBLuGedKNogn26ImQFQ2IRLvQJ0XKGggWMeMp+MNtKXyuOsdToqyy9hq
CJnRMNCxo19uEasCQynQWOGehfaMpKhff6IUxxl9Rx74hKFEWuNXpWx/MMM1fHWOnzoJpcredJdB
a7q69M5Y4U9KrrK2fPa/vplvwB6NQ4B+Sk1DXXFmjEnSk0pZNQxUuKoUY2Nyf3vhCqQIVW64/Hw9
G39xfsxbLivvpzO+3NDQ5k2cOwJm3EZOh0GvICe3ZhLxDC/hdqB2iRBfvJw2ZysjQbfYKTlcOi4B
xwifnPOf8dpGwlWweRPHyyBYbhKet71TgGxbLTeQHBT++dK+ER/tPtiSbIQZew9REoUW2+ydx2H8
5IuHM10CgYzJ43s5Hf6b2zMfqFPmQd01wCWZ8L+ksHc2tCOzQlM3TPlc2XXapqcroImQ2VxOFvwb
N5EPWyZGbDNRa83pa5p1r8YOJYPO9LixTBC+Y5GVTBHVpJhEesEZIfJVP4fyGvfFGnGv/LkGJrn0
D4CBEv06wzKVbclCMNmeA2+iq2s50que7SieCCnFhDNjni8PQD0LQDndh3FKOjsTHRxlOZ+RoUQ8
uDbmPbeB12L8s4xFgCmUn/GUJDkF+krFnXCHsQqs8zLetcYHN8pV5ih4HbdBMrGqXKG2QMTdGIcI
xKRy4Q2RuB+tPf06xge3Eu2/IPehBvJN9NyjjIB7mwhMdZqA1m5cZp9B2sdRcdjznsYG0wIpka7f
Mci6U/9CgzRs7GUu4q71is0NVY+qc6OasAWUjk+LDSUaywuhZkdfuD5xdMxjLXKJHKfeg8smIoSd
S7gNbF5my2E5sfrnoftIgInBKy4xdFIPQNpEGW7zqpUPHR8/e7gTleKG1riluCDGUskNNU/Urtxj
DnMIXpl7RnvmT053QXBVNhgO4vJAWhvDCo06CeGhljbXcmGxbgKiI7skTyAc52rzd/lXuUsFBxI0
Y9KsL+qESs1yhQFsI1YBppLrkxYOuXDaQJVyzbdpA9aNM3sIGOMtc5Hrg5oWE65Yuk52c1LfqOFx
NVAMLtO1JDuMQjAFBg5k/4u9M1uOG8nS9Lv0PdLg2H3M5oaxR3CVKErkDYwSJew74A7g6ecDlJVR
lVPWPT3XnWYJA4JBKgKLu5///Iux44SV3TEu9lw6ThRda5uchnmfQ/jkxDICcdy6u6WQKnc1nzuF
Jk4E8plzikErj/LvBxIboPpmDyb3wffjunJbhvTtnAWf1PlFfm+eQr4ThRM3Y3LmxFLm8ZH4/gsh
yIdctIm9XQiYfxNVS20KPzIhrLn4Ms8X/vnlJsAsGH8wrueIYw2Mk4MDyklVdkPnwip3oyQ/Ckjt
ZkBpqmWzOTB6bpCiFxZcoE/IJHkY5SX+AUu1+LTcrzgBUaQGp8kj7feN6oGbbBFdj/hXA0fpZzzT
nfHWxH6hMb4iGOTK8dgFzt5Ty5kmjJORDJSPxLD2wNLC7qDC4Y1OY+yUuAf0QItmkhPuEea3qVE8
vsTUDozl0LvoMMKe2mI5Fk4XZT9B6W+ewdlgcsjgghUC1CgQoidkPQceg+X5cTZNsDWsbQ397rHF
/2O45QUuddNcWkLi1VbSOIfDch++cEZN6w5mVwpyj7A93lWMITiIdEfPRf9wbIPvy31tP3EtAVpN
GqK0PbF87wHqIb0Y+Z4na+j2EC5BchmBSmBS6FyFXM7bNAVnxmHLkoz+lPjNvQ+/n1BFuSGyu0Bv
5ByKfptFWMZh3X3mNuRb4IxIAW2wUOcBbbED3qD9Z0WKlUF830cQwPeRycOz63GIQCaKddd4CdJT
pd+R5no3DGPOz+ZsyOOIf3y16zinLG/kN799qrstHMTlTiIpHTHykkOxMe8k+bWcnvliR/d09qLm
ouIL8j+8tgjDXLpeQAkx/rSsETY5lkA8f0BO/TLR8Cxm5sZ5B0aQtGkOdXPkxuRScMvC+AeSKpPD
dM8T6IL1scjyb3hEyugLkxGh1NztNPF0cOFHDO3LmiM+dU/Gd46D+MSfwnkPbwW3PnHVmMlLk9ke
t7RPOT2zafkWvBOXsOXQ2+JK3kKMJFoYsjUybkkk5mZ57g24n68gIvzzaDV58vjLdJyYt3OmU1SX
3I00/adlAFnm7Bwk7cRIAkF5TrYYz3DbDO4TjyXk9LB7aRjosb1XZywQQ1LSEkToP7jh6YGE9hOP
bp8w2G25oeL008gXguzAU0E+N9YSnnkQ/Rltyc2suGBwYIaL7R4jHOWnvQl0TnoACTI0YgjUVBek
/gA5nG6jfEIz7TGwrIMRD2v9mL9yz/BI8ckYiWbcyPkE63DOYMTIwSWKiIDKT1w0Rp4C0opHlift
JYha2+4dQggDFPOdsUhmqcM1dTPrZZJe4axhmy8eGMaG5K4N4BmzNt9G5oZlA/8Y/ypzH2AZh5xD
Fmc8LeZIjfpIB8eVwPZLk4HLym8VEcIcOON3EpOFRZKDQPimdF6IUKWfuaz3+FMsQbIDQ0g+d+g7
IAhjj4vvK3d/pIn9PvHMgKfl9vsnOAG0ZFiJ8e39Hwzyj2CjFOvUq8v0DfME+BNmUb5xF5pB38H6
O8G0AExmcm5BmEJW5C2GgCLYByOixE1HbOiNNBk8XJmACjVYBSHXHzmZy7HRlnSLlIsuMy8ZYJtm
7s5D2+AEH6WskDx9Pwc5aTdl759dQjojO1XbIoPJOWkTWzLPeUpwDjiTxGufZYMrj5lCoiqd4oRg
7S3tkVEUPR5kmcE9ZTbZCZs+Gt0GopbEa8ud0Wb6HJo+eQpDGC2SZIsnSdvmRpkM4qMEOGs9oc9T
mz3UiWfsxcwV6bTzRXsaZ4Ww8xFWjEsuuGOTQPfcOAGFFIbIzFZhRUSe+9EW0bsOmWRqm9k5njH8
x2eQdU0UBYTIQZrGZ1CSMuuLz2NgV3tv+c3110PPm/ZhFjysL7WZXbDIMT+vPyuwNz2OIDflIgsq
rbE/F53XnzW2Y4dgwI3OglOZ/bWxohki5npMAEVzHrAO2YiGB7d1alzSsvgfG7s7uG7FVIJJB8sN
89P1Dbjp/Qgmb9j9NkBbvM9atRhgXI/XPbWYqBYlQSlrguAaJrju5mYFodGo6pT40fmCa0vL0NNO
29EZUcH7Ps9IAt9/24fOn582MGCEtk1G8sW6u36F37+4/DbMTn5yfbHOQmzdqcH6Dqyn9WFCrv/y
ukmXK4PLAJ9h3V1fdOvmqzTpJI42aqWoMMmUdpjp6uXErhu9HP7ttfUH62vWEB/tFGWu7evbws/F
vlQRWRJzU++WlG4/jvC8zJqX1rQwRmhin9RH5AVRp7emct0NbnYpa9YhDbydm/vVoTPqLxpkZoYs
5gYLvI1zvS7HX11utlR+4ffIxd3SUw12XLLf6calMTLDacPKE19dBYFAldFDaUCUsZ2Z0m8R0sUd
mGcdpCzJO5RNPjx+cplvsmlYAkr1Y90zISucQoYS1bftTZRE+X07LmpCfPm3nQpmEimC70X3uXUB
BN1WlM/kGRgJ5bqZ4AtKTnV6cK2aRgggidN6T5MlHhtzqg62A/G10eFNP7I8meAcHtyWmEOJQIuS
AHyumvZ2jHo5cZjSKjV86uBV1qBWQZaHd3UxnPCUNhNh04QjhSUcB7qGAbWWdNWxyzU4VO3sJOK+
XTFypqOJPK6+37YkxW5bfDwj0VKRNx/jgJluF7EM8kDboppmempkdOuZhNAe+hu6CvFWpFSFBl0Z
NPDdnvRUTippBlqBj0osyGoNI6QQVBhFlbxUqLrh0yceLlxVSv1c+eQGiBkOEjZOSQBA6Gk8vsN0
eFMVJ61ttAPy+mJLaodyZLVpksKMWBEHGhRt4xv6QFIYfQXj376J7fhbM5H4Fw+Li/iAhW5eEbEH
AuSKzD2OpDhs6pzFY1zSgBkAq7yQftQMtmMu0SoDVo9Imobyrmisz9ZSdSGFOAVAiFC9UND6MI8k
AYoI/1tl+Acz1q/VwCc28Grc4lR9O/Sje28yd/lDfC7HaGZhD9mzjrNX7DLag+l+l6l0b3FcxCfE
RWhaJ9FXgW8OBTALJMOaLkOsxm1jluVF2gqhhNlCZ3OrLbFDzMKiComMKPM75GC60grXf2XflVb9
NOsBhhSNXiQo80X47rfGslkWK+NQDwmBpTognuaQW1H0pMuHzvbkV6wB1ezuCAAJLsVYnvAo609D
7ZIdXlcX12jvfN/VaO/7NzzKxOLQBVeFh3fTGD42FwnzXjKRPhQFxBNhU0dh7ivQHP+jXPwtZo22
LXWcj8ZgOReR4dx7rEcMVZabxWJx5xRdScSueYl94Z6I6N2m81TAVNKI99LhNUsMukBzn+1Twfw7
OR9+hCm2bhH2Ifu4txUufnY2E/eTs/qfwneXLCsqEX2HqVR0mJ6Lxic8Qcjbtm5u0dP0F3QrZKKL
X/bUIaCpAc6YAug1QEjq3YvrihQ/PmXxuO56PCrP5vyp9xDPdl2LeSTkCGR+p0D5sNgwTrmRdZpv
2tzrcM4sho0Zuh8mYfCHovIOGPYwE7TdF92Wb9rLkbQN4jDbOS5UGeurQZo718itWz+evgdZnWyt
JN4FMZI3jUSlEd1hZP3tSHJ/xBF7HyTNi2dOKeF6tJiVXFLmEdmrZLvYvG80VfFCWoQG4jcoYBvX
PxkD6y3Xqsy9FfnnolZMLH44bbMB1xhEwydhGvNJ2+X05MTxMSXegFuk+J6H2CaVkNf7avyC1TfW
kcjcPE1nTXfAhnH76nTj0Ql64zLjyLjk2yMAG2fS+4Luy2Tm48k27duGSwPkCPs7iuVmGuyfrqa+
QXGF359kVSTEdD/S39VRSiGUuPOD69hfWyk6kI85ObWJzZqwAohqp56aEBGWVxOvbLRqxILSgzcY
00Um6jMU9raykemYjfd5Qv+KwaOjD0lIKs9kleV5ZiHj5dXtkNT209Ckz6GQDba9XXay0i9eVJn3
fVjfymi2Lxb9LC9LrOd+UjR1oGJ1LUmN2n8bJ/lBhmxyLHTya4oLYivs+EtFshZdtip4M5JZ3cq6
ugubKT8Q1pegHjDfybummg/pZwV1e2vWeJxnIn4pPcxp8RjD61bcCWNm2AwwmTMyPCpFUb9wl27q
xqgJkO8pzxURzYZ08x0pKnQBI/ezY7S7fMZKC0npT1wJb9POsqHTFvlmrll2VjohwJ5qN89ouzQO
baAgE95lCNVzn1rdKUKhQ+NhgUjQDkfY6t8lZKY5fvGr8wX6APEjRKSOCFTjh20nGSmn1te+iLC3
cNzxoFXt7QtfnRp3Yqp1LG/v6sXHuXX2hZm/CGXD0eimJ8OPaIrZ+IkWAdYjFbYYsUU2hzWS2d4w
tAyOsvbatIZbqy4eCQp/Hav+oS06MAKSFMgGV7cY0kYHPFcVGLT+7IAaPqQ+BjGiOhhWkdwUfYTn
lkdkU5ZNUFwMG2W0FZ6sUeWUFkZ77nEMvOk8QIWmt/Jn5D8PehpvyW2+J4ZG7vy5QAXBgr6piYtz
EUveCHIy49QoP8qUpKvU3bF+d95DE+0zN/un0hFA5X5wSlihH8miSW68eLg1JvlJIEOOylbSMglK
CNxbTBPTY626L9ITDO0GqKLwKLbmKPiRzKw2qwDbusYDp2qt6OSZQJpZ6bunXu8mkhVGikOhoJr0
MUzTqgebCxqeGVMMB8evYJmn6g7V45iVvxDuY5jiEVYyf8ONEZPCBEObUvH9PRQv8yyTuyl+CDBI
hrn0Shw5ZNaJasC6THN66Zt2vG2Nkcyj+CNyPRbmUdu/xMYn7cJHz2SHwU2qPpLJCT8vxl9mlQzY
CQTBXRSpH1HnhwfjZLv1ESdiDIn7ERhgrk5NwZI+E8Ulbgvnyc26H6JXh9ZiuYE5V3pog/lbEkLE
wO81qqeJx/jN77qdE839DjdX2s0iZAqas3uBvZadxLdDTQs1SO29FpIGoU+RQxlOzD0FbxbbJIbg
Tydi/7VN5ElbwysTzif8XLKbanGUIAuF53RHILV7W8v8Moq5R22+YExm9XmUSXVK4cFN+ciXtBD4
ugD0tnRoD3Y2+mev2bXNrZvgr+VjPHSHMQGw/sSCBYQgiFW3E2P9YAsSjvFKv7gjQpyMfAb6b3PI
2JRhchOmt204wA5Ks4PnuUCuo4vDgzaro/a3sbWlRnIvYjS6vT+Jr7aXPcyD9sgnaV+QrTNPBrA3
UwTplsWQM06Ae1Mpsf/nUmIUsZiO21jnxPQ5TYLRPPEEYtbnJNolfVNgE0D6htOlIOA9WJ1Xuzsc
Dc+pUs1LB21xX9Nfx93hk4fTIg4ANZcsZ0GnTLr0jSiBhlunRLxXfe7TgXLYRXCHouuUDJZ1cqR8
7BozIcmhW9aJJciZ36lnStP60CHDhg7MIbZR/S7P3LeJyFUirNqLRmQMaCneWqd5KCpbwoCa+83y
8HgYmlI8cnJdchXh5LIkNYp96Y3T3ulbFz02ywiDkSkfcIWvwEHC1HmrWPvu7ML8WbQlPXtTEwCk
sVhMmqMveUhrK2IYs7nBQ9q1uR7InVAFyVEV8Q0ew2Spl6iwAK1s2D3bZh7cNQpkt7KqY5UsMgQI
n6VwxWUM53vTVOJoYQ5xpJ629bysCqCuZ5G5H50ZOiOEMApq/Oja7AmbzPSAG2C4yRZZZFX5pEF7
k31rhtlBFMoDNUtCom3Gk6eRHwU+5q4BbgjnPFcx81UGJoXvoyNmm+XJIbDzCen3FL0EroJvmpVo
xyrxLfqW+0jwUxb1W8+fs9tOAqc0umTOs8zwfvKzRS9A+yR08y+mCS7iOUI81gFiWIelDZlGxbwb
uwClvI0XhOPjSGpQ2tQYuB/jviJdTPxsJj85y7lKQE66t8GrT7NRdkAOGJHNFdE3Lcxt6XfluQVG
K/Fhns0geuhtLm6HwWtjzhSGrgleHZjQyCa4GUZq4lRedt8MIyGi3FKSNUvantoJOjpVBJBTAuu/
n/vzjP4F4zGDDKG7wEwfsE41nil3bebOH3PbNRunuygvAbEJ6DUOxiesxYihplDAGDdnsmb6znu6
6KV/TzG0JTTuh17Mp4FYzJvUKUraDjP8rf6bCscXYAeX8ilglHNJvvJxYtSRrG/xlsVa0MLen+L+
7NctY0sTnzG6ezBaMzxkTYZTbs7lRNJ8MBbb+V67SxVqqvOE93+TRfQMB5bOZQ4zVNioTwSpaX7R
24+OVicFPKKiMLmLJzztHNk099yfDKcpxnupazJ2Bj3Lbc/4sFAWXAKRfBsTplUz5mnkbuGBZgmL
fGjE25eIzA7aaycYRicvwiYucgLe0L4SPkDQ4tS+mRpzVhfr2tghaMON528iMb/EKa3CWdGWD6QO
of/T6ifAbaZB3bzFSSN2WPPSpIRr3tXQ/+OG7kccK8quIrsfE/uz4WMiaWIdSt9jvgm+6wj69RTX
UDUM7CF7u813bfyUz9PLPE9IyCQA8FAV92XXfZlx7zLyKPqcu187pX6M5IcCUVJK1sAcWz4uVm1g
t9j7nruxQB0Cg0RUI3yF4KyC7C5ub21hvrX4kG8KW1583AZupOuRnJaqTx3BI0+ZqX/aGhlJ4KIK
UYl0bzo8Pz+7Sf7N0y91Vbkfs/OZHIynYmyb01DOtIHScWk60wnqJHBr5tyNTEjE3/S/VCPVsZf0
8vCtwcG7nMnDaFxMRAWMRvxb3o2ZzoLw9E5NaM8MOHw7kX1lwFL7IQ1hSpaM77VKfiRV/lH7UQOq
2zy2eNHdlnApFbOqPwcfsjPFzlusQZJ+fnkfCA67NwdjJwtOEr4V1aGxQ3gAuzZPrEfRqqOfFdQ0
ut+XjOCbQYy3SmFqaEU2C/74bsZ9GSzBp3VB5N6IuwZ5DROygwHjiMQ7FdaCuSzCRI1juJz6GkB8
aMgGn1lMWfUDGl9aFw3Pbtw430opf9qFUe3TofteelxxKwnrA6m/D3YuQKRTf08k2THzqe3qACmN
Q5DWMJQNEn0I46ODE4hEt8VV5/HB4bobfbgemQtUQHomAzZSAYOcmXsl64+ENmXfF7/cUEcw5NGg
thCYGWlCab7jFjigsZ+n3YSrn5vQjDMID5Fd+70UqKDCYD91TXVqnYrh1aGUC1X8dei6b0RizqSm
PcoCpXE2GDm5ZaqEu4ipkmGwYu7A0iV/A1fBpz5rY0KxuuHmf4ze1vDs/8rozSN3eD1VP8b/Ff2s
/q9E7st72b3/q83b71/50+ZNOn+4gQTTMAPXcaQl5H/8I4pbmNYfputYphdgt+Y4Lh5s/3B6M/8w
l/8wA5Gs+Vybz/BPTm9YwJF2YtleIJgj/ztOb8I0l5z5KscmuVyCw11cusCv/cAWnmsHFjaC/+r0
hs0pgH80ehcRhic7zenlO4N56/d6PM8ARJGZeIdyqg9iGhqkrkPenCnTq/zGd4P6PPhBLGAIEgjG
tHdaX8uW96x7iqXr+XpYWcVGsYw6rj8sw7ckdMgCmBbz3MUpYN2zl712GGwMqY7Xl68/W19jvGZV
cv1xTyDzobazS+tbOVL+oNE4H0U7t8l3hZG8kp+JWEveqLDBlNN1izOppD1G6y3CsS7mbw0YzgPq
qwS5TUUXymuQbUgzN2kiPRMkhQLRMbY6NuJLbiXYUXreL9UPzcEXKnZuqSnJCW9JvShcE6cDNl24
4L1B/lUUqPgme/SAbDnfpzpCYb+cI4in5FQbBzG29dnKzZrsNzZ/OxxrnOc7RGLdPD74eYT7dwwT
NJ+Hu3zpPwh8HWqiXg4UReN53eS4R0HtKmhGOdTqoY+TmHQlpAQ6FOvGmBcQf911zQHaOd+5YumL
lwYg3vVjrJ9lXj7furdu+Bz9vjP1k6zpLzVLfMp1s77Wo88mEbI/lmnDHNDTq1vMFVKXuNAKEync
hQAr4SzTU7aDpUuG7Wp3XjcmaxtRpeo49nN70xc1EvQ+N/azipfCaUQj5ibn2SRhtB3PHhb7Z0bk
iUTWcxiid7OaWmwHMDEkAgmaFldlh0B2t2aqh3MCZKh9uzqOD5GhJD0svGlsQbcaOzf/xq7IGTA7
BZ/VxJsBo1hR0G5lDjXPTr14NzQS7kYIaUELsOK6EQDCwS12MOU5rNSfG+xbyWIO6PkvLyVVRX9u
iO/IvMKINUoJgFk34RIFs+5VEzi7yD+Fs/PVnyYy1nmqkjlerOaFF6BtOuXYCgekpx5LkLijTAc6
7rS4Ui+ftpMxdGddM+9mGLeDDBDxEgeLWZMlf8mmIHkxIfajmGcEOb/fXRcR7f71nU73c+xewxFm
vwk1MnWw2zOHJ2cInb3wfXMHOvADh2+cd/KW2FAykdGN9PpMQLs+D8U8besa32nMVdAthy1a2OV0
eFPAs9QocnXW0+BmAnJXXX/623cvKQvOZInGhz5scX7QpEwRLsAgsGzWvfXZdAuNtde6G7oGspzS
PQ7oGW0lT7gafrRkzUJuvfU6pmWrD+RG48R208RSUuSMaIwmkygoiiWkOzA/YrVgz0MMXXGon70R
QdWsfAw4WvWF5M8JYZVkNi2bA4vzY1uN+9EKUeL02jxrP5wB/qgz8SQCCEQvSRgJ969a1HhRZW2C
qYMg49IY18sSKSiRRoaEdOxYu0MsSON22yigcN8ks0ro9uw4rBHzkpGiXw4J3BK7iUZmsfQZMXHq
cT9cRBcj7kATN2il5LzLyUU9YsJ1zFRCKecmuAurDoIjMk3B+TvbyyaxCWVa99bXAi3ULqOvuD79
wdLSa9Zm31xFxU55EJrjWqFucU2oAh0ky4b6aWcKR+2CFreS3x8py8djo8hrW8ag9SUSvilE8Ebf
qvxdDLhdYiOnzxn2aGcIwU5Kh5p01OroQ49z55LLud4Lv3edxoeFDjteLglKIqveZJnYu8wO+3OG
c+gUWUgOqHroEmtn27szi+9MIrGI1H1cM0JY5gDWhAVwYgePUkA1XE+lw9qXAKuLTrBrmtzoi2c9
zYWxSyq8T/oilluTcGxMTP4x9JaxecFXPv09Lgcx5VtIc4V4rqQ8mqI2Dlmkn2jBoTIlb5SC5S6p
REfvhbgmIjcg6fo+dnNtBQI6Y4fXjj5+FWl7a1ieJuc9Gc60WIfzumeneNn4UL+KQWLHsNjpXC15
1sPQGnAyr4hopm4hfoB/as2Icn3755RBuq2I9Ljo2Mwu9b4aeODciIl3THMMi9bddeMvL/7ewyxp
F3oMm21UoR/xEBXHU0L+nmNDw8+d6gQEXVxmMy8ukxiKC7gQem+jgpfdAyLR9kATvSRJjc2QnkLY
lpJUEEyewzhdnIJmu5BnkAp5jriLYDwXn8qOhW6P3q4JgqdSt7jD5xZdDeza7bRDBISUXFrLXLC+
Nnk1NKMcRRN2XeO5IybkIPBEJ0ZqPLuNkjAieOIPoawfylwTmerld2o0x6PW44yZk7rRU0q5EhL+
lXZUfaHtRlhwiVNg+TApHQygeNeFlC91kY1EXrwDS9sCrIUwLisDWs5ypYrW/PNKrYcxCyH6zuPZ
kZuin/Whi4ZPIxIaLL3v+0RFx6FxwPD73s7PstvmDY/AuqHRkO7tunxZfY+SZdmz+hatm3JZ9gSY
X55c+PX+6o/0+weUIEDHfZH/bEf9UPgoJi2RMH710IIs7My6VnxKK22Bf6l3K85uWsoE7BLV1ySq
3idy3Q+2buGLGQOM3Mk8jA7JEJP/uailOAiwou2S00RxtAtH/ZK7MXEA3pBuMv11yvJu5w4hqG1N
knTc7gK5PNIG40tsG8fWbb6CIhGrTqs5Nrr5ENB5cvN61+HroXkYb+YpuetBfQ5WDCAfONYhryEg
uYl8KQSGNnqejjgl7wkm+9VZ3n01zdBrQ0j2Ck+2XiTzS4upP/lcIKRzGjJANy+egr6W5C8+EPB9
wRrPXtQ8SY4ZfhrbSMz9+y4zb82kUnuMd978itglQj13NuunHe6imH6UxTH1ZwUB0qRvEDTHvIHu
kfv0r7Eq3VYdIl/De6+J+NsYdQNgXi35IUQSHMestx6b2PtSlIDJJPDERf0QJhqhUr/MPpKpZeFF
leFobgKcoPcsV4cdXu/Q9DSpJaNTPCeWhEaU6Hk/zqN46ZiTAmX+wlsUbmBu/OhNG3JA3mzbNl0Y
Wt6ENp3V3+h9wG3H4kb2z0KgP+sHCHdRTSukVIKGJ4sMSZzoriBgtaqILAYuboCCoC2ewhTvuzzy
UB6bxdvY2d+mSSNajAt6xxZiwaUbRnrAZRrfMFqNScdsTxJvf8a0JZfb9x+szi5Pjp44vTJ8Dyr3
7PRoeHwf+LkqCFDDWbcgvztLCtTrdo4esPBPNilkODibPe4YkNYgYdZjejd6GEcSFl3vDdclcraP
vlgNRCBuAnjDJTyIHl4gs+q+pJVDLpxHENnobOMZMkMSlxDdjX1CvNOBj0BYIsz0lijTbRGbhP0Z
6o0oeGcvY/NFuxIjEI9OQ10cnSp4pZkDY9x17ssYzXV351lksjp2lu7IttR3g0eAI4bsfj0JvBsX
T6tZvubY79Mtq2/U8xA9ZV5yib0eMw9YJcQSISS0p/iLE6CMrDtycChCb5KkegSARM2QEZPmaN4+
jvhtuUn35vO/TiHBTe3OrWOsW1KfmMgQeumc3vZQUzC5oBNRI5QCKZuPRCs8TVGcbv0JwU6L48/o
yo8uahkIHQ1vF3O3g6dC82CYIzlE+jiG3oNKK8lTPNAgLQDeDPCFnhQZ+viQNgYocyFeB/lUkaQT
4gAUR/g+0SVKCVfXBQLFwv0wjPpQC7642UFmhzISyeprNJbfo3jgY+tggE1qLFg6CLPlx98rH8Wu
r4ZXLEnz7zQq3hUWOppyeR+I4RvtWGooH81YTyrzFBFCLGQeT3VxEhULbVmMgEWNR800LeWaGnEb
wBm6pcRyaavs1zdcN+ubrofl+pvVsrRcX/zbj/8/XyuSFqJpjTs/nVKb1VG0VDX2MuOKMYSTth6v
G6DB6nw91KvD3HrssWbEJ9G/a8MSutjMYm/d6z2zxgoE0Urm3RkFNcP68roplndd33p9bd3zvG4h
ZP31l/724/Vw3aSE+fz+x6bPGW3I3/vrHycZLDpNMajV8qmub1wPf/8D17+jspB/cHY8aLPrb68/
Ap9WhzAnQStVkszt5mu6zHGg+OV5wHES0atD+2OtttcX1831PdfXqmmp7q/Hf3uPr4g1A1R/xcEW
qHH5+9fN9b3ZWjBcj9f3xMtHur5WDnU6IxlZSot/+8kGCY07C0r0Gtc/l9M82GOMSfJ5a0O51/6j
CCIsxAULbdVR2l833rLqWg+bCRK5DmmXQ3FhraXqBUa5/vz38b//mfPXX1nfD8630MoralnEoqzJ
+XQe0lll0jpZS+G8hJj5sO7Ojk9RMTZYsS/cQHchO657102ysPSuh2ZDEAWDKT6z/MJ1UxoRJKdu
1JvsX39h/f1/9xpPDO4O1z9/fY8p5VNdV7BtoaJgu6jYtOVPQHmklbURHP4Hwvx/gTAtTPD/Uwjz
of0JGPjPSRV//sqfEKYQ3h+OR+4EeKPnWrYDgqh/dv3//g9DWMCbnut6vilADmmKXiFM7w/L42eS
/E+LCAl5hTAd8YeU0vF9O/C48zxT/rcgTOn9HcKEvcNHcC0S8my4mdbfIMysG+ZMDzJ5BFEMYBET
iAutGatrHHD0dJxyYgir4SW2myVHIOg3Tpt9CcbkI6JZBW0Mo/W15LxughXJSe3bEXNbtAn2Y+Li
X7puCGSCx1DRyFtJrb+fpr6GAYg3ZR4N1nndVD7ZQHORwnKvWroadG48yHa7PiYnL8097+CNMy5V
UUwXIlN6V3dFdhxsJNy28yPNjfCxGUi06G35UgYpoy1yDS/0Hz25bSM9PQ5NkzzRGjyFvQNrIQhu
ra64c4esPZXK/p7gN0Pr1LhAWMLh3dDlvhEBWcMr+LlCK+veiqd4xBthchxtm4rmiCJO2M3d+0xR
UBox6hvVdR/hGP4wY9s7j3kwIYOtGKALsp+dYES+B/yA0ndgBNQuAR5spIInbufvuojaSxNG8Lqd
ttxEfBsjPa9woL3MkdDqGJP+2sMo+JnVNW4zyzUo8XTHbQrjoiaKLtnc9dt5IPxzWeeuuNH6HSRY
7BHPapyXgmjerF/O5F+7MVpcqZRG2QBn7Fnb6W3KuvAyTQgGJxIVb6w28zFZBgMaTOshcVq6+zjq
LMCiMODFmRHWpkUX00pVpupuhPK6rTawwY6qlhRn7xSFQXcoXQJFSPaq0HsOHoWY9gmhnm28vmnF
cpGDvVXQiYX3Lk62hDe2LGnWU/+3K3G9OlWSOdDlh1+2g2QBee+RJGtM1oMRJ8u+HM7rZoTxu2MJ
/tOEqYPrr+7OkYdIdmiY6VlpQO9f9q6b0Yg7cLwKXRUB3SsotG7WL/S3wxU3aqmUEa2Q/RAbNb2m
Fc7/vTuP1qPOCWJIhPXqSAQGK1C87l0PfyPIcLeOAQyy9UpXC2S87l03682wHs4TJljC7RRyeJCg
9WH0V7RoxRXXF9e7A6r3N7sAI+oW7H49ddfN9TU79s1Tlv5uL0Djrs6/uwdrp+HaQshnjeqr1hRW
K2f9r806/63P+e/ZrMtQZbg+UiJLEdfd2jB5sKQF//unY/ySvKl/crpOz7s18zt2Blzv2xzFO4BC
rypnmxgBTn1QC852IGby1tmsh+vGkhiuOVG9xJq8pnjHCREeILpkR9BAmLh0fP8ETMYp689BC6AC
swANYzn2l1aHX4Nq3A2VZW7hEGEmbtvPhEMUe6JrKBHXD+Ug+0lywuB52NYXxAq+LRv7r731NWST
gn4rsh/Sxs7T8gtW2AHgwO5jggDnKAk27CNi4Qp0IYZpRCjAqvkcO2xMw5gA2zUaW2f8lhStZMkW
ky80f+HMwg2JHEDC0GajYjmcQTgZtWP3W931EU0dB5oFxfn6EZvlascFIqPRs4qFEUSk0AKlqyQt
mm++KZvTpAGn74n4eZ6mfuaJNrttNj91gOE41Tr1blDdfTqP3/sWJrG9SJugAiZRCwmImQ63lPAj
kSI/ISnAoxWJmxW2n1n3JccoG15MpznKQJN0WMr3grpoOxPIjUhdtjk9Bppo1MG45/COJumPEYHW
+FrRR+6m/K4O/JK8ufF11JiJjtlr5FTyZMOt23YFJIWxRnhvLbfCOD7YLQwcMZiv4SSI+BKFhcB1
uE+sKtpXaZCdrRLv1EQl3SHi2+HaDyG/hWSB3lY9ZHF5m9dzwRBB0p4DOwkXksKNirsB3M+04P8m
rrEdMyc5Tb11J5rx8/9h7zyWHFeyLfsvPW6UQTjUoCfUmhEMlZkTWIgMaA0H4Pj6t8Bb72ZZWVnb
63lPeEnmDUoQfvycvdf2ohapjh3AN87BVQwJcWZKsr7ZHg1fezhO8yCl8kqSlsaoPfqpeh0b6IEq
0Rq0acVXaoEfHj35qemhOEyV4a4tD9fS2LbzQOAx8HDimX7/Ek/wYqpEwZzzun1IftmGRI456gNu
s4OM0rIS6+i2dr4vUkAvqA/DbIqWRZ7j20DB1NpVwhBLdAelyqM2w9PKosZANuLKbEmBXVotQY42
egNUxtcSRTAublSAFtEkY4PyyRuROfc0zlfSkjTgEw9AHu6mZSPoSVmWtJZenv5WxqRvQ189EyZ+
zRpneM6EZa4nS9t0peUChCCLVZ+lJYhyV75hyp2ZBNWmrnhQRgEP3UT0EF88XIki1S7sIPnj8CtS
mXPxMg1pdVBJOOFgLyqEg6mbGBsiaH6R4R5uhkk7FNYEONPpQgIGqqPVefqGoHk0AA3aaTZii3Dw
wELlNCJ6Ox2fhqSBESpI2gmxcrqeNM5eZTOgIaKHVUQHBulU+BMMXhdxL9nGjAbGFkSXgAqP5LH0
9WoxFea+JElJ1+OvlJ0+7QB4oJGrnSXdGEPVatmznu+6kR9QX0Q/W5Iu6HmjL+yZje3JYUdSlflr
M3W0My/myxWg+HrTwJZMIJSYvozCenBzcKqVe04zPlNHL391fvuTEe4iGP3zgEpOuPxuU7MGSp+E
l8GKvJ2ZuTuKS2MZpfw6oyhy8QPKU5sb9svkYttQgKFNO9T2TlG9pIooG1vD7DaCpRMayDideI8k
qRnpDswdRPRaOv5nZkIAa3VmCJ5uaxfkoTIvk62rHH6TBvOLiJzQtR3hHJdKPvgIe9Y9gh4qg+Ez
LATb8CxIdlOGZ7HbR47xNrQ6Vl5N/BwdJtzkPiwc0jhjOMKjJr5TulWPRfPcqAidaDiu3bBLSS5w
1Iq6FHsA/UtHELrQWhCdAzvN15VHLqM5PjD7eOKFPsRxKJctkTnnxIrAG4f7Nnd+J8r6MVUhJMZa
J2gx8NZChwMcEkcUR+IiDWrLHv0BAxCpLZqcXM88oH/pZfFRt+pvopBpJPd6tEHHpS0SnMoLCzvn
lJtIUxv3Y7SDa6Khdh/1+hxjFliXfeQsx9Q4dXK8YIaIcTWlj6ab3hodclyLDxdLv9VG16yLGxpn
5Du4sLZCG/zVQD8CCe/sFk9p7TYeYAFO/TjrPVReNSmSi35s34Z0kqvqOo9uIEAA/lFCGTunzbYW
4pizZ1vvtv0L219wbIK6YFIOOlPnV9/VMG1wMj4MLqWMLuB0GVTeRfvRS7qL7qS9TygJI1kQMR5T
iU8CGwpCX8P132gOlySrMGefGCZU0SB3stKP2kjeOJpdFyhm/cWQuNvzQZAAlVwrCG9+pTUPEyam
TFtGbmKf52BQZ6pYjjSGylqK+3MoydOiJ+3T4KJvZkGyNlmxGbpA2YgDeWEtRa4vHxqvlksyI7WV
CS5AFooY1VmymtPi3pE7wzYH0HpKSyBI8BVG+C+Y/cz1yf32/drdcXi/OZAX1CqNkuxv5yO1afWX
B/J+H0tisRna4nUUNJb7vKBrniMHRhpaIACkiLpfDHOD4N9ulnK09+GImIJ6z2I1WdWTerKshqCC
pCoWzdDGRxflyKqqAetocylR9UA6/J5pWuvIBk5J+DIW2YtV6mqj+S1gwZkSWRtVs5FZ9BkajJ6w
pbWHaR593y+ScaQC9iiDSP+Aylfn7cEVNnKxNibJNTI7zqHMErP5wphVAXEUn+5Oy0L172moqbVl
5vt46BEiCxyajYF12zX7XU6rzyoBBjnhpAgC4SImU3xlW/l8ePmEg3jml8LyC5hfoKA14sre9/pB
zqPcPxfdXIubYe7O27qzM2967hfVXA/nFch/30H/F95tu3M93QlbQX2eb/sE6W7SnDTXWXcDKJPe
0f2qNc8tk1lPcr9pzPKCYCPYWByGtMPzb85XOXcRSqJTGMphm43lRIaWfkTIYDzZRJMFWQoFOdUN
fmV6eA57COMiF88iDGAveA/0Izm4cTvgjYi/ZGTB3B1K90gQFxymihD0oEtGgqO4CKLu95Q5kN1s
Vx20IUdB0LA/miLpD6usN7RtFOjE41A+Gc5nHCpopaon0Dt2beKiOUSiuKy3asidq9GrHQJaevuR
844Hzya9mFgFQsYupAOzNc0tk1QHGE+OM7QbLFXv44xjHNrydmJpqJ60GuiO1rwZWECfHU8DfFcB
MmM3riEOKeyXPnDSA2lXC0P03wQDl+fO6MxFm6E8Sef9om6ZgkC2np80YUnXCNPCdXBs6k+Gstsm
sY8ceR7nVU6ZTmwU/CrLyVnFjo3VSovGs+mrxzGDJOaUF74If1eSiPsgjN9W26QXUe+TYrIYJlfO
yiogBg4s8aAYnHyTty7aWZ/GYV1Brk8mggoNJ1gSgCJXbTmOj7kEjoUh+twPOft/DpiFPczOxNqE
veeOa8TW+RGvXLMfGw+ynGguzHPaiyxH3P8k7S2iMU7OrRN5G31oftuKpoEfBluXWdfUnbuWucOo
xEMbe+XRylC3Jxo7mbzlpdsW4Vg+p2DGATDDhxgiuz4dOSvs8a7qz8pFX4MKwtw7ZftFXDiITTOF
dIKaF/a9WJdEGa1U3PMrN9TD4Ls/XE88MFMw9mqCjTTY9mMyRtHGS8d35oC/NMbOD52q+0shqmXh
FtrZ1q1g60vxhRA125ZiVluxx3okY4v10B5XOVXLlvKByOgiOxZ2Tz3ngWHogL+6jMIGZisLgwQd
zmxetUShgTNgGTpufO3wOtlKiktiakdd4gAXY/7ZWZaDeQa6MDKb5GJ68LQLmY2PaR0Wu55FeuCC
XbM6uaN50Kko1n3RtcupMYx9kxHSl7A9KfleM5u0ZsLtQW8NgbmKWkgeHe8IpF0LjTPBFRFFnk9u
IK+GmeWi4DSzbSfUsXoa8E4bONAp7VuTpgOz5+QNGxOopLQ7obNm1PMoQv1W06XZ8bDFuqaTzCpf
cGTOmIkyhUcKmchIx/Rqxi2EjCA4kQFooT4RB9doUSiPwwmPLqTe+RpbFPBUqOZX+DYKrPdoiwvK
VPY9cA0G5cPUnc5ahMJcZbc+wXhtBHpy7H16QFoJZ4DFyDiUqt8I7D1nH3/2gsjbYZOodYCdeq3X
sBdMEiVFXjtPKcbCm4HR661OSUTuys/My/QtoZAhdHnYdlho0eScdaN/icZAv+nFT9nx+8Khs6n7
XL/0DiZXzq6QPpoPQ59aUC0NKmRfJ0DIzDErtiS7M/6jJhuM7NpmYX71MNlesvZj0FFOjejE91Hn
hs/VFB60rPb2dcNDZEn5NRinrAd0FhYRaqSG2NksbEpcuzYQFGaHUVN3R1QO7/jUrZMvmTf4s1Aw
MWy+1YypO70OubNL7UtWrtpIAfFBL5zXtClnvkryJDu/uRiRTcYceLT7ibad2hszM32vhfZwMZKc
7T0QzXHWJXVFg/8vVwehE5k4yWhadZ7xIOIhPEsbnmDZ5g+RpV9YjX62gdEcYEE8klRsIGPhCOzA
m+HZBazS5VjEBF2IhqxL8DAjDEXXf+FEk+0NZeK+Hj4ru8nOKvRJ4nbckViczt3uJx9ybOJWRC4N
5sH0IrnJvJb8Ld0D5s85kiPmRyrY7DZ9d45b07jGKWKEJO2BxggX01oOXV9zAEqTSdjAdmuu4zTI
29xNHYEJJ+5nh5YG5ABJn0a7ix20LkMZz8dwCQrpQwy6zs+h34VlZBxG44MSA+dxgcVet+1FnkTk
DTjYjAuJ66wA5zlq8bhFp7XzM/d3Qtn+giQLXi+7yEjT8EXZJHPm9U4V6j1xMzj3zgzz7eGgCVw0
LCtm8JKec9/G9+xklz4t7UfK636J+gKP/dARr6SPYPtQ5RGljILG6aA3eREpkY7tLkMtIImipMCW
uPxriKBqUrjxogEGymh60KaxJY0x4o8WS9FycqjmmaRXB0LL0DU25uVeiukdoR+FDUJTlu1rl5EU
HzWlcfBt66XmPC06CRWmlMBlqhCopAzTFUvZqQ9j8O0DmMpY0YyhWO86+tZ2gA7DmewzznYyeANt
lcYwNUKZfY6N8le56m9uZ75mjtkdLU0cESd2hyjDK5Cj4ETXU+09OwGepcsRtf67GKboOGSwopmt
Y2FFKHDtpwqyly/OPuRk1FoeNScaOd3Ai+36x0Ivm7PRXqq+dCl8g36Dw0Y9hZa7Tdtk2NGKEsgu
3H5dkipMlFcWXTKb2tsVU0ogbPxVY7BpDCidssq/Gz1BQIGn5N1uqlucVvnanj0zsYP/wRuD5wld
FW1NvC/I1qIzei4aDr6O0Resg+5q0X6i/FnGZAWfU/OJndR3P+njyW2Z+LNjBCxVmt9+B6ePmcp+
mIq1ThblKkxBoEZeiXGlo9EhsTSsKxGPR8w4G79pQsSoXvHS6Pp4lVZwdcR7lyTyTciElW0iBK/z
2k/oDGh0OEtetC6iE1XY9rFoYTnoon+sG10tNbvwOMOIYGunUMlE1dD+bI0bqBXKy9w/hfgLVOZT
I9ZzEgH584iOyvqY69BYe4HhlHVGP7M5Yj0cs3JNLjH5hzLTTii6QF7gXdjlxrCrDEGnaz5gLSjv
qRgBSFXjWfgtMrmi+qHXXnMqhyQ6urx64pjLpSTBFuRCRdLDFLznYVW9oBVdxb3HSdb2x5tWD9up
0sKnJCh2Q2tzjBXMP4xkBqO3Xrm1caoifwGLmSMFzNjarnM9tJcdC806ChoY060gAGDord3gFz3G
ULCALPPaKugs8xzPz9LSucX2NLGQlhTznqUWKbYcuuu28WyhGkIZRPiTx7CG7UONeDi5lSRSrwue
FKlOa0Jro0JN6/LiQZ3KGvvYpA3aijrL9l2aPRpaDMN64Atw/Q4QXwjeuJc+CwBbbCSiGoFpplhG
YURuw2hsB+Fru74226M1FEQJtT1T4mhMGAW5xr5zyk/Tpigyeq/bBpodXJwZ+pPVRrijKtpgI+IT
mVoSgiZvJjL31d4uPfZrZdOs6EGiZhmgckWFVmzvH7QBZNOa/fJaHeDVCvSjS/yjwfasZyWaingj
ktrbdU5+CmLgW5galkNVcbodbFpdvzScYcvCK5/1LCEyLbQ01Jio7JXZnct8+Nlnk8FZFh9eMAo6
irmcgEbTRj0NbfpDEAMLy3qyTkEOD6BW+UeXp0SigCohFUTP6EcWTE6s4hQ7c3gH7VUCGRvC/YYS
AGaFzG1kYrlP3Urf2zpDpzK5siaHR68LsrOTwybR0vLSMa63eGfbaozZGNrhLaC3eS4gMsTDj7iI
h5OXwgB1AuiJGNucQ+b6bNJK7WYnpCfcL7ymT3i4JlnqlsivdlWlGzHA9/dmNVWdgyHCJ+yezdgp
zrxtT8baVSTOT9uW/j6Yb3Vu8hPxanNkU9/TwOdcMFjOW+5qxaWWenlJLPNWhWNDEAykPsWeFc0Y
NmJTDbdivhj9dp0V8kboLT3RMWmutXitXF8ehY3mns2DedJAgxBvVULdgGKDtcqArOanA14/48GM
tPGJfFSOdRzZq3jE12kIwyQpI/SX8GpmwEMCVUUXZEkwsOynBqWVR+3qc+5a1jJIDmlOekbL77cs
xw/R1/HO5Eu9FGENphC5nx9KDyyKQWJtIj+H0RaPCYehz5L81AcVaDL9ooWlcWHPS7yGy6bOAfXb
TxTn2V6Udnv1DS/bNBXgCXSjVxqE9XEI8Wd2oUiPTkHZaNO4zZQvzx5Sas1iMWBrusgq7LQpmjWk
lITVZVp39kd2LHScHjwQAxAzGtDAyUk2RX3G7wjUejCB9FjPg20eqwakiZaE8T70ghwvAR47t/bT
a6r66+SG/QEGzLZN/QFTZBnv89mxGc8oQoF6KmG+2hqK1IAOgaHi5Lkcc0Y8nUnUiVEW1tp28LgV
uc/vune+46T5rSdELflE1EZoMIe2zy9lh6ZvSFoUVUEt13YzXRoLt/nkgz2IaE4vIIRoWzWO3VZk
LPWgjNzNkCNUwbxWYZuttl7tGli8Q/ma281Jao61t1zmzZNyscChu8TiMURHO+tuuierZV8SfjeO
lOmVJ5+rwPdONHCfQ4O1JAsKZr2x4UNxdfeutijbGpalsq09e24ODsnuTdlym9v0dolvJZbIzAmk
qL1HWBW4ze2Z5qFpAvcs8YNobkirMtrfVjiWR7gd61C3y12cYGfWWWRa2b4VTvlTV3jcAjW8S0ll
643J+v4+pFfbW2ty34aIaBK6n9luMOB9e6TNkHiNch9icfCKMzHc9Fo9cQqEQh75TG5dBk+HshPP
VXo0hD7+EDbrztAI7Hi2/BdlzB+Zyh+1zP2+MJDPUQ1Lj24uzd587iVV8zRWtuVaBjRhykgsJ6/H
OTJ3yjRfZpwJsNDerQFGoRPZ6c4ahPvtpMUrn+ThnuahflCE5y4spwtWZHRTvguBuL3DiRsLPDme
Hj6GkviSLoKCeh8e380R1FCQyJtopcsYaYKev+eWJ2nLEoHZXJMGqULI6PiA/LfFX+S7iyAEUtnO
5o3QLPIVNk3jL0PH3dUBD+oSdB1hd7RqDq1C9S9GDu6cKdYxSBt2yrb5yI8F2IRTv9oT2TxSxFFF
FCWQnyQzwCDmYb7SfY82hmNU1VHxC3GjlEgtHAE0oSfigGYrkjuTxvyJldeckGfSB30xEq3CFoB0
FFwRpo3ZnhBHoQCRCtTi/k7uF/78p9nc5Ptzn2aZySZV5cu/zaEDiyopZTdij8FwuL/z+7VyNkz9
uXm/ht4zWTW45uDoQXcJZmDd/Zr397X7zWh2wJSm+TwBxYxmj01eYTLhxJ6tlR0Fh2G+8IuCLb6l
2at+JprdL2xWr/2EhdVzGXeSrI7w3ZmvApNisDZf3G9OJsVognSTeFissl6qjm046dQBfBjza5vm
nib9/FmGkd5FCilnZ7rqDI2ZVsyOcgs2bOxF27bSfxjK0tbR3DS9237Se7/0bh3yXftV+km0uftM
7l6O+7V09p5ERWZv2i653u9ikDjuI/e1m99OOfPa7hfdbBgZekCp/dwRvitlQsc75KUCIKBVPtSB
+qP3aJoVTog5fYYE/rnoLRg6ptFs+yhFNWL38E7uHWGGg8bat5J0p/UObUQ6mfEoHgQy/s3/F4j9
TwRihqA3/X/zuO6Lr/i9eP9Xhdg//+afCjFP/MP10WC5pu97unA872+FmOf9Q+fXIIRueLb91z/9
t8nV+Idr+y4uV9c2hCM8ZF3/bXJ1/4GtDAGgY/meb9qu9/+iEMMx+28KMfy17Jp4ODa4JgwWkxdY
fb7f4iJs/8//Mv63NNsIM92o7VWwnoTcZg5ePy1h2xmoiJ6try8zIBmXNoFz4iRwEYUCsqkMkL8C
CZc1ClZaUlgjPQ4XWlc4Bzlk2xzCGxCn967NNagw5ofDyWMlCuOxcUxx6NP4vXZpXSL4JyGEuvJY
4s5ZZTmK6SRnrjM4sLPxoK+nEhBwDXJg340/Ommn4LQn5NnIwdQQHmLPbFZpTo0OQlAurLw8+VmB
OU31p1756UYvSaqgrD7bvmPCDiaco66TD8pwKjIx0i8YA8wIACqqTt409iiNL9qFGwMAwdpEEq5i
EmhZ3hKvkSKeKlgp2/1VamO0oVqAjtpkR5hrjAA9cibDYauFRHXI3iBtsmUeWB6qRBRfKAJ/Jlm+
BCpZrdOp+u7hPBqModvsKJErMNRM/ZUZgYhLcncLWyJhzk/BEISCj3gETdwbgMrI0sqAyK0Dm9zd
Ek243r8zPfidEjZUm+4pz4g1KYwrvTlzW6NKmsTAUlQXK6ryHbq5iIzusbuIRJ4aia4/jqOHvBGA
4EvxEYqou0bCwRSbOvWuDPUn7SmPDIgjLWJAK68Wd3HVbG0G8+VffGwcj7X8Trqrb5rh2zDSEckH
cuAs1/ykYUfl5sglpFWcHX48XQSZ4XhQbiqGYEsf1bnW2WOa8IS9kQCYz/DtU00+tHTL9nmn3TSr
MJZ1mX45NUazfoL+jV+XWBBtCLexm9/KnkA7KuqJPScyCGy17QolzmPrEZOCDhoURJV9BqWfHei7
bZ0CAIExUNm2rsZ2zdNe4gIgZdFYj1FEFpfsc7VhWFwce3jPI5LJdftajiV2RnLYYGoZK6sc2n1A
B3hlOtUJGdfab2lQaVYtkXLYhAao4aj0YZ7EUBzKQMk1PMunIS2rN3TZigxFGuPMa7NSgAgi8b0P
BRbALkPGF0GzBzaz8gT1cimHXafFr2lVPrVTVUCaDIe92bYbLXNJ69NtZ+f4CslBWtQbKA846+mE
W5pECET/IYmmi2P/cgcxPmOGISuA5XUKTbVP2CN6UtNXytSwag1kiZX1lRlDvxwLpq0yB+9suu7J
KNON3dLV0/NsWA16Hp1ivX2PJwcOgyKiEHcF+6xfZgLaSsEu92LC09g13jQvtE9Z/egOiXdJE1QS
STIbkXo9WfXu7zSMkz02ilUwAdAxhItBtws/NAKr0lZFW3/KP7U0vWCnUii3mp3J903kB5UwoqmF
ZcMd0tmQUYSnKSYsj8EVm/bEgcgkYEoOKF9QHT6oQifOls3TgmLe2TCKGTqXir/ufiSqPibSI/ER
C4/0pk/cZqjPpHMOk4pAkLEibSTsHqUtf6c6+0DN7KCex2rl2tpIyCoUqQ5EaOa44lafLT4u0SGv
6AvZLJCxJAuYa2Z7YbtALKC6dDVaUnZhGz0nJNsNSAEoJxIvqpmQY4feGvTkru+SMwVbhAm/itZZ
Lw8zvmBRGSWhDLnuLuVwMjg69mMx7ghuIvYvdOA5FvUjwE2EJx6qTCrrUdrWWWSc2mPf0hb4gFa9
Yd30yv2JIISSMc+Pg/aWmTLe5DJ90wSENBAc7K8HipMpFY/IGCirLRX+SMkn9ceKhLOu4BzhkKuo
+z8itrDrwkDaMpm9twXD8h7W5qWPIyAqafnqqcqFy46SCj/orhni30ZZYo/3i2gpJu857zUmslj9
n0ripUKwrVurDB+CCedgjNsrRPNCcUNBSXNgYbCLI4YpgT8CNMz3vkMjhplvypeqm/Fm8W+vY+vn
MHuuBps+uzYyahDyx5QT8TM5PyBInks9uwFau3V6/SU89oxxn3cbd/BOQcaSFytatGq8oovDjsMA
GfsYHBtMfkSD0KKO5JZSE0omyM9KvzCxr67ScF+KyJjOntFiRasibWvVP3EsQ400tJOV+tomLSfm
r0m1nYzoN2X+eErcb2hAs399X2iqBvJt7VVlrIvEkI+ulZGqOV2tIJlugn760kyDtRylyaeQKCyi
Bb7MNibqerCvia9shJdkjuoZ6cVT47XrFoRYKCR7V/cpHNTe1HT9yhZqYY02SLRMAsiT7CgifapP
rTe9B6KggVGlr46rDxe/QqpQQfmzq7G65SM4GOzKWyE4G0BzRR0e2uemLh4HE3FLDvQAv1RVLopG
y9AJVb8rv9BPTWpy9o9NBEcOWcaN0xwUziYvN5MzvGccbp4ptxiwiC8uQujeQbuBx6EQdPiMVPXh
Y7LgvCa19gqRYi2F/9GDNkS04tlbNzEhzuaCXmVZPGi2czCYLx1if/pKe/mRMJwkwIkhTd0V6shJ
iRacxTqeR8fCs59UwmhGC3SiU6C2LuVkDGCK6mc9pcSBS9OvbSwslQE7foywKZvF9FxXc8prlz1U
OWuhptoZF6yTg2w8R5UPk11xOutm/x7jLkx1msNsOYe4nkRqWaUtO+CkQ5lpfJuQI7Ze5ZzdTt+F
oANXCphwNNFsS3MWaJrXk6F2qRUC2Kscqi9oJVvmBwQdRilhzp0HU7kAVKt+tA2byg5DGDCD9GzD
C86pn47K1R9CmH1sIXscuH2m9m5vvrNxJGsNmQliBnraotWMre2S9aCL7ssI7fFUg9tc2VnOoIt3
kjzDdqhI4Wi+RmC/m9IoXxxR/+oqq9+lLctIKBj6dj7a1y57irvGWnE29IwBHYuWv0GjEhs0NHQv
cTxGfSGQB4ycs6tRW5va9BG3dCeMpLg0pU12jU02mxGLV7MzTIihgCuyTe83r9WDHmjb0stRdXYR
izwN9o3XeXM+V7aWIfo7vZw+owG4qUmlR/arJLKC4NTKzTnDV6jMqrTeVoocvHwyfmqyayniGk5s
2NYZ/RIcpmAZ+jESqi6oMf9xXjOYxpRahRKu16/ZSEJrSXggS4Tco45EjVkga5d6vgg1apBySl49
q9avSX6ONP8pTju4jPQskVWotagH1B7tMU88ppEM94l5ASM/MlL0wWxxoh9t+KR+OWyQhW56g45B
oSXmpgHjTKoXVaA71ntmT+a+C85RmVeXVOgAvxDMqFkhM7MglolwYnVEJFxvR00HMl48maA9NmPh
oRWyGvahrsLr5Jt6pa9nRMV6JKGVwSJShazBhimD51hEz3EAKEv1DaanMA2hpokGo0ZJSKs3G8Dv
tu+5iXTY/HHt3++kxkbz3NyswUcC3oh5EpdyMuVvMUjiD0HcFIOPtcVIRMMwhov7Pxdxp29sqV9r
iT6LVaQ+3K/9p5v/6b6xx8Dup2jI7n+bNVmzrHKnojnL4/2nv7j/f0FtkCXtjDIjBUmD5fb3/42s
ELXYn9sdNfwK+AjYlj//8i9X/zxF6FjTggkP+tW/H03TiE4LZwiG7lFM/fW4/9N3aYQRO69qIA7M
y3+p2kH89/en9Nc7uD9UWpFnm1ua/9cT3+8rmwKftJt6CEsRqPkgW2vUuTv7fig0Vgglbv6Hcj4C
7tew6uUrMgXUv/wDOPKJeSxHWSaCfGl0zGgdY+KQivwUI04zi7XuF0FSHEuK+a0xS7DmU92/XNzv
860xgtaaoj8rkmnbyQzdKkZ/OXsWAWh0NPMAn7Z3aJFeADDJ8uzFnL/QKOcI7Wap+92sysz6n1bW
f7tPCG+nJ73cKpe65WjWdrEVfnEQKqMCtCsi12eHzV1nZtopJlW9YfcbFQQgR0wv+jgm6Ja2FZkq
WG7/XNwts38ctPd/QCKLQX6yQU7iELgr98Kp14ipTU/xnYHz9/19P/pocE1ScxGkSbdixw3BbXn/
Iz9ybpFRkLNpi5kCEtb4Pe//YrlIRM2+2f0Rxt2v/dtNUymJleDIEX26R1vMryBj+LrV5obhn3CC
PwEGME3MhTf3Tp1WIe5jsTvcZX73m3/dx3EHDWaxTfcPjL8OD8StPyQNBxpRJ2LzpvuL7ax/aqNb
sx426QlSw/kNpeMC7+ymXrUrMunUunV3g1wm9uZhOrwNmy0A0oUDj3mN6VMlJz9YExwZPG379JCf
Mm+5DZ6wfz9i39mg2SHvbNUvIaZup0O7Iixi/XN+shMnZ1SoD2mzemM+c8KQun8r3NWbp22cq/rk
DrniCWmZPtm0OcovI19r6RM/7G1+egueuoz2AXZ0CetgCdxoTxX8yGsj7pIn3/LYHNvfECHJujUO
yEtXQOqHFczVEv2F/5RP6ZIxKiCrJe+OsVl9FsWVjwUtQDs9lPYnHw+6q/U07X37BzCPEbL1tfAH
+GAEW5mHul13eBgAFmobphsopHx1racHB0ZmCK1pr5sgE8oLzx2csy5cZ1Tqw8Ow4SvB/DCbKZJT
lu4IU+m/EUvSs3CzlREtdeTawxuvIz1Jb8vLEGToKAiYC/KGWRQIaeBtoUVoraX0F1645go3fWZc
035SyxHhNAKOfC2uEW6r4QhqNy8XfAmUBI5/9tgwf0KrNYGCD2yHd8avPlhzr10tq4G8w1WTPg0g
JmoLLcgB74dbwBW4P9l4MaC30hn+MYkN548Utba1LNu1hkRwj4hJ0dHJVvp1Yl07g2r2GSudKDfk
slBrKAQhbWCYtN6Td4Wc5V2z4IEVa81/xFu5Nrec78xHuEM2NNpsNXXb9FWpZfxqXcF9VMtgiUdC
3IqzaSz7c3TQeKe49hZkGGMEIOXC+9A/dQRIfNbeNvrQHzLazsOq/w3+qvjFp5Or1+DGWRG3ETHL
73I9baLnfgXnRn3s2md9s6bx3Z7IO2/O3QyA/F2VK1Pb4764EeP3UeTnZIDonb6SBtGg5Errs36T
C38Vr/SF/x18UiyiWwTcdqnOEUHFl+Ilq07a/lvww6mZI+9HQuDNnbsp873NGaMKlu5y5IhmPI51
ogMAYq0ocezsYH2P3wjhCfo+Je8cAsj+N7q7h0m6YoL01F/yrypeNq9MRRmj07evMBzDXX51qkd/
Dmypng3ULfVjW/zkz7tmEZrz5yGurb8IcbhwMLLHztfj+AvfRqWuHI98ZXL5hs/pc8s/yh/0Sn4Z
ya7HWsJmZZm2aw6kbNoV3z7hdUT83Az0rsWV504UB+Qq++brr9Co87tB1mg8iurMwYUIIXLnp4Rp
MXlPxXSOXnlzPCQ/iIgv1m1vHepoMR/RSFaUtuHAnybAy/1ijrC12aoQn3MUGgT4J2V+a+Qid/Kd
I7lt9qax8rVTFJ45KDN3ZUFeFRvulKrhxRy99pDdP6UiheL0UlfPfvUprS9A/6TPretmXzZ7faZo
wEba8JBxctKaD3TyggewvSer2eQmuqJh2WctWgtoM2r3X+yd127s6padX8XwPdvMAWj7gqFYOSir
bghJS2LOmU/vj9rdZ58+hgE/gIGN2ktSlVTF8Ic5x/iG1H8owZWSPyFou7y+pTNB5tBGindRJP+h
vMrVyXxcpH1NkJXAGRkzeiXjq1SQuAQMhL14JPn8iqj880rcUfkCyjtsWIi53HvUAkFxcE+mG9Pm
vGPgGRz1y5Rs5NPNrl+u1t28cIblBmAfo+1H7JiXzj7H0YPmz1/cwbpED3IdEBgW4BTBCTa2uXUZ
Ve9DuSk+mJKM4A87PWKsknz+xekw/GE/eOvYzRj7zqXE3/Clff/FuDqxKVrJn4y6xY/GFx5v5Vi8
UGeaYdo6UPr4pKH1USFHfBS+Gwp1d26VlhSYL3FTeaSTNls1ZU1+BkT9qF9IX/wdmmJQRBQMck/Z
cxHyTqb9/NbZ0ZljQN2NKoa/qG+95OqhF1zmDZCg8ImRMz5y4gqbFhJg4mfegsqTUaANHpqxN3Pa
zJsMGdYXow9D6cS91gM1Z1rEhbqX/HXmUEN38GKnWkfN4oXBErrTeqFS5UsAGvMZDN+Mj/rFTJlJ
ueqFZ7Xzix/hXjK5C5sBjCTrc0e+6JILqTHfWSQ7Ee+S3N/VR+H0DStd/OLQ9S7vYpZc7iRux/XX
J69UUhh2tXiHGos7mJ8yVP/+eSX3BThiR6NyPoy7x9EXno0bCV5vxJrejRvTH+fR8DlA0cf4xT98
ePr4fiOHlCucIPBvmYeZ2EVO9DoTqi6jg7QXnunpmrQzSV66VjJXJFJ4l8lsuS2cUS4t3itWKic/
srHncmhsHG97srJ8lpLpbv3Ijvj1wZXHdGE4yIT29ZH5y7xwlixYis7CTNxusNgejdsq12Y+8F+N
O9uwY8UvjkaXpzMoKL54EU7Cs7TnJPHfa/IyOV8cBP1xzVt1OUzaiSPOP/n8fCwufqbQYb/ep9iz
vSjjQ0o3phdNRwj4kr3Ij5zG8sj0HDwap87jilYYo3wrYcjiWBknZj/txl1GDnXoJh9RcZA5f46M
y3Pe8hcXn6kMqA/yc3+0uGa4WNiT8kqGSuqsG0bR9u2dF7NGQSAN4eXAULm2vrfxkRPP4JO9MAxK
e+48+iVHPhljwBuTu3Z651Modz4NUiLmUI6sZndeK2z4U8b9vWmPSJeFOw+rxgFJjhs+cdnnuzn0
jBvaupnbiPNCf13dRB+FhkSdy7nzVKJQ14uVng9vwPA5wnnjKjfG/xU7vF6k+rThMst+eFtM/vwJ
tuLLtm+2VXBtv7itA8PnrBTLjil7JmUA0xjj6okExHjHKko48spZJ8vwcb1KVS+TfJkLHVuWH6D9
N88TiwV1M16zH2rxJqu98GF16vso4B+pH8D61Ptn5k0S6cz6ThPU1rTxyiEoj/E1mcEc+KhM8x24
59ArDkG/W2v6XPUd0acyZxLFiJMbUI37k/BgUAzcQnskSXxfAcak+DFQK4naluc1/UYd9AMGi+1C
0GW+6wzIXOQHIey/NoTN6U8V7YNMJvhWcrTTh/nIJt0m4oehYVoHOVmyQS9O59B4vs71W5H7YOXi
O4j6RaQagMqVuEWB0HjNSbtuh2L5uB58qfhdom3i8fE1y6ksblg2VR7TqjkciE+SjjqiK8MBK2GP
X/jzZyoYaxGgQu2ZvDOdjvyaMYaBlKxJrMeIUO1gU1qnqnzRTqjJK04iDRHJhx5UFGdr8tRhvQzM
8lSRtM5feg5beGXmOSK0ar6yMhdHXy5PEZcrK2L1oLqi4pUM/qxcOT8P4UkjxpTYifzbZK//wtRq
PCfsKLmAQ0/hPg1dWj+sadYL7FgzjrDW/+KaXYH+CDhtI99OljteSTZp34fZCVj5a7Yk+vTc67e5
34m7YMOJ7vttom4mdcMcSJJTZJ7BWk23yTxLIpw2e7BcXfF832eQ65oH4blpNlxp5RvjFVcAFDKN
mvaEQfmUsxwCQFudMLhZXuqX5HYwCjCsEPVBAUze0RRkh8FqZXLEPyYpa6IniE/jcOANs+Pg2vIj
0sPY7zC9snaz5co2n4j2oe7IIp0ZAz27dEbuydogY53CQnhkgnKU0zRvZSLEju3X1P7kBc2/G909
fGXLQ6ft5SfpXrvclIYfRAzG7DcOUK9NlsYMyKSLEqwWUGXPxOlaU5Emsm5rfFqNxIY/eq9l3Us+
EBeobGVi6zEDM9G9pD4vDNmibuL8YWkOK5Btl9+rcjcZe1VzoaRGvR11Tg5PjiynS3wTPNaWyH2d
ZMvCFr7CcOjwL+XxEX+UoJza947bPfeZSFm1dg/6lpZFRg4nwdR2dSaV+otbrgQkxmRFoBOQJEdb
NWio1+yOhZxFGueOyhfUxFfqTTP1eIRpVIe+uh+mKeMAZBbAknBiMOHkRqrfpacycUNhm0lOfhpP
FB9pdrY3MXYWMG6BXe/ptNA9iTYiBUSWLgiwwF0ijFV1j7SixtNpiY2Ua/UdwDpQYOCAGhq1Z1O5
iu+1sF5CE7cyPsv+j2lF9rXGp0XgjkA59o8ZXTsRi8vLSKdb2yfCG7GPZE9OyklAYqjtZ3beL+Vo
a+e52BANqzLyt4Tsvk0a8cGd0yJPIsf1G8+IPb/3iHkrPyF0kZ/QPUpQrm3wvKj9rYsuANNpqPNR
SPirCgz3rae7Runp4oYggKcHxEub6Py7MMG1xebobp25cYwHS/Pz7/B5vjLhIScy44MqHhIqu0jR
03ALhVRm1oUHTdDxMVFYhvi4s/+EFOkfetVNDwXToF28Cj14MTt4CrZsusmTxu9WuqUOJyExMCx2
I82em/bQUhjGx0H+b8ed1Il2W98Nxp/6DmCQc83OKXJZ3gtomQAePgQ3LK/KHxIX8pfgjjOMiojd
mHbySJwEXtUHqw/t6hMC31DsqtofaUY+krOiDC7DmHQPjtZDV0tO2WE0a7xhmyQjsyKnWR12sW/K
xwBd8OMEd8zmUjBsfhPnOlO2tXHUunNDo71Bi3WLNfhuT0v2hrarjGYMRu8Kb4CKro0hM1drVGiI
Do5S6zSX7GtR3P5WvI93YNqEBTEDM0oeyFh14yPw4cC29u2RWVnGjtfZzSf/x+N7kZ+7K40YwnvR
XlOM1oeLNZyRPQSqq47OxHiReNiOZTfuvJpKG8KDD0aMFkCOSHSfjXEP6UIhey0JqCgO/RnzprNG
xgV3oIlH7RgxunndMZQYCUnTYHnwYfqncLs8pV46sreMCi/kiAw7cuxC/Y56gRRlLzb2ZHywVma/
5yzRB1F7V9Hgnqp2qlPerY20WTELDhurl9B0zZP+TJHFkykNiydVY4exB1HXveL1CciepNNO4Y4+
qrUhxwXuJdWODRTjKXB1vNUZ6VcU99NDyILeugiHw5zvaGPot/BQ+wAP+22duKlP5p9GYe7CaKq+
p6fpoIm2ss1TT9kStfxgkUoQHSOGM5LsbOGgXWDgPMqMCilPm45lQa/zQ4HryOXjNG/FrqD54wbv
tS8C7VX9NR9iX/nqsQc1bdfXx+BMePvRuAiUFGzjUnrlQZzt6ZFMHYRirELlY/4zsb271JM7PcUe
AZgEby1v+nt475+RxorRPnHJMOeIb3nHBNcuRxE9Qrcm2zKtvkoPCD7L05yeMTWXpte0j5xoqEuM
HnbuJFDKV405BgQIyygxWGz55Wmsf8dEopUZ888VZrCd4bVvySujqPhOhyz0ydDqlF2cMH4fShUd
hg1dsK/vVfykxy53sfRQq1dQQZIBqG5nSj+sukyIZkxKDf6c1f3n57nIV/gn39k6Mf2xQhDQZbM2
KxF9NCSQ0xJe/48/gCOecTcfTQ/UjBfmTrtrnAbjjHyIJjujrsJ7CXe5jnMPrILudE5/HN8MJAis
ac3X/BgjkDWJIZ795hWNQhl6akbYkR16lXCgmcWuipYOrTYTYZANURYGt+nOuEfXsOKSWBXdxsA3
dbsCusSEKcsfJe7W5JnlJjv0+S0l6RkPHal5nmFdF+lGqV/cFeueHSWJF/NHSpv5n2qGcJo3H1wF
ss0QR/QgbZs5uWO/zhwy/87RdvxD649dU2Gn4C3o+zxnGPYeDa97tfQ9Egs7foEKgt1RPYG2fl9H
7/C5ozVkK5vpLf2JX/tP/Nwl5XdX+tKonrjWFuJyQHT4vBPbYzrf25+MSHkFxQTjuHUCrJTXDvfF
D9ExjHGoC1hxHCUgDUTVcnDaI+UAmTJK5CGr3NFmQh9E+QAFECsERnkUHZXgJm/VI86G1h/pYGzN
HYv8x6Xeowd/ANosJZug+ihvDcxS/FPpAf0TxSHrHF3U0ZaKbfZqMlfh/CB1FLXsn6SQvHSXm9Al
FA1bUIRnzJ328TupG1SKlHX3Er0Mkt+Tu0x8wANBegheZ6t+r14oqX51yY2VluDn6rXv3FA9Y8KS
WkrCJKCXy5ahI91bgx1A+Rx22PlezfdesP3aZ3t/5JZUNsNj96q/Q3i2aYlvSqwuzEratA2Ta9qj
XtN8pAL9N0eAXeBPfpbLbw1LT6celYeJ9cSzge9uOKUfMvtegPpcIiTVbPAqOTDJaRJAcyleq8/q
s/yyTtq+YWdPXeOCXAC1gFI/QjAGDusM9uSxVPlOCEXDNhRfrbNy4OqIt8Qbmb52mapbSH1h3+1F
6Sc4dp/xc/Vaeeuq7BI8Fco27C5hDYvZhnzj6sF3jXFr0dfBgCkpizeF/GzGnf3d2Qr5UtvwQGnA
8GTDEzyoMmzR19PCltEfPmHs2gO3D781oul2mLbddkKLAIDBGbaMJBBaGU2sc13bT5Cxz6nxtlBG
24jENBTwob3h8cE6h3f6VRE6evFdfKTG9vJBA0hfR9uX6JUlFBk5wEcco2SkM69Ex5asAZCxM86+
GmeSVKmLXxRGcrC7FD9tuCLs433M2K/TH5nC7115KJ8DzJu28RrvpyeuxO86uQ4kzdTJixrujYcn
VeCzfdVO/Ex4+zlA3dA6wjndA3dhRuZSCK6ZCzqy9gdcfU54R0ce2QB+toPsyeLbciCaZs/ijOpG
Kt+6Mdim466znoxSOHZCeP2LRUoqLJXltY/6F5G0mVlDioa1gfeKD6obwESvnaa5FwwEXgOtjxFO
6O/3rDo+AGxkolpbWNEK0kQiQUFGbihJJss4O3//JF+f8/eXakjGayI+dWIBuHJtwv2+/vfh96md
SnQYo74WobasGQf+6+tTuZF24Qh2AdV4J+j1Xw/h+uXv94JqZIkemdqHhWbI09kOr5m5fz/1X175
+wNtha3//ZSyCcpNlraPmmbuzaiJPBq126CmW/T7EGKzXBXpfK3RsJe8338C1WslzyBg12+n6PD3
04d/vM2/v2eFAj7Vv7/+fU6eNfGWqWbzL9//+8u//gWjmZz09bf+/ZNUBXddt0xNf//AVHCg2b9f
Y7yDRlFVlvv7kn/6878fG0UovFlh5rZqQxaQ3NNAwQcPZRTFr7WGGxfzZqiISW7qfJcQyaJBPtvQ
2Rd9WalPYU7PK06oXS3Kk5SSA6mMj61kwUdh+wcIaieQVOeuQPJGx5/XMbUDGniIQ+ETy9WpVeW7
ZXT+XKCj7ETKaIKFrlZ5jZRmdBRaFpaAFD9S1wh6AWgTWt6CFMRkodZs+kMuSVSMB3UzDNJWbJAV
pIGBA11DJhulr9mYTABLtV03N2jwxKfqV+uTDhO/cnoGW7nmdSWPJIMechC1tlh7xTC7iQS+yfJI
bjiGdXpN8rcwZJ1ClWNk8wbDeCe0E0vFBGvwmDUbq4nZr8SXqM03qmQwdinhdfkQTRz0PdZgLREw
szfPVSx8iPpyKzQAh+En9kR6QUAR0QjolnxZGtLw0KiAaC41SEh9dzJ6QA/6QlEnICgWuagzmcUV
qRkBa02lsTlCHckOgO4rs4hmvYchYr1KpaBTjoNwirLzGBjfczdhzqzkPyhJTmJovIUpEla5X/wp
/ZKkfThmX8CV8UgWC4uAqEW/2v9EhflJG7k49KIy+CW2MT+K400lbJcaaaKmsZ3uZGS6XfFqzAm9
conc+HmPmARnFH2WJThOsfxApjT5DbIdjw3qKOhxKR2hBswHvrwc41Ez6qzFGO6DBlWjKj/3lj+Y
TzoZXYR6y16vLT4xKIeQmmen3TlMny2iP4DRF0lOPlVWW9lkTcCsQg8/5VhR9cg5ZkQrfFdJ/0l4
TkCzQWW1xxzfIHLhiM26cezgeUCJ1KJDhDkq6CR4CkhnbatWdBJPbzU0ta8lpV0UaA95N7/lVUMd
1OqppioZOqPiWwphMkS9cIA44k5qWZBubfhTThlM69lTqWufmoVlkgjzLqqTP2XuqDLAvDAfnyuT
2XXutJVo2U5wzpPjhB6IJI/JbaFXYpjPqnPciu9LJaduLZuCOyjsJ3P5ZeolIBv5ciePkyFFxiAa
tI2LDID4GLyX7PXpPoWOlKG8jJtkYynqN1eSJ0ndSzCaH92sXwK60ouBVAPz8vM0DYchi71Gr1Hu
DjngBvE0G+GjERX7XCLco7Yofyij/DC9NDkFnQwf4i6hl1nJnQz9Wn1WehNzlyZ/1F+iYv1gnh92
acnhmuqBSXY+4CEPNmPNL7fmmclrCA6dhr1JwAzqRdoei/Z5EYMNCt/gjPgVN3n3LY0EMwRsHrJK
f0ZNjptVRn071+FpGbQPvUC+MJWso+mILblVA86E/WHM5Z+E9O85UPpLKpamky5nxM8XqU5Zf+Bd
38C3+QmUMTmO/ZsmMczVa7oEjl/wZHS3IzghqNGtwskwjZOi2VkjszgBFk0AQmkoWJAPP2q7PKJ2
jtExsC0khIhw+zI5QM1+jVc6Sy6PuMpR9NKxptmRmXXqVS/gxKDWa8u5EoSXiHuTo6u9xbpVYW2l
IhOLOzOc6VVCjer75A6m/3WIkH/JTRf6osCOOY40zAmzQnkIInnQjjul1U9gJA96LLfsaMRzHmWs
VMfwWn4PTfUn6OjzaDQg870SLaJbq7HhRAb59nKAL9toYVrC0jE0eV0S0nEJ5nhvmf29XOh+agJl
T4GxZ9tkARWzKb5GWX3Xqva5LsYzx/y8NPK2ZkE79QldU0F8DU2KXqn1FJAhSACRL1TVNVYhiQkF
E0NjLKId5PGPOj0q5aTaoaJjjiijqwyKH2lwRkVeTJ3EksjlRmHqCNqAoksXbU0lwEscsi+hNAmr
WbofVae8VRMvhUf0M2Xwdjol+jSbJdkhDZ4ORsCWn/E7qyFnVikJ1oxJs9E9tn3805FqepVAxTZL
iFpdxeGJtJo7cEnLTW4OMeXBnvD5tn5Lp2p02q64KFeyfBahQsGSf2u5LDt/dJV2QR29Z92nHi3c
6qI8kmZAwgTgHw+h/l7Ob0LQnMOpbs+oq1dVKQV1qZzZ2QTNNhgzujVd/iJE/SfsgMo15LXVtdbq
4NMOeZY5Y1kITM/jc6wvLatT64LsUya0gwwH+p7VjIBd9oSs2guTAXa2VGkDQ/CAj2HhAKEIYqLt
naryqhT0vpDikmITjK/iREJBrJq7pgyApUxyi6ZaexUbUlgCseCq7TsKIU36JC7yF7w3r2z7PWHo
U0ixttJYPWWISwwpRUEw69pRSaikd+w+Iypi5IsRbz0E2bArVDjlY+soyl7oj4YS0G4SaTOEAQ5v
bHRbKdWCU0jJ0VqdhIYyf1kZ1SmxpWSU55RoBwr6qXnO+zJwo6G3eLf0SYoCnBoqMQrtVfEA2KPd
DKq42HpLCcAExBMQTCrF0+TGAUGwjZQ4MeIwr+2rLynVt//fUvb/ZCnDzQWE+3/8r3//v8Umfhdd
/5XO/8VT9teL/tNTBiTcAJOJQwyMuKz97Siz/g2jmaFLGtDvNTURsPh/OMoU698kVbZwCcAq12UJ
sPg/HGUwzLGSKRZWMwkoJKTy/3xz17/SENt/+fq/FX2OvAsm0//87wr+uH8OTVRNWZR02Vzp5gzY
8r8SxxVdiYgUD8L9OHlJkbHYTusK1YSOxaysglNghXvNWPCnAq7NK/Q0i1lEW3G6xQL+HGGcdkXX
wDduEiY6gpPtzALVO3UUrfWRuoSq5CRcVTk7+wnzRJo8pkKneeOUIxTCzZwFIsV8Kw52Yz1+NzJZ
eP2Che8fp+Q/PvU/f0qZoej/+JwcKbIr0V3JKmyHf/HNYfKZtVQ29V3QLJSdtW4zxWnOjohtU7Bi
71h1UoezQjCIqx33LyduaeJPrVt3SJdsW0jiSxEo0JlFAkQaCnhLmmAYaOBJ64EHsRXvtCU9653R
wrktHwtB/CQ/CY/n+oA6W8efN4leYGGhoMU8yeMuJpQ7M6p6zQ4pPDTsebmZgcAfhKwEGyb0WwA1
NWyvtdoXyMi52jTkvasfqVKRp5POFh2t5gkOrbSHMwsaByv1PkcrKRY0KdeH35w3urnGbhFuf3/b
MoBwL3lYeAkM5taiGIXwH4Dz+hDFZDIFkoUUZ+Xx/T78ZmAqQXDDCS+Rft2R0SaRerMpA+W93FaG
/D2UFKtmlfpB2ZCGFdI1LcXY8pLV3xv1HLPCMlDf66K4h4oS+oVunUFgEhQ19aa2V/pac0ItW74k
lfSErrxl0Lz2ywjRjWSwBz0DmVeVObIciEEe8Eb6/+uXSyda//Tw+z2hMtxWnY1tlReRHyvtdVqf
1XL5YZ9aC48RBTbCYuwyU9g3yrSWDIkn2zA5Q0Q4SBt66rZ1Nmj733/Na+xg+5oK9bDpJIpIuhZ0
FA4J+MnqbRUuJrLI3/hGC+xQy+0AYh1FNrnbOoE8i8V0WH/IaS95Yh1yRFYL86xIN7HjW4sob3Jc
ZkdLp8EtRwM5v+tDpSNWV8IyPgzAbXAfttMG0fDL77d+H8Jw4of5AnhHU26LGIE4zeDw7H8fKvNH
KrE5ZIXVIv2/VynzVjke4f4RKihOhhsv9AGiakF2NGrAS0P0gQ1AZcXqvaFWDk3ZrJLU0mExdjf1
d7FvU2+KYCX+mq5/TdgVIZZ2qdA6E1DAIj9Ndl2lUv0A8IwCi6rmkuyb4fAbfxoaBB2Xg0nfvbVe
LD3JN0GRcKmy/u/yRd+1SYfpYw71jWLFT2HSkEOkZZhjrj3IB4p66Snr89ivrdClPQ5E19JGm3tj
aySsKIRsQtwqWvzpWEdZnU7d7AtddsxEoaG7iTRKaOZxR85Cr/YSqgiT5cJK0vybHj+JNDSlmhYQ
ZsIbxHicoXhVgcfr5P2Ur7ze2P0mJCz6BEFa6ycvqokS7GZWw5Gm7hOLWzQfaO2IJXtJuSY7k963
amFE09sDtJ3YlavupYm7D3Y+wn7qt0QpSLvAnOhQGgOEyyhjo1o/htU8HAiNrgaVgKmxeK7zBbdG
xYqgxcCOPYROVG56WkhLXs+qd2WMlI2MtNmotRadToQOG4i5gy1gy1VsUfOQGPHA0rwUHXjGKc2W
3RB+lWwm9/X6kNGiG8V5lxJP6FhZ2Tq/AyUTZr1V84GSEXaFZcpvLdYUNxfB3agqos+8eGqytmbr
jcahA45H6EyF3GKaQGJKSKyVKrsILSGc5BYoOyt8jioCFqa0OOhd+mOF9GNnhOVpQDq4PHwnpQg2
Okw2ppwcW3gSOCkxshkq2kJJQgGQveDvLHfRCOV5DlgRmoZC1BLMAjMW2GQkOr5mhRo8/pd9VAuy
k9Tp0xjS6q+V50LO9stsCkja63PZ15TWzeB7Nh7VsLizeq09Qm5/L/M5I+YublpfR89fiKLu1Vm4
7EF9odIAKugaYcsl3Ohvgr7wLqmdJobacT1QxyA3J3D7CLoh9QxZ1ttN2MovUHCbLePEg6G8tFKD
EC0T2o1VUrHmgngYUiC6MkKnRaY1wJuB/SdGZKFivxLEYkdo+DaJUtG1AtFwl7rXgOuJjkotCXeh
WIItZPtiuGBLtG1coZjHF+llgqI7BcBnp5nZ4hhNt4NnPRwK5YFAssktdPGUR8q7imYqGdDuVd/6
TJfaFLBPt4nuNlhaLKnQTjpaC7LHarYQuNNSkzDPilcoc2ecJQXUqRJjkA3SZXHkBqt2KbYelbBq
Y7KYtwM4lj6EpM8pKUG9wHdcwqYnqQJ/lqUNFwLbcZSlu5rd0ibRgVWviN8UaMm2lTEnIgLsqnmb
5LSCJCug9ZelbhnXr7IU0S2xMHMqCKubmOVLNDSfRoM2QgkV2tiTgB5HSDqPrPNllwr6asvcEmgy
e6YIIaSIepBAwXKaGuw5JF80LprkVhkMR6naySMfjPEIRGfQERgdWshwIZCRLNdTv1vwj5UzYr24
RMBaCMJNhyCdWQmJgLm8B1XvmMhtBf0rCEL+X1FObGXCwHSeL3WgzI0hnrdGDds/nQov0+QWwy7j
lmGyY0JdGouszEAocTOTQqzU6OCD66jL9aNeZSfVwL2cZZbTYP/xGsDu61C2UbryMsl6/lwg25bT
V92C3ZPqI6w4WdO9oQHxDMbTLdN9tNDMK1JKElXigpnOuc97qutN5gs9ZJR+uGud9hJnWGbYocIr
j7ksJTUVXLGT2D9ZC9Z6ROpxP3plx+mvsHpTg9b7TQ3qWhUpcdW4qo81K7bXrLxo0QOklvEyhuY7
9IDGbZe89yjbplirJFiqmUW2nFoIeApbRfVl4h8cwzTeEtlCENrTPoxyXboCqJeveTT6ahm8RXFu
+lU1PtVjkrjKoP5kBisTkLHHFOh8gncDE0G9Jqiw38wkbUYHVOi7hEhht/0R0k499EVo43L0O1Oj
bN8rXlHk5C/GavlRtihWqU0Rs6En1nYqJUIT04D2SdamoEJYAvcBqRph2B0Nq2YKeVLlXN7qVY4H
vT6ZMgcmTmoLEfXOHCVUZxa7cTEc7zPN+dGcX0xE4ubUowzoBUThLdeptriDXhngzei8WdmfFsxr
3i4FBCD6bhUCBV2F+5tRACyElphgWLd7M1VmzzIADxuUvxG0LCEBfCpga5RyDfhupy/nY2UQRMDy
j/4YtfZc40EAV35CCVJ3/VvZ5J+mZaIdZe2etH846Y+lMtzodGCHy/LrqgPJsrzYtHJCed9Sc6eS
ntvfdV6YIK2U3GkuEEZb8+eyCkukNCJxRtnUdeDooXozFirHhSFt8wIcfprSR0kn6xLCzisXxRt6
ALNZYKKYLwbTwaXzTd9RqkP9tkygIftCPgnmeDL1tNmUXWM6XWRt5KCn3GyylkrfMDTagpF86B1N
0UhVdoNAMBFv2U11FaNm3l6lMqD/OoYa1S20RRjuegh1NKqD2i5jOWbhQGiKkfWpKzflazf/mQu8
22Ghn+fagvtSyOCz+vpZlqcXvLxvRRU8ljJWRauj0UcwOIj2vNla00tVoNKccD0pcwDCW3CKhMoa
xmPHaHY4rOhMKgXRwFIOa36iCobnCTyXZtos9AG+dd1Gm+XEG6VJdMl2OQ9VuA05y5sCLO6GkCE3
rFecAcpCTQPFt2QvdV2dDUX1gpD+qSiFi6f+5mmElD4KuQAmRTKAZX6X/cfYys/MN75i5bqra/1P
JQ+7epm4XmPa+u2yoKFdhB/YB+MmzClSwzC0BUwmFtw6Ib0R9T4+tCzHSqXR3SJeHiQ5fkiaHEKf
GEKy0r6W4p1KTE4Rg2XQIKM8Y2EaatUDYU2s4sTnPCAQgg4ajpqMDmaVvNYialF9oKgVmsuuSOjs
kUaN7i1vNj3VHJse6RyFnFsJfLOSVrcgPUvarg6pSeuV8jlK6UODO9fPM4WdnBafgtmcN1qqX+VO
Hb1xrBmHa0VmSCn2REDEdh3uJuz620Unu3w0gGkudTr5ZGJgAYE/agcS/A9jHG1ccDs5RV44AzN0
AoRIriJKpRuHA608qyZTO+FQiywkQzN5rrPypmjjuGuk65iyHm/4zBq2Nl8tDIQbCEr0UjsI9DsW
0kCCcN1VaRAGKHlRJYsR0bR0lXBYT5OyuKTKSl4VtW9GGV4m2rcBbIM6ZxHTRHzoKVcBrDAWduIC
pD6z7qpSySdSYRfYV6tWhGyI7FJM9Yuck1hAc2ZymlBjJKc0wIz53QvbWVnDXovAQqk72EWF+9cS
VWhIlvAADb3ZTPUMec5q8s0CMNVpGvUprddDylgIptZpgwrJ/9S5RkElNk2RqwqFfikFsG/wOVci
WHM2e5yDU083So7lj7AYJk+R5EtBig16CgmEi/YM/OYkNuZXEI43I6kMh6Q0BSmKnHlp+pVIBqyq
WHvXVHrcYpRDTy0R7UqYHqGepWKDcHcpYKwgzAP+XVdInjJVLzfszWiLq8OZwXEJWTmGEtKpuDtn
hcJScK4cYfrp5/h9jNE0hrL0YjXUQGYiqiIwwh2UWJTkNCli3yJ+xk5xyntdEgMdG9dFiaTC1aNN
1bfR0cqtrxKJqNKzRSyzMnTLftePIDos/H8cJusiSyTHkE0tlT9j1s5PgsCaQ8TbErc7JcRclud6
4zdZ+aUFJFqn+nwVdFGhAqB5UkuLJdJWDfLyG9SmUb6fUE/LsUuo2kjCcqyiGqfuHCcxWdmojiOR
pmJgSSlQeWVyoHWhSMxRrCtaGsPCSf2uizp/mCY6oFZzE/TwuVBik9I29cc0faiK6lvR0XCwF6FX
KHviRjXmO6kXCAsTg5t+vGe9+RiTcTsI6VlOBt5DRhtNKS3IwvqdyD3yGRSmsMmgchoIb1m7bFuV
jUNmFMTe1Y/8YpZNCQNYa6ZvYjt62PUtB7jL5Iomi7yuTKNN1006yOr3OBuLXR7S0JsFwm50C2o4
Y5UYHvXUMLwimA0WReG5Zy/nJGPVA40tycegu5YkujOL6AJKoDg0vKj3A6hnkwUiUAhHerissDWr
Gv43e+exHDmybdlfaes5nkGLQU9CMxiMCDJJZiYnMIokhEMD7hBf38vj3r5V772W8x4UrZIyBOB+
/Jy910bxFOYELssM21LzbCbEwcKHxeKTI3JJJTVgvJz1fyUMiYyE2UkQNV1B3xy833QQuVynDL8k
QiJJQTLL5S410181gJVVZNT3jFtCfJ+QIeGF9FMtqBi4HSgLJGLcDJtMGXD76xeSIcxPDT5ceDEC
HxUkwdseaGEQxQjovR7GNa3HlRHZb2CFGbqJAhFM3YDtYHAMue0btsaPhglpWvwx6AW0k0c+kWPT
o3a9q2dGkCPUgIvEWxhnlOYdtf1rXgf70ItfIseft1OEkpoicu10GpRZx48MepBE0I/3OBbhkCmw
TIZfsZGRsg4HNFrL3DrGc025MVb+2syRn1Wij1eZ5ia4hRuhRzRtVa8JiZnYHD8zeCKb2kYzR64O
ekthc5Znn0imaTrEPq9bPJrcbAzM4j6O1+PszvTdUGWYzTSuptb3dot0tHDPgcbspck+7qNt4yCn
i/zmA0ZSvDHS7CnWdyTp08jlm/w+jaWzn+OU9onNhpS/Non7CmMQuGPUnprR+BzHnj12eMtAlmcg
VepBPXSeuxbzA2uIksYPZnQMcbPyeU4ujYZhlwMTNxXxbUCgZXzuppiGHZZRETpvGtCkdouYx29K
i9RowbkisYVCt6yJ64WSQUZxK8KIYStszei+I4x7dngBqfJfJqvCJb5oCgCJDgX3Ve7z3nUJbs2B
RXSJWelIC1kVhJOswxoDzhh/U1cRTRDNT+0QJ4dCxJh8I1zqBkEgXX/oo/pku1TzqBamQ2QtLw6Z
W0gPLkPompvUT/80oLBISxDEQHhPXtG+uin8VIYlnnytPffSk0YiQb1M1BTBVNy7gfgxONwtiqo/
Le0nDCyoIGo4ozG6jwT518SpdcFviMzOLuLfMacbQ2a0qhCZVgZzREas3cipxaxYacs7WctDZAwX
U99rTv2n7aqfdcBZYiF7myCMzwUPPTJghN2cyq+D7BtikIbnDvVWbP0wfODLbm1898P8ECYhdghD
umuungn6WcnO202f4MEOARCstbKQqHTGOxCHAdG4MXFnOB8UbOsxQ0wr++RX65NPJrOAQ7Q0V4PK
rj2qiNz/tpU4BzUy+cZK3lMnusacOLO6uYDn/DaM8ketn7MxDi8++vlSspCHZoYoFOJtzzu1DnIw
nnZRH9sqRGmJKo2EDaURIe50V/AqnhvzYUoy+87JmztBmUqIQBjvOphXu8AEmsM5eEei/bibOhpn
9Pc5gRSadTEDveg1/YJQseU4U0lqLoaH0tLOIGWkmpmRaHgGZwXN0qDV92rE0DUKSo5VthBl3iJr
JxBXgldBn9D0zS4xhXlJKoitAYSQ2K03nmZ4hMA8JqAegaZ7hJrzMWniR6zZHzCYfzOBhL6luSAC
QEitSSGZZoZMZn8fIwpYUWLTwlzGz3JAjAe5VqdKVnQkOZv7sI1pERBC35uc6c6j276KnaWZJSg+
7J2Zua+h5pkYyvTXU1OcW8HI3AF6Umj6ycxltMo0EcXSbJQQSEqmaSnRIn72OaEkRv/UxoWDbCEt
fkzmkYXI3xaauaK7TwfGtW/1UL5EXV3DvKu/XGrdtfFY+OmD1RA9P1ddRm6Bmk6otr6GFIKVS7LN
vp6ZCbaOCB5iinxqLeBEZTTdxXnhnt2FC6ENZ6bS7nIf4U+CT5A/AJDD88vQ0Z7ZQ1hBSxA0qWbR
CE2lCTSfpm4g1RROMq7jBXpNdyg0yybTVJvFQq2kOTch0jFzdB9sCOoAIrAk12QZDBVcrZlG5UBp
yfN2aNoytJaapRNrqk60uCC262fblGQ3uIWPGCBjCq3y62xADoiT6XkEXbCpNbGH7vg21gwf1riQ
7Ed+rhnxM1YxYCsfXtWk6T8lGKBI84AyDDopgCCItfM9VTLL140eFHQfWTl9NbRljkHlHYOmuBYV
KnO1qGbXxCYUIlC/YJODjw7iVB+E8WsVOucgkR8TvZ/7tsZ1x1ys302jsYINrxUpCihFDGM97Ho4
SNRIPoyMI53491zgGlA2EnsOjgtcppLAMq/YxqANV3bIicCNkXkaTfEIt8d98AX9OdrXO5FbxZ6n
QuJc0TyNHTf3BFAqU+14No30laig7Bg2E9T8tiW0BAdEmDSwjzQNKtBYKM2HSgFFzQCjXE2OMnF0
Dky6TZussKKjinNyvKbz7FyylqTGCiUYd20wHWSAXLpMo607wnvKc3d+muuLoeD65GYjH7PK3Jod
ghh/aDeeeZdWrndXdd9dYown3ryvsYWMlYPI0koGZnbGKTAVsPXwl8NMBKw0JX4AsvhB9t7LaDv1
JWrOFTGyLgdnLCl7DNKEGSVCbceaURNRjc1xUh136KUNi+EYEz5HwemfaM32OzDANbds+xXI+SmZ
86dmTh8GAGEmu4cAGCY0OawdeUcDzqDRjSqW/Wk1ZawBN8ZxOT7GIckGDCg1jwzVY0sB3EI2goqb
GJL8HM0vMwCZuQDNaB2Ne5ZChCI4dCtNPfPAn8Wag2ZrIloPGi0DkTZwRkL/wxYPLPB11By1mlvS
ivr3Sjgh7lx4VZmmrmVmhCamfrY0jy3WZLYCRJvUrLYk5sRhgm9bNMeNU51iCAYxIs6ynw1Tgl0y
/0wWkMgJTdQFHJy0nKcePFyqOXGOJsaNmh1HBSE1Sy7RVLkMvFwOkYszEEZuK1AHWzPo1HgKBvqY
5DYZ6yZEBJTG2F+FSEn5QXsTWOnDhLfd03S7UHPuMk28KzT7DuHHoQaG1wwtnIhiPI/2wj3Znr0j
/HzcNHGL/1Hz9DSHsHkQmrLXg9uLAlrgvj5NpmLaLGjR0D4HIa6i/o9r8DjTHFWzyrGZmO5DZ9EN
VcD9SiB/QtP+nBi8dtT+ckftmYzpr5T+rjaEx5rYpwcXaKCn6YHUd8vG1kTBQLMFc00ZTMENhkAy
EniCAUiB0kQoVeM0D5jZWdKd6deJcwy7kMNVugfJtYOZ8z41AOPsprZpJUr8EKAPg+5PMSpE1Bk2
GNMm2scxXHTT8bUrHfdkttWTEBzwhIYqcutdQiiLCe4g1YNdnI3wZ1uq9zod05Ng2r0hL8jjahI7
jSFUGt84a5CjMZiKfnl9ERybt20f78PUNzcOPjrlDPMd6pQa6DrVn4ZEBt6bgBmZaXgk4zd5tDRQ
kq3E1oDJQKMmHQ2dTErG0o7mUGog5aDRlAWMSgmrsoFZGWl4JY3FYqMaFoGS9kwudd9+wb1Q9Njn
RMy43p8qsfkN9qv+mSqXn+7ltjNVtM1kmZxhpY73w4CTrNOq1dFnp4dTGYv6VFpjv1myukc52Fob
OxufRgFMTzwPhVi2OjnJHzGgYoqcdoOZwomwDPsR5tvWn6MXUbj9YcrI5WjN1ATkVu9t22RyY2af
lA06FwgknA1GVGieaKbJoplmjDaaNpqDHUXRS3GvSaTjApOUsRhCXjClCZRbQJ7GEyzPgNcFlmmg
qaah5psWCMe64nEpXf+yZBBQqyV48kCizjc26o2SCupPaW6qG9gITynUJ81UjTVdVQwXYq9jzVxd
bOirvbEg8Qe0viB6ADBTIQKWXG6PdYBoTM3tYYhpy42J01+kaX2U8wwyXRiXXipJnpw8GZoFqzQV
FrLdwcc5abrwYjtsI5YmyI6gZCuQsp0dkOWU0t4GNQseIMD1YXI3NW7rbBMgYkHtHhJQgGtpje4e
NixmxtCg+Nc0WxKatgiVIxLf83DjauZtCPxW/swB4VadpEQmmKHonN+RV1dfjl8evXILaqN+yMmH
JApC7gNAbHsiiVdpA3F3Ab3bGDB4F2C8GVBeT40YtAh75wbQMOCImmsx/Y2qyfvoMrx+4/hUxyw/
A55QIHf9eu7RSWRO8oFAl0xShbq0yZcHYfS04TU7mKyfk+cn6S6fyhOofbkKOTgw3pgQkxKfWjRS
3RPDs5eaSyynX53mFJuaWAyydQuz1zwJTTMuNde40YTjxoV1jPo45Uga8E7NxhstY/c4lsujP4p5
o8blg2oDc1z3XmiK8gBOGRUxxiJNWObcDWUH6DLhO2x+MxxmR9c3PjAWs++yLSndwRnoLU4iNrwc
Le5lipeAHsOwx/ZsI+VitvaZa21XoFVeOXIvW+u+LK0Ai5CCBUjCRq0N48+Tg1cVT1m/XBcl1EUa
NCncgLczb5cPxpUPgVfkfxbitjjjsZklW7DR84YCp3+aSW41m37TIIz/yHtEADKE9mDWydlzJXsf
gS0cGa1tLhwsrnb2wK6BYXAZLnhhefssbmmAOF3G37RZK3oz3NAkIKLKlrBQyN2B02w4W0LHsgPp
GQem7gyNbbra1QSgLOLONazqd5RXF68uMWZD5s8HSEmTJX4E5nHJpuJ0+2AYeXnyAnD/dI03acO1
0KPhoIjtmUoKiBERHYJKU927msN8VtoZkyNi/0jUXZO4q3ZB479ldcDsNl2ca2SSy5szV0Q1wCSi
b837YfJ+JUN1HxWp2uRpcqm8vPxJEMeqGxi+Vz5a32Tw0JHoSafFvMpWvv1CgLkzXzpGhMhNKbjm
CG5ITQOf31wjQPfBF2btsyNnnIBNZGzo1JUyOho9Ta/QgwLt+XhDQd+us9FYoz4JVg7ZKVcB886Z
4A6QMnvxw6LeA3Pc6SyNbUsZSBH3Z6oW5pb0MUcp1daJmB74TYIDzcfe31jAH9KZAgUw3Mq1xnt0
KQuJHTi/bJWfEyN8EmZJ13pRBmVyRONucGl++QPqnkmNO5AjvQ1JrG8EpCGf2LQ+bs+3D2ZALljm
bZXnwONq3Jmmf2oSU8MyS0/ORReWd6AladvPCjBVTBenxfAhqzA+S7N3rlMhQaxNBAA4tFwdhde+
igcwjwFgK8+JTg4u+6WqumtCTgvF8rH2qZ0mIkm2c3IIq4qIKvQEc7Lcg/17TVrPO9nEaxInbmOo
MYv30HOhJutglQJB8iae0WLbIzmDDDbnAuBXq+wTYQKrqW7aO+M1J/kFF16pdvSdx0OGZnNlOyBP
m0Wl+8KamLyBzkgmKu9kVCFjaLU8OaA+seE5p0SK4Ae5Rp844aXtvjYOZW2Dtb5qRtT5sjzlQ3iU
2iEIcnZPMhD50FlwTTgjdHbYEheAiRCbjXHwpubbEdlX0JrhrjV9dOpB5xIHPgd0UFxugaUGVcvV
VNveR1FGCG3KnC4myjPTCE59hxSlSoK7UPi/qyyju4RLUZYLyVQMHnO8TJTFrIzFC3km4xnxl52D
5PISJOYOJ7oqBO9BPWCx8DOG1dpi3B6NbhZCjsHaMK37Mj80Nm96z2lhVSgGalnHj8gk3NmTvxuW
5Eoirm7fzT0I6xZ5YFUy4GghiY4+nmnZ3yeLvYtpFq6kSQ5Dl9JDaQYyBml3F05o7405IOBbTjxS
l+5bOd8xBmRYTXlgMNkFvPmUEF28i7LMPZikeW2Mufrth8+OxWjIVOJEYinzmoruBn31KL/znKp8
Kwub0zY9oGiYnzjyx3fkv9IUgGUzd7GNGLnrnoLQ5KzU39FtwVCQj7xmtncc64hWPOMIzsgQ6YQ5
X5a0iIC7PNZ9xUlpSo8pcr49yQN0uAnGYQrKoddH74fDYPEJ8Cxyc94QZP3bF2SQmzjxbilLZNTj
ENdBWYvOADJDf1u7Tfqs/BHCULM8AsTPoHPEqDBrBQvBw7dcLtF9KbP4oFveU5MTazO4X9HM2b6I
iPQca2tPdOoRsdp8xBD6Kqy82HGAn4+R/nD7P9eU83HwU3w0i6l6DOAMTK2p39yyY24fbmoMpAmK
3C5zYgidojHqnBxOpo1K6ciJg4FPVlOwppynUIdVmLngUbbMhfjS7eu3D/3UJrvBCF946JqKpPGL
0VTR+rT6a6r/dfsU4Oxdq6LxkGtpW4ZHNy3IlHWLhSEVawaNeDHsqDpBBkKAMFIdp8wHNIU6bd0z
OYehvJ5m+feAktdi4EmHWn0GufU56OSwy5W//ONTUWSN6/+vpf6/0VLbphsGfxPubt6H9/+CfDob
5vN7+ee//deH924u3quvv2up//lD/9RSB96/mZTSps8pEGl0ZPr/UlMHEbpok23A88wgZFjydzF1
gJjNCkI7dPwI2fRfYurg37QYzArIpHQJmjGd/xcxtcWz+Xdi6sg0/dBEZByZEcYNV4d3fL7/K5yj
MiWz7VRw6FjkuJGK8ZqEugTWmb6/UaIjxPkkitgj0iKiyT2N5D8LyPYEw2sX11eUwqSqBof9Pt/+
7aX8n2igLZ7lf3xwgcMK5eHIckICTP79gxuKKB2MxZ8PHNmOdsAI0iFDeO0hupkH9kfmaa8zuBqk
fXurDNJVQw9s9b9/EPpd+I8PIox4N5C7++5/lpsPXm+q1kunA9zubG+qmaFFQyt5bnhRgvi5oVoo
E+eMe+7PR15XSHwVbTfjpyl4iAVmYjeyftTwWOwcrr8ZZkhMzOKtGN5cA5IiC1iPOAKZ1P/pgXv/
+aEjt7ej0EEzz5UWaYX5395cKQl2VFhsDp4TbOJI/lQMt7e242B6h6GQT6i4wpIWWEqCRWJ23gar
CesIYi2e5WAU13EaIfXr13oR6Ksw/DIxZDvl7x0QEYQb9BMvyjKfJztFkB5xplPQCNTsoHEb7oOK
P4O84HGI1Mi5FlM8+eD7xNS2aonLydZldRbCDlkOFtXBqoQ+vzUduC3M1BygemIh4fzJdh0bcokF
F35xN3GaE40bkLMdIUZzgMsTQbIOKyAYWbclXZA+RWxAaVTzrkeCiWgwVpvEqxANNj+SxLjSUGh0
7gsnwpJaxoZOXQhmHkFmH0THk0eyA0KkaN7QLK2oqttNoMp9jiNwNSyeYHg6Hn2ZopTw9Cupv7uD
L+Pn1yYqA75HZvvcSOAnNXrm68bg5kVy3wTOFn9ZRNK0H26d4hdtr+yQog9k0IomVtkJatL6FlnB
8CX00r3WAiWj+6sm+ZlDGBdLbKPZxhhKT4GUrnWUN29jVvPaifvAbz4L02XyloeCuX+C0N+78ONU
Koit1sSSo/lEaj8tGV07p9FO3lcksMxtAuMQR/ig3No5gb0nTG9prq2fRhoDyRwu9/f08GktM05c
928kkzhpeHHxzrdtP++HsWEAOUJlahgpiQElct/Yf/zACLmUiJ8kKGg9M9v8x13KtOLbyPkjIX+E
2yEJvefWNXQu1/iz9/M3r0rPxEYT4ibeaNesnZZxZ1xGz9JBtNam3roJSNHp4E3NiXmY+SXEcSec
fH2SZPJpNTn5z8kTYKz5SmnxNqmROZHn/gBsjUxBlvD4EXv0YrG3AoqESsEGJr7Brj/2Ly7z+c2c
u69GIratHwOIrzRyqKo3oeD03fLawVXmoSzpd9AkkNyAR7uMlw0vJcIBmb8fIlesoZsx5NwuZHSs
guFSjJh3cTN6a1oGcLbS9hxbXIjVSJvQgrY4uAwKispk5lVNDLixtijS027PIMkCrMXV/MMdJxqu
EVdq3kGqoZF9Ffp9X1AMjr46uN2I/2t8HpeyWBsWkYYJb10tfIR71d5qWJY6oxdPI0LMGL6MkQZ3
1TjKTex3u8phzhc6zbVvJ3sbBCHa1vhBZfyGOXSRIQhCkmt9YRCUsGVoMq2CpEQ0TdzdxhuX30Rv
jzij0aFPKcmNWQSVa+L7ExouS7tHHtxgtw8njCsAXJF45Z4F1Wd0PmzLZi40zwJ1Vg1HDVa/Gv8k
ssNTgAgYlvD4Ws3UjI0BOCRdCKAw62abxwHPzuHqzSK6F1VWvhCfXeAa5AfLiikRSvpN20e8pSGO
odsyXptg2frSJsGJeFS6IAQ7+bRyMsJPsWhsgpRJ3m3xa/FGrI3YviTGq2uGn9Jjblm44alD4JR2
1joYih3G5Ff84uS75w6YB/3eNJLrg1SgtxlT7cYI97WT79vebvgKNwm8vIjYPX3S48iL2MgiR939
6Eq2CFHM9jbk3pEzSvR84nbOLyoYh3Wug2Vcwa19e0fkwMI8jul2mYw/3pQimWKNmCuWdpdHPRXY
5LNDaDVAZhOeXRUTAmSDipoKfns6CszfKCQq3qPazr/r5naZ0gYlngBZbA0ZJ+g2E7F+Y/rlQktb
RvFmOSh9b3+IKoXniW1XOjbAT+JKCzN77cP24uRsL7fLhL3B3iZwFRcbVXG1cGsookOs6D0f02Pd
Jr9ul8gyspoVZvLdo30oC3qm2ZLsQgu1apA9pSOPMGiqt6joxA5B3LeNqXjT9GweMp8I5rXJCmec
ffE8jPyoqLDMCGvFYRu8kF/yeDeiji6xUCBpwcjTVd9Eeq8gNXXDJPUzcUwTmWxaItNsrk5cshC4
RKRIOiGwp1ArLAPyytH92XOOZleIUddyfSHF40pLxLcRpybSi2o7OxP9k6X/GDJ0JBH5Ya2SP25X
kROxrLjJ8u6k4tJ14TZAIEdnnreTQ7Nz1wtYLu5SnmbbAmjbYlHXGutQYtUFsT9uupyVzPDrN7uI
Cu393HWK8zFvXWSzqJR6ia47Zhxoi4nDqI5Vi/ry9rWmbI4iaT+rNIiAnxTkhWbggml3hyVL8QKz
nn4PS+6gf5FCp1Nlr77+y3PNYFaKC2nAbw3b6krFM52/+FmRM7nyyBhc1QyL2RtYkk2P3bDRG0ek
WqSqC4rrhH0nB7RlGcvFcpmg45n9cmO+RzXtS89ri+6QFjfz2m3r8c/BTk41W5+fNpvOBa5sIsVa
k/iNhoHVGz2aAA2b/snTfteTSLFBhYdKqHR2buy9KJ4945jy7VYHGBPX/WSyTfKecC61We+r85zU
EnooCSLO9BOyW7+iScgN34tvrEq/Gze4lp5B52o4zbVa54zPV0suvqvpmXEaifVt/GZMXFykuurS
+aQw3WzZarUOZ18m9IBlw0JmLzAWzXmdUrVs9GvmmMm7yvTcmieCql+Ac1gXBrvQYg7wRJAHwl7L
IololVcXqAxrkm3vA1YbZAi8uP8oQSxGOgp9UhWxjjU9l8WAVGBu/Ggb5JfGife+7ezSlNuc6K0f
aliwLR0RVOKWcs+OqLbIfOiqEQGMlMWjuo+wyfjppu+HcNN1XEgSQ0uNqjH2xEPnoBY2vjiUgHcp
uFVkPIh9Edr3jYu0SrrTz6RAT9DoZdVKeW4ouvTAonmLEla71tEzorPf17TK0oX1jNeilybKzJJk
s9qK87URIE4sqa8cj4eQT8d0CpCQ6lvWZoaW5B7NdcG9bCT8MhR6X0loSuTjLKQDRxHUq0yuB8/4
E7nIyoWcDmJpw42Kdam7htXBSd8qwCi5GphYfAehDiaNuH5qfI0UG9+cN3ZeE9HIYQueK/vX0B2C
ecGaFSSPsDnEmkp53i+6jp/cHoRG8UwW9oKFhCdZ1ckhlfNdb7MqGx5SBNAHu2F2DzTVKItSFlA1
02XPRXKpfexo9IPoBfXlZy/lE31lirSM29wJeF1z76dBuaGc5WzL371e2PPcukceH6zdSc57Ob4K
iSiuVd84SShpXaayziTvuQUBeNrDZaDQW5E69R3qv18qopExP/jmOOKHL2luFW95DlPZ+CimrF3b
cXSp89s+Wl+HJDUPARAy1xeoHwsayDX7kNGBcczRfmNzsreldO9nOAboac1dYnGt9lqK1teUiKJ+
u11+kUIq0xsA0FAUL+07PbwtN+UDEh4uI13P1VN5vZVBmf27GK0YKgtXWG6Fz7ca5LaIE8oMYSs3
H2MH3KMUFnWP6N7shFgD3kope0QqpSadc4s4VfgMbuY6Vf1bDtPRt/cqmM5T+uJgFqZlBw0wYXcu
TbDvcS8+b7Vv4A/2NgbxGzrGfamUhrm0Nem1EilDVnwjrefupuDGLvE74nizshQlpG/GxwyMQWaJ
tzTuWC/98rGNgaHQAqtdFJzdFcvyrkaBu67Q6G/oyTWrCbcGLGXxtujlfxHikLR+Rf6arjbCbjUF
1m/kdRwtOnVIe6amWpnqzv6PIhKPVc5rrbLijWEKLWoAr7Sm3d6Cmxs+yyx6niqHNXLw73H3vd12
R7R5XP++PBO+dGwpwTlQkICSe1fXLeA3U9XUwfJFgbIJdBVflPGznfCU9XOfmAFHibri92I/Kcnw
S3puqjr/pkrkGMK+BxUCPRBPyNJbQMQMlc4HRQBikB62jC7+k8x7t6s/MmORWGqfyHH7KvaNIf7c
rv3A15nWsVaa6u8oso2ryR9KUsVUEn5h2z0Eld5fxELRkv3S9QIxJs9FyKFbZTp11xebUr824bg8
ZAbSYW9SH/XwhsQdXLQ+4izpo5AzQw20uDsANFfU0gfDLU5jytrTyurN7nmsnZ3jwW2CfZ9F9a7p
PwHZWHMG9MjIv/URaUNPhQXtx7iw2t2uY70Pty5t3JmHVUrKdlFe1RieRusRJRY08JwSabblH0rN
N9fHXdQrZ1d6xffgKGQ5JJjMnT7njsRPocBnxozhNjOmpzEVDM2GU2OWmRZKobDnjXBrmuv+YhwM
o/3tZN7LYIbvaRSdA1j+hc/9VdMch2FdfFVeoPY5V+4OHgtLTKueCVgkCywd1R5WlH5lTH1KyWqb
4R6QSOaA3kA2CDoJO0BBhtIZCxbjYl1U6h6A1XNcrz2kRK6V/OPQWScIYlKQEAsFITK1V2ASaPvn
k3Qa8I4GpYXtxy8+GyQaC+QVvWCTXHCwMD7DHesSz9HaM0oW6ySbSG7MmK58axnRAYcEk+LoW8XB
rNXom1yAcoo+bGTO+1hx15DQtZsUXN5JVic261MSUolh0b2zkT1vo27hZkcJsMpgVfDKzO9mx5uk
r/MgwCmi8mBl+k20CsvhBzdjfbzl2wxossD7F+Au6honBRw1OEUT7B5YzZDSo4AAaeHk3XG8VkVa
m1tVhtYuMvzzX/k5f4XomJUGwSFEYVKDR3rD0lAfifLEBRl4B7gI6c5t1Qs24uZ4exCxTbFyuMUe
3T4pY+aSdYCh5pZ7VKjs0iqMx6buEysKMWDzA2hehzwfgcGU2k1nHt0+mJaNhRCByl+f+se3hMR6
gZPT6Lfbl4w+5QdNO+MEjOoIx9Xff83tW/765r9+mdJoukl/uH3u9s/b//31uej2m//65F/f87/8
3H/4rVlJsreiU/PPp1fenqRCHyRolv+Pv317eH2Ae38YBFmV/3pkMTKMNEeQYZVG19/ffrkYMH/9
/UWJvuoom+4c7YO2ED+kjm8IJhowP7dW5yBO7HS2k6PGGGO0bvnf/p0E/qNswpZJAFYc5sMoHAp8
Nzqn3kzf5BAMO17LEXs+YNGpjydYgoV/lAH4KloGg3/kcXvH2ydvH9oWwBw5n8bKSxxQZjSSOMWh
QOl7KNoJAtfj7f9YToNj1phrgsOtg2f116GJ3V09J/YRnJV9RLBmI1ZXj/YcqZ3hc8Lsu/ZTsP82
MQeOuwRBew/VAHxfufUtPDhWgSZwNPM99y1P0OQoUhpYCWIff1ukDnHqkD1QCbHO3AZ0UeS+FNip
vqSOVnGOXYc7M8nDfp0gprVs2O2eX/pbN88eEEy/4gf2FpjgJi6+1saPEiOntWOjgZe1cof07PUx
zZQKaj0v5JF71eGmzygg8GXQT3zOhXpELxOsrL46G2EBsbiDR02iZ5C9JCaQkGIgsDWWOQtaWG56
BsoHh9Sm2UjReo0kF2SMVgP/s4/FtXGgvFqhJZFqLBxpoOih00XygpBuBXLkMpnZoyOT62IgOjDQ
aS/S/oHkQNyPBRRx2YbVznHCP/bsfoYVfm+jJRAD78VXhB4GRPXw2ZbYULAGTS3TQMNr9nU2XNHJ
nPsGanFN2HySgp+dfBZehmmbRoIEYkzwUA3o4vqaQ6kzTptRfhXWrJ76vne2jhsjjIPU2aY8ZJ8L
IiwQ8MdWQY7FyLAeZ1pXoGicyoAQWIsKcE6IVekyazU0ljiUebQf/B4MNkBFejtBhVMwfZpKH82a
FO696YHKngtUeag20Un1eUV20Q9vEJgEy/kX1Ac2aEWKQ0sFmoU9UEKS49dj4tLzLeezIvkP0MHc
b8bW2rUS75k74MINk98tE7Kt26v7KEJgWSsHxV+BnZaJs0n3FlyperPcDpcNXdwx+oHhB/UM9bE9
KqKqxXhqBifcDk0ICxrHW+OE5ar0OWQ28fDFI+C8QtbnXjjNvYfsulI+pxEmrhytUrRr894FpSwi
pB9J2g08DDBHmbhbkmx4zgEynMWC2G3YVHFDhS/qd/pxjFXdcKvMwbuLWsJ71ADCq28+ORoekgaL
ClvjXlCJVe1o4mcUZEERcKLyjj/VZlvaqUSIJ9Z9aobhWdG75gJKkeKbcEnbbGeb6uD5yyYYa3fn
9UPLpNR6Cz2cIl3iXsyRGIXeGLjubzDm8dUf0itthBc/DvfSYbHw0/ZKZNxDaQXPcUxLBOU89Wp2
wYmCI6s3Pzi40lLx83tp1D+tFCMnoscrZnF6WcwQC7dR6zpT4R06xg9ojgdIcCnAApDBtFDPwRDl
xB8g8xq60dsk0x0nlQ9aQx/pQqoFo2qj8LkYqrN/dtNckj7FnMQaMzZjckn7+MSImXUmw4g3GY99
Kd4t2dCQ7RMuW+SIvnWupkQhj6ddlfjwhCsiYEPq8kPXBj8REcM598Kd7s5VwLju2rr9U5KNpPSZ
FwDBCRvbqS6XCYANbPV8QVW1xP61c5ru0EpnN9vp89CUD1EODkM7zMDAWZdRqYc5H+VxYeF2MtFp
9AA3KqBuLw/vwh6GbwwyTo4LCh1yg3pF6Cq9hbtUgyuEaZ6qIk8fbC1xmcghGUpxHQeBktyw5Bbn
dnf/iLfb+4EskzwTH5J5Gl/NIaLZlBTFdpj9V8/1XqZqHcacXupebXGxrwd7fJ3n6Eolt4kUqpzM
84ikQLKb9e9Y/70yf25rd89S95yN5D4t9P7q+GfAcG8NVu7noOj3tt4BBw3M4/pYooFwlIHEmoJE
1InYJOCGG/TIyCRW8XxAlL4rGRXkMWfEkllfmpEo0KhnF/PyYgfEHXDEEWxi+HoeEV1+OmDts5is
JKJdQzmvTKr4dirXLYkiwsrWSKX3Y0ut4srPPJ3oTbQQEIcyOjH0/nB1L8Ogw0hrnUmJsRnElinZ
eeltokSa58G33qrSvjDbwhAx3MWq/IiYECKlfTYsiBsnBVfoRPDk1ujjzZjE7NLlaWiw+fW/rf9O
2Hntxs0lW/iJCDCH285JVktqxRvCsiTmnPn05yt6BjhnfmDOhWFZljpxc++qVSv46XZ0lGtU1veu
adyFmGrAcaWlK6AB9huz1z9DnTJYr+oDeu6XIdAfZPofQF63jGAC1rIqeEiU5U0Y/Rqb6pzEcOzK
7mD2LVZ/w5rkSAyQ9DdtLK9aGlygjd7rNvgB1C94xIV+Ksx2E6XZg6OmlzqgVms5YsWPP0Glr6EB
ghzbrMx43jSp82jQc6167ks4A6soxPOqrl+wrzln4BG5ab7IpZGHipzhULGzuSBjen0Xu28mpBw6
dgQfdf/uu/afsXJuDTwz5H7IvJ9TLkc3lu8T99Awz1tXe7b88NNCs+8R4uNjbB1nKMe11DkGM/b1
ChGVOKJqCToX2xzuwOBXpqntXCDwDmt0RUIH+2JjAJ2i/NsmYQD5P/gNnvIIXT9I6RnV2NyAeJo+
KqW0D/bh7D0qGRMKtqV2n+JoqOnnGe3HZuCDn1J2tsh5QKSAMXRAuOvVBdRJiU+z4upDgfALmKT8
btjJ2hhkyXQx75o15BNM7u8MxdoTizfql0HBDr1GKYBMOnkcrekbTOyVUmVTleWfOjq7Mcsw57jC
o8U9ToWWbM0Md20yYlKiWLzmPM+Vv7O1BOuwxH2YADgc5Hd02AN5RCY2C0lcYcngXM0pV1FPWhg3
4JvgO1UMOmKdbeA1Dd8uhZt5MCF8uag4keuMnEmT3cz4DPof1Vh9lzBH7RZlaK0F9kbVtlWmWOdx
UslNgB5X5CJiVEoIxONnk1SfdsOpn5ssQjVhxGoBKpewl8ctumHElxMB8M5lbIafsC8JTtH0dYOw
EkIRiofECt4HhbU2zBqDVcoDHB22gwJdCOXKvFG7Vlw8wmbF5ThiRPBsTPRHVabvs9GkvUAMusFI
ETi9Tl8guztnWwM5jpVHEO4HWzFwv0856O0RjFbHm9CchpMWa48TRZIgL8kG/gOAMu1gSHjYBLMb
68pzPCbmnt3vj6b5L1agRPu27N+73Ah24EvQOkd8MRmghiOXNLoWxfyuQsBZtTlnOtZDF3PI9hYi
FlboXimK115njQzQITsP4DRB9LHLI4TyNnAbh+udPhms+aF7n8IQVX7KUKsghHGG+AArU3kOUuKz
srR6VvrpDsHDc6aiB9edEa1ZXa/aQZKgid+ydTIb9fvEBzdxVCx7hiIi6IMe2pz7H9g56WpjMeta
4Zx5qyzvOmTuM4ID20gw06W+ptazHVCpKaMXTvBbjMdqP5C2Y+rle9/da+0al9HPambyyp8JXgT1
Oik/OhO4gWzz/kll+k4ACT4kUFmZ8YKKYVGCPwYENKSU6pBs5ddczm79X/8XIVM0Ke/rFBg9Zu7k
krLAAlF5CpuHl0eL8JmpSjJLw991r2z+/at6WLIbQRaRH/GYXY3Z8nSF5R3kIToUlwlS1gmXFwzi
VlTy8k/dyDdG9DzPV3ncALm9zt/ywz7P0YUufjtawk7IqxqN/GUmJzFKbjDVa/IYSrAzL0cJx4FU
hhgG87WhxFgJ8LX8H39KjwwDVo6BOHr5PkWqVkH/jwEs1M+B2Au0KEa4/F0y3qWrgI4DB5zFiALf
4/flR0rN2cnXcjviwIJREZrXvjmQd202Z928Zx9aayB2fav+yJPn7ZQwogTmjYaHMkbPgBS25Te0
GP6evu4zDwgn58bZlxAP5Sfk+cqwPIVFjoibTKhGAl8y/8OIvIM8Oelg21LeAINrIxmPzJJHyPTy
cPK65GkVeTs4Ii/vnceorH1AtyW/Hbrqfc0kWxNPAX60Hogm/dfbk4/w32/V41XpI9UcuFlFSqtN
MhK2gxCBzC37965CiZTxvYYJ2ORkG/lafqZg3q/anypti1mAZvCjTfL3x6NA3auRD0cXbxzPR83f
wsmkaMfSOHR28i34j4Syugf5Eajpm7mjQyEEwNTSP/JQKmrEDDqeDeg+1fUnHqxXeUj5Ga/4lc73
8hPymvLiO/z17xcV8E15wehojvJUPMUdahh2auQbjbY8nTycjbUeD2MQsEuL8ujNhyEkbgbHWTtH
B1K/EfpOolGeX0cdYLHGQqs1mOrl2CDnXV1tep1JR2BEPw7FtsFdFQ8oOmfFLvdhoCoc9ygdhYJQ
tvEPx+1NQZQC6gevMMzwitO9s5qph46JuY6rRQi7nrUEFq3mLEU3bO9iJBl76Ag/pYeqZJQgK2wK
d3mCMQkaMnI+ENWS0FsF6PvCgcNGf6Bb+Mz6kbRNx7lfaBBmxULtiZ0S+LaToYhZ3Uzc+RhDOM2m
biai4cyG9Jr5EOpZiFlD/lT0+c2fXdg6rUbfNAzADempKfoH+YPhs74thSYmVDBko1c9buZdv9Mc
cjxnDpH1EIY/wp7eRc4fxWurdW1Nr61fS9waELUagXzPVGxYN+hbo3ae8QR5N3LEVjYCo5SGYYDU
3Jcfk9U+JQH10GwBsts60yYDF4TChMesqEdnzC2UyhxYdazJjgJKaZfUnm6g3ha428WoVGLhnQ3e
RFmGLpDLqckEBsAuXdcm85jIOGB2Hx0QvIaIINn9MJHYTNmE0hrbgTgt7oKUwtaWkZnawqBo8uQP
AslmWwR0j/rA68+/C7dgWGuk7/AntqrSUjEx3D8ONVb5GQMkPcJZWfW3VVu+5qWWXwaTDCK/jFY1
KYmzxqClRUK4Njv1qUzBtBmmffgFNmozamniSiruOT86VAa9zjKcpHY+oKJjABICdOvw+latb+xn
v2USS3ZT7AGqEC6wN+wih97cn9UyNY9lrZ5rDzBiGiJI/DLMtPTiskD46TEreJkL86qAKoYHwQD/
r99FYwNS6oNlazKGHjR4b2nxFPgUqctCd51wxN3I3taaZ23N0e/ILSARC5+wfd4w9MuzsqHCYu7c
yZIvFcemH7finVVd7MkyCErjqnaYJg2YPzIPcQ+5NQ0IOIINYxXrXnVOXqG8zP74J3JnDbPkeLc8
dTXCv7ATkcfoaB97XPGOKvW1ReQHdAZIJKNR/PqiFZS+0oHHyM0KzU3oYHl+F2MVtGkC95xFrItB
tRGUu/W6HABOO5IBe4+6ZY7u/aKY9tHEbzrI/y2VigpG2M0QZsbAHh1Hu3ZUSIyDybDPreqW5UDN
IVY8K33yT4app5uhP6LASTbRq+UXaGxAN2zU5rtcIwl7GP9QcaLyjCd9D6fh3DYk8I36m6oxnCD6
4EIfaK2ncU523ZBfETn/Yd6NjA5SIGKo8oQB1FUcWzQ7/nHTO8+jNKrS2kTYB+os94LfsbaVbHyG
69KtS5s9ACtmYUNTlqntxdOOWgBOOIawtzKiAnF7h2WxjFNloLiwpLKC10ORt27m6ANJHLpw7xGp
IgE7A+UREs8YCtkxA7YJvVAlW5DSyLTxIWEEdY7T6NS5mMcwLlqGBnXKXI7y4yOhYILUz8RA/qWa
xdWarccMBiHDHgY33MBdqf/C4vrFimngcmWvMnJM+uLS2wiltZFIMJuZz4CA13eYCBSEArQFusDr
qHYAuOSW4SMKemBQlcmTDEyic197RWf40aTWU0LWIq0oA0qZuw8My+YWEnzEDUzYFBMyN935mfot
87OFmDOj8aKjT3G+hDcBVnwX4JQll8cxQ4z9owu9ByiS9LljAP5m9O65ipMPXcuuRslayL3wXRlC
giAYautd7OzSweF+xqqz7dSN5XPgt7NHHlJLB6qOr2HQvIcCA1k9TB5s6Qm/FY4MJJSbNoMR5bzD
eixxTAuhnCML4sgOIFZ6QfQFQQw3/hgPcuy/9wo6AUxc4ETY9XAYOoS5ZpV6l0xxd6WlX8ykf5wZ
fQMdskDsnjcRyUUykX6zj9bboiKPwC2Mp7LxxIN3wg8CYZqtwfTA0j49erZ5bxTWR2zrf8qu+VRj
ZsjYzPpgO6iHei6Bh2lKhVM4fovLmLHKUCP4Om6gXY+8PqH+DZIaqydXeFoyZupqugezc3cOMylM
EhF9Ny/YsO1ji0+udphpO+1PHru3v+SpAaVz+aMMD1FxzM3unKTCi5WRXxrZd7OunVShdTbC9ExC
Z9NGRLWHZQ+hpqkhjWCzKRM7W4bsI8Ob7TRFPzIUtN3ypdGHp0TzAGvoN/qJ1QsQjIF9aT+wbh7z
WlmphKnsltlZB0ukLLw3vE/ehpENqIiZfVYeccOWhotnn8b7/84LNiCc/wehWbM1m8YEia5rwDv/
v6zgWudGgwPbHvwSDsXULUNRJr+uG+cbTtCnGXLoIWuAEU0F3fLs4QPPrR53fEi5wtRd6FFqy8Y3
crALV6mKWA1FXVwVYTI6AWWR7znH5V+WP8pyTz/4TKpTGNh7PWztu8mgw1HLU5x29G8940hPBnhV
V51oQB/ngM/tv79x65908r9v23AsjffuyQfzv+nQhVFkZVy1B9q0Q8rGMc7anedAHsV7imqtvkvK
H1wrXJQ7FjJtVzNQ9ArnQiSlNp0crADKlQL+HaY8bMEwAbZMln4oQn5XjRRgs/fpVj2EE5eEMD69
5RQFYCMeXiHeg2NND7Onvva5EaAgYyT0I2VTKOs0ET7QaHA9/nLtheCQ50BBfjVdqbLeycIgVZ0d
LrN1WqKwP2JsGx2S8Fx+V9F8Xyup+f98aAa27f9YLbxR3bBdy2O4+x8fmuu4idMrBlKlyIAAV/q3
mRmlIyXRMssd66dWZyy2kCkXegRTl2NhAsfJ0ULDcnEKoj1yiwzvXPkVVPpuIccstKZ5ZvNw7Kmg
jUvPSdvwydksITykHoBJ3/+y2UzjGbsKhsRiiga0GQzkIyf1A54jHKohgQm7IASUljvwv68Z559r
xrDYNFBhuDAZ/yFBCLoq0b0oaA6q2mD0jvWp72L0EnJMZErAfItoioVMr+ro1xs3Oi8kPexq2RmR
NO1jYZMjlL23yvliVM6WzQ9PPrY6sllQ4pG9IAXDWE0PI0yDQg6VwMw+MAvlWPK8W55mPKEG3AIH
gv1HOfsZfoMhVp0LdciKQyhztBVpqQYEhjXbwSlOY+DCpIpHGB7YOztqfojnaeEhxRjInKyGRE+3
glsoZxuSQW9vReYRW3IXy46eIGJyazoD+CiiBd97NezP5EP14R4F03MCNWF2GgIR5XRlXIXzipUQ
BCirAsOODTxuADDzWMHE2vz3K6Krzj83MMfQEa0Yqosrl6P+hyzE6hSjTKehPsQFpqc9xeq+deNx
o5twdkhCsWfbWLWtw1FadSfbrvRN3Yc/nMllB7FZbwmpFU5dKTyrvCLQ2cvuXCuwCX7il5Qof611
mv+c+dXfTanRjqaNV1dfkZmq6b/VYf5youAD7tluaKKb7qU/bsLGkSlP4CwcqKQCLKyypLbVdVM4
d7HZfcxZWW6nyud62O+V8DhNH2wID5MIkStmhY7y7LcYAWfYG9x7zrht5/asVC3Ru0iG3Zrk9Fwb
rLMF3TVJjOxQMyYJeWisGMaT7/U138kx4yZpO8qq+was7mCMKT7XFAiYGTcqbHK4s5tyAG5MVWLn
ORRHvfiAJP/hVOSkp2x4wgxb6GxGCwPdMr5kx69TaiQp0uw6/Uk95G8ue5NlcjQsTKrl/3UKOaNW
HtQ++MmR1SmxQXZk87UUlEFWXm2FCSZWC8TSyJ0hxK3asW6ET12kL0Yw9+bE9dEr/Gd2yg9pTemi
jfUk2FCYtm+DZ735GJQkFpr+uveRjmBhCgx5qWYqLg+nO1pjZM5zgY2id6PiX5tKSJlmJT9mT6xU
lp11NbRpEuHQR/iJESuGI2rwEtTpYWGqtuHvIug+scPmsUJ6CI9QhRxJhJVl5JGayrZPWClzyMRO
xYdFSehEoyq/1LZzSxQYvMLqkoqzSRtdyCCSNZpe3DQkVoi0dvUvv62TviPvuenUxZK6rg4RHFIX
EMHBzgXJSPFhhoydEtySzJyXq5M5RYCmDvfeLG+dBp+/anq4OLwAKtktzrXqrumMB9cv3nzZhZyZ
J1fb6iWq9LflBg/rMtxY+fgQxsQXNiK21iv9WsajfyIDQWOuInRtaxO59asbDFfLEE9y+p6VNcR7
i57cVWpKuYzyTyNHZKs56uNYFY9lVFwn0U20jJJb2mOv4fBX/XTYRKZ/UwDPN76mIX3EbXRpu1sF
4KTXgAJmyntN6I+Fwi/G4xHh9aULfoP0K8qybMPwrGk1pwczI4S159KG4R+3RnSu+ZDNuYQkkedv
+BxsKxchWzIwuGYy/twlhYYr8taySL4fhiS6xvpwnCZ3OBQ6mZGuuHkNc08ciOoAWXTJY5H3nCeq
Z+3xoLta9JZHJbFT/HdUBoDucCET4NNKJv0pmcGSk/6ihGjBZkQsrfPshmT20oCrCANAnCL4nph5
krdUtsBbOYBsG5EmHza4TekGvvSt524ShBVdl+7tVrEY/3cZudOjoKQtnarJ4K4VYg8kzfzgNNZ2
IQa1yHomTGy4Eltcz/wTrLIT/rHVLlFIyp0jcT5XjdWozHc6qPk+RHIbGgSgk6emn2ZvvsMnibjm
Wb8qnYbnoYnVN6lLe2y58G8hy3XCm5buNdgNVvMz6nzXUsAYCiw+T1DSjJPjNP/6irGhlvjZSdHV
h1mz9R30tUOpYqEU2sbN9or55LUvQxXZ4EtQUYapsojXkC+JqUq7NtoTxjHCV6yUs+7UZygP46Hy
Z+UcObFzquef5R+NfGf5CkUdQ9CaMKkkn+It57gFAdAll6wqD6bpeGe/m+O9mxuvUeUllzHAk8yY
8QIj/4vR1KSSC13cYeIInWWYfwWOg+lzTM57lJLsGqVVdk4VTPqKPirXwIjWOez1KyQ68hLkVS6v
wnAa3obR/BTYbq38Iq8hP0SMVNwJZwLa0HUxGKSju/1eD6bwaJMihUtVcsEwyltbEU+nEpWBP397
KFNweo3hIfYM8HgbGIJnN3upMPYwkLYfE6e2z6UUIb5WwKcbm3GP2OzBxGb3MFju3tGAVBLqTgYt
44sXq7s5EgNJ/csY4mQbd3p9Nqu2Po+h9qeCnL7LxqI7h+XYrWDIBDssCrbJ2GtHBz/fsw1KeB50
01nHAWND9uInP3BfkqiPxMIfOgtOaX1mkyFPD2kYMYZGDxb62bzhdgk97Uq+q+uCmMAfVJr4MD4F
OD6c3Og08wLIAswBhnxtD8mp3zdaegq6qd2rmU2XXFVzc7IUB0G0b+CHxhBlHU/aNYfhhE+dHxN/
58M9RrkARkjwFc7lqwSRycllp+bgiR0Sx3mMACrvYUCWgd9OG9Hlhb8iGOIUK0CgNGPRKqc0yxvt
tDCAkwYlSoGbRUosybpuAmB1JzwsEq6ibcV/vP8JUMELr46EZCnVRJsBvforDe1nM5tJm1y+MRUb
5mT7QWecF7TNWx/AdnQZ98HkTj/ciW1qxldYFT2DVQC0x2YLykOkKbVbOo7RPkRQNZHuNdTJ5xQE
54WeTQSEvXYopBnXkWGiI1obbOJqXWO3vMqFMC0Q0exn1zHcQGok3E/7pZm4FjFUWc+dx/iruS11
Uj1xfAxBtg9j6FYpOWBrhVQDITvja0UAfD4/yPG5cMgRv8Dqr9n7eRcxKMXj7IP+Zk3yMQg1WIV2
Tple3+aKzAn4sMI+J7Tpx0XYxCiRcEUkAREiSL+YSSIANR9wtuDUp5S2eaRygJpTpJcGN1SQDqQ4
CXO4slonFflN4IorxPSMe6E+k/yE53ZX0VrxnUUkg1OXuvpYuP24MbSRE+2cFIwgS4a91g23uY2I
QMuwgYmM8A5HMMyTm92i2VoIwmONjKBW6UV7ePZbp0JZBpHyxygDOCUNOGdm0N8SmOhiop+dtBbl
K7ZyaFA9/TAqFUl83i2wZmaV+pXuFm2IPdywRbgQLPMzVyn3KiOoTrklI4iDjQP0rsZq2IWh0mJO
QW7GtXLMQz7ZCE2sw9JAO8I27hqH+ObifsgaQqkbWFytUx/TBU0TPaCnHGu/vqop+A3GwUgiCLrv
iO/wys2cGk+pAJqlqGuUGDxGrbzzEHYULcbF0uFN0en3DcoX/o4GsMrJIdWeQSgGe1Wyq3xQNH08
Gb6RMJBBkhH43304UBfLiphDAyySMnIV6+UviuhhtYAto09/4vTpq+O1OJXVb0jTCBPmQ57aZNio
MaZKMS+6OWYddBUT9xXG8NRFNoIBQ/y8MC39aBRl16TK6/IEgYUVo7CVjXwk685qbiLaMdkf2G2r
V6k9F/zAN6lEKivYSH2Od8dTwugakQy1bwZoE8e09aFSXKKaGHZ3cB7TyfhVKe1d5MCC9muYzk3t
3dQgglTL/FaisFaeWiKciX9ZWCdDkAeX7KzbYKXhOhhfVQ0+tO7wcbQDlyewIh0eAj+ogT6v1cn5
AtyCzz+ICAzvcq6Q/e32mFD3duRdWpGiRiJF8lWDl2Yyp1taRIWHIAvhzu2DLyW4K9Ccg1Y/q4b/
UyqzuMmTtY18ZzM6BTX5MF+HnNfqTzGWa6FDDEVf3KfMW9l9kLqMWHQpwaeW8xlKlcqBjWWZ8zEP
1cehmLx3PAp/NB2xgNy3rRY+2G526NvyG0ddTL0BQDKQX3S96jGZ6q8e5NSQ1zhS/5YYf29iD9vC
QsGINM7pPrK5IPCqLo+ZgXlja5sqjcZhULh1PN+0NooyECRoIG7sKnNvkbmGiiX+WRARF6ZDoOAD
7QAEbkyG7su3lXDCe1h7chP3tzsSMx6ZW6mXyCPcqr2LQZdAVYt0qAg+cstEIdklPaDeORH1+9+9
LOBCD0X84Y3JbzcIv/OQgOfOLVFSd/nGd3xs17XdhBP2HpI422GDboJ0zhHHYsRaexy3aHBEc9co
UBr7ytmJaEX6cWlJrIn2mpqMJ8HDtII/MxUTrYLo62Pjd5RMCAZF4bH0R2XIqR2EJeIZjPOc3rst
wqlFgaHJoqqIaMl1qEnIqRcAbsGtdTl/nAZRSjugvsFQAV5pgOSXwi8TnNkcctI8uVETgMhDN5LP
Oybh3wHAos9R0TmufNhfeJtApZWuw9QJkm92g3qsbYu6l8q+1xQT7fOD7eE53u6zAucpDe7JMWrI
B21slylOlJ6iKcw5Wp470+ZiWOfYDI6aqVs4+eGDE9s2/RjEf0S6yq9+th9bjPmx1waLVFoyXRvj
zyS7bEIPOrSYRyo1xHP6NfRkNqFcQBnmuCslbEGNbIdc+g3xt7xJgVHUaOIkyj0CkKDra4Ta4bID
KEK3t7wEM2bHHfzq3QwJKJObWxnxdB5zTld2JHJ5zHVlotp3AGjVhuIgIdK98qerNmkQMFBddLOX
H41SdUhlQUiEWANTVXrmITiYFi59brtB6qnk98uAc2lydUIHSsO5dErCnB30vc6Kd4Mwz6CYfzUD
N+qiuvUd5pVWNXY747PzxptHzPWmNRGoRWNuHmOVWNHE/iqQQezazLmUOQTayQHILzF7Pxb+p1mE
YA+qjtIXLx2x6SBKfrrDxykNLHWdDT3CEkF8rMBE89e4+QVs+uTgvwsTPfkhH+ynwJd0ZzkJNx2u
5ml6jSNYQi5VUyESw0WzvChPwrk6sqPdPLN6X0Zu08RZ57bT++xpl1idH4h3i1dQ4QHGvERYCvmm
8uL3BbZCKcq5Gnafjj/fj/C2h8K5tdX4Yqb51kns2+BjP15Ye1f61w6oAtYYmi3xdfADpdhmovKS
cbNdIZblxS/9pKLi1zAomF6FRQLkExUQzis8cTnvlpMvLmvsq5keM83ENOdf+qbEmHZm1ZzdXIe6
lDybAW+liMmM6uDQSUSklHdVy/a83HKZTGSWoYYMirr+07EJzCgg7+7T6SU16d1bFpcRXyNL/co7
7ktFCXe9zSXxMtwOBDl2HbiuqgftQ45kfKM/FSJalxHm35G0Vg+kNq9t0UR1s3LxFQvrK/bs5RpC
tWBWHwM61wzz67I+dg6zica5MWjiZJEaidRwmWshl4N/fRxHrKtkGK+oyndv9m+tPzwAhzFwwAN0
gyu1ze1RAmAsq0Gpo3K73BcLhqAwYGHkwwOCT+4n1XmUmhnSZrJZJhfLAKu1fvtu+7RoiYhNJJQC
UqM1x81mxL4MIHF+CUcFSoMf7nLqYbBHXqspLr9pSo7iJDyKhNuJlBF4Srgu/gUxW6qCBVQd50sg
C7Ls6J2llu4M/BToQY9KnV/xFuQeYePVUjZfIqOQUCkwHmB7UwiNB0NOPBfKJ1Lu9Cr1mFGMmwzr
GtEL4g0h2JdUWhql5/Ipx6H5OlB3uiOAzyLx0p6d2SY9J1GZSzYKpxhpG1Q7mt+dJzP4kVlfFMJP
matfZR/vl8cit3DezSWT1LiubjT+P7mCJHpUnJPLlV8vwuJM9nF2fWC7fdpE+wUDGmGdLHjzGGgQ
TjWaea4g/DPSBqj2mOCWuxjtYTW0805GmFDNmHm5XJasviJvfmtobufKe0b6wIYAlgGjXr9L0vBt
uYcqTRt2hHUiWMG2PijIE2tRmIhHjUji7LFg+bvBdRHSuiLAFzWvo3ylgBSomLw92hLKDLkz3T79
ADgi0qb/627QMdDWpnGbUCiNsS4fxssy4pgzTAlK+2kKn7tvizSr1Why9vjOL3Q5HzktNQGt3BYN
Q94qx8HbyT+ibLhG3oTcMiA7i+bGdHYVTmLrRT+puByqOlEmq6zJL5OYCWROku/KcY+7bFaY9A2y
WCc8N9etoFNStjAjizZT0+4WVaHUc5FYIWCFfW1FgbjQRiyDyFNx7C7JItpCn0KtqRwMh3RJVEHb
PPKBjWNWrdxYjH1O1mg+6AHzMlWZhh1xFZuhNA8EX/4shAEo9sxMc6I2DUxrP+paIUqTRi2aOwqU
wP5AC3OQj4yd7k31MKsDJo1EW2s22TV0qI5l+C27Xlx2W9j+Oc1RYKyGMf0SDHLoqCEXBTfnx0sg
+RRlwbp2E6TBKlofqdNLoN8OnejsW0d8b4mJkrcQ9rj/evm8qgqyxqzwaZlg5LI2R9e/Lb4WCTJr
zkjYv21wKPAESEq1WyeW/uFNtEsp91VUgKe7wfw4KgzOKpJC+H+8BWhDSh29atAoNmRgNC0manMJ
6yGypnqcUrui46X567gsHmmcI7EBvYKQmGWxFCsooa557qKjDX/kE5VnC42ajkwUHY0u4eRsUuIw
yPRMEteTSw6CPFt5ultgfpXGVNvkdfbVpTiCUjnNCSUate0ujSNUxTlrh7HKi6oBw/hoRLECHlb6
/Fp1CHAdgA5bCglLNzX8O+bzsmc0okuPYwhNCfrJFTqWs1+PO2BxAthcGj2G6X9l8VQ2Y4fnbOOC
5Wo4LNU2MGkx4uJOtZEgqaDbxQRfnC+AiRjviMIhq9tvlYGHgo3JWoIa6+wH6ijgru8cO40sWenA
TBHcWiQcwCXDpxBrL9gY/R87jvey3Jc9kQxgnq6Ld8s8xFZR/acOIyVKsKXMVEMXKr/1xy2QQIjl
o4mxpevm/omZJml+ir0RDHyxLHAja0cf9WuxKtBEFB9OoLwFLoxjRg253D+h4SDgAOYlySMzxIgR
d0fvZjrMQ4mg/TUOib9uohoWn/M8VU0Jjft5ARMWHENppgAmkP60mGPU6QTbNsFhXfRAfcI26noh
PbThnELJpgpZOTOHDSHSwa65zSZHd5KgzMrcDrnGz0ROL8ERSE8ry3oKmYCvcmU+jC1rIM852FWv
13ZE1XRi85I5xZ3SEWrFmPK3O3wvKnW/SqCXeHzm+DJuxWQSd/ZLiFLXdXuOghldlzfo1VqIAS0d
ETB8uSa4EVjJB4YM2YcMv+K4jlqGCqTqdszR8o1M31UH9LGn3B2H8qVlSxZkJSOwi9V4qOiMHA/S
H+Thn6WBbufmyTC6l34YzbXO9UnIxdkvTmg+4xKFqe3QGZtxGInnqSDfDjQYjp18JyVxzalKCUjm
hOkI1VeAethl7/jK/8YVEx2Eiv3CMKvsdVC2dAdyhoJIJ6q2ZgmRa0jtc+SrE5Q68yETxgdm47+q
GtfXSY8kfjPiYsODy4Q8VQYU7xZ3JeDstudoCSYbk9UZ9A0DbG2jev5moVy0OMWubIugI4qUdeWx
H/vzt0NhCzcH1UvuEL78d+o6Z29ZhRrDqnEBqh0eb4ytDXcoxK7E3i7kodCGS0cuL7uMz6Zkpunb
aBkLi6HR+t9x26w7AqRJsPsgLCjlUlIcy0kuM7HFeSeyGYBUFg+qmMqPYqrbBUDhUuN1arwu5ioR
NsJK0T/JuUlgJCbRRnfGoQoZubTwMdMhR+M2b4L0T9G9Llvosp/l8Udk0xQYJVxK85WYpb0fgQ/Y
PWFVY13fOcxed7T5HwqmyFpWPoTVd+92v8uKubobc81SnZItglW3Hh0EmEZyaUwhJ7HRLFYhFOPl
Cjc/8NcP6e7ywDu40bDqIeoYuQ3IE+yr+aL3odgDECfjwF/emaV3VhR/n2nJ52LKkSnscJlA02gI
cLwGsgx89+a1VGC+QQXmsp0L+uVgCrBwOoY5PA1u9AbjEHBvXC0wZ8moZ42ecO/1TnRYjKEWptdA
5lPAObAQB2T4l0gsihsk31CeqIz8zl+ZVfK9GAtZNieKVxBbEhqvRBR/x036LAZGcmwSGIdIo6i/
3KK5g0T5tYzrYPvtp6Z8nV3qIFx3SBgElYg6UE7hDPUtbMuGyW4oNx/m1TckmsdlAKw5TOwAaFam
513xArz3ofuRLcdLsAI4763/JO3TOFLeFxgyMZIEzOsdcbCiOsyE4teZGUkano4fsPK9gMO6LXLi
sQeewoTVxt6ssLjuWgMTnpgbONZirtMH8GSYzyEq6nY47tPJyyJlMNqvrd7GzlcjWi22H7sQ9qx8
+ixueD0MILO2vAATXoSrhHrhsNR+S+9WKLjv+9vZZaaZ2mSZoPtE/1VDfISYbWDQBEU32o8mwWmx
/arpbMmwTT9DodSGWr31Gp0RKXWIUbuPLj3tKerL11Zzqw3jnbVnt7/gmkGEFysx6dJGsURC72eu
zOhdMN8e/9otINa8E3i9aG4NmfN/iaytOI0tY9Su078sM883nfWVWiOKQrGTkM5G0NGIEzBv8GMw
RgdZIi1byn87Ip8VKghBT8e4d++nTr0LixmqgEF/ZlrVCbdOttHc+S03RJxBTdPR1UgVvRDgkoZK
i7jv9+o+rmkoMnmjoVQAbXevHOw6y7f+6OISojUPi39XMnNcR+4O3rxLB6jj3ce4dWtDDW8wleZe
9pVdPiGc1hlZrcsO4aZu3wQdnwvni4zY3+JoJT0jg49nNC2HKq2u4ilSRNZlBvQARKZmHE2mp94T
tqVvqAjRYbKTs92xr1yzWb0t3oepvHxPuYyqgj10goa4ETc6nESyvY+VedGcATF/LyiLNrJzhM1M
I1o/kzk0IzyNoAFGxkY+wmlOCPOM+0dXyDxF4RsMUCDB0GphE/+SqstUfaFQSuO53LmzuOtJD7Zg
T2AUeIvj62VmfwzBT+VTdsv5Livdk1MyrpvtP9lQIZOBoqtmP5N4HjnmF4bxD3J5CFRJdiHjTcAH
hgE265CroQAyMbOpHOpDrqlZPSLh40BnjCf/rVOikX5JYyuVlXzMS0UscPrSX48ON/3iViQ/PeEO
B1ucknnpAFvsFVAeJ//D3nk0yY2kafqvrPUdNYADcABj030IHZFaBcUFFkxmQmuNX7+Pg5yeIlnG
2t3zmpFhkZECysUnXnE1qYVC7eBwjpIW5T3MXAFJlFiWTNjVw+BlKdS2dkY+TNbwGV7yJ7th4dVq
VPUx8VT991mF2q4q36N1eSdH+GoK5TkrMei6ch+XnaQH5YPckU4oT38/LolEGKKfJIKF2YzCth+g
2cYS1d0kefdJrTXL3m9jzGcCPNqCE7WmnZJi64DjYNgZvfvoYKxsPboySrQNo7z82BZPk2k/LwpS
KuiV5vw5zb0rGHhKfhAt+jkIPrS3ehN+KjXza/mAg4ZV2Jsa45clqlg2Gw3XRH+adkAiXV+Fqqp6
IW4bxBJWVt8f43w4QpO6A6J/bgZck2HXP+fDY5jRSYYS8VwJYdJIjFm6ks9LfKvllrZWtgeN/VLU
1fCtGmcYFANsG2ajCMxvKMj/eB3/M3gr7osUQYy8+dd/8fVrUU413On2py//BfSDf/+lfuffP/Pj
b/zrJnqti6Z4b3/7U/u3QskBNz//0A9/maN/P7sNKsI/fLFdFIUfurd6enxrurRdzoLrUD/5f/rN
77rEz1OJLvHlK6RczDTbOnptfxQnti3zT4grdYSfFI2b5vIads0bfcy/+M3vssbS+wO5YJcam4US
sVSqucNb0/7zH5pj/mGzfgKydExhCX7i37LGlvjDRbzYcSXi/SjqmnyrYT8M//kPy/hDmK7n6UBS
leAxMsn/fRN+eJj/83D/V95l92ihtM0///GzqrELQkb3ACFiHOMavwjfeuaEVEeplQe9Hm4LnP18
pGWdsDR3motOe+RCI//TTfp+Bn93RKHrlglczQT68BOoNs2t3JpHAvRh26BXsJrd8kVIOB1kA4Mf
dn8Dy/wZAqcukAN5po5Fi2W5Svn3T1DWAEFVuilJeTBSxMQLgPTOdC7n5CKr+fz7K/uLQ4ESFpaO
WBlXJ35SiEYy2CCSwi5QVRuSNHlXmNXI3Kp65e+P9LNcMRfFkWzXMhzGwC9PDen2uQlttj5fG7yt
57JcNCF1uGTExOH3hzIY8+W3ReH49Z//YFRwLGl47JMepk2Goa76zzewRMalCLkqM6mh45n62a3q
TenKK4gBwCIrvSfFOhp1q9zXMSXqnVszqFBxzW9+fyo/A2yXMxHCEzxNQ1ruT/fXARymtd5QwvHT
dnri30j8wqZgPBvadAa0r8yo3nzERX5/2OUKf7kDppSUnAW4XvunO6AZdmE6RsEQ0hJ6C+1ROD1I
5wHrzPGR7jSQiOA6zudz7Fakm1p0qa2aTgMyfJFVU4V05XMsk+f/l9OyTFTRHceSsNR+fDCyLjqR
wik+tFZDSSi1D9LhaK050ARy26/EchDu+CAmCFYl8LZIH6YEg/uy659cG+Fo4uRBBpffn9hfPiag
wCxPxAYsLz+e19zFaLeBHz+ANqiRshawULt+M02EhYPFjKDJ6oj2UymK6m/WFuNnEPIyRP50bPX9
Pw1W1/WsXgN9fyCyv0OMh/iDGjmOsTCJahzbdfZvPR4Pg5Rfouglr/32b0bLXy0CCM7/++p/eipD
koWwADmDOSRjgPN8lmN8WQS0Y5aE399qoRu/3m3PZY4yLlEMEmKBAP/pigs/s90M8vyh0MsdEIwr
STdn0FWnW6c2YyGiA/W1T+kyolWKdzpa4Kk7PNq1eWg97NU7fbpy+Z0pna48n7Fj4m0zDt6ubPRz
GUSwjfpbdMgfLbN7LGJkoYsPKqzyovgiDRC8TT+e53Tnwf8sg32HzwkKH/wd9fOdVCqOhMJDgcul
+TRNcGkLKgiNew246aqSDNAEWbOVDWNnZXa3+VxXK+qljBWbClAPfo4JNfbDo2XJYy/olBrhAT2G
DHQehVbdy2+W6r9m0VeqpsvQjPe4dq61AEOWYjwWyMbDmAH+meT3rTMO9EqAqeECZaqi3zGrggP2
j7smns9tpR+s5mvSxZfU0a8SE33p3tuRvoNGHPqt8OJ3lSKq7FmNJ+ExhBHSMYkaH0y7eXXVUqzu
DMaDAlVJzGQGakijeNUcNOtwPXmXYaRYpjfIEfmrgesyRnkAk/Kcth24S2hl3M9l8WjleIXKDml+
ja/MOGUXg2NaNTdIsOINHi3fYZoejYjYW+8ug8bFuXMHVqulCIgLqO8wDobWa9eFQWs4c3gsxYjq
blaAE2MBU7fft4n5k2QrCu3ZRowcbHf2jjrkzqtBNDjBjQDRBUQuQ8Yy1K/8vnzFbWBljVyqNrD0
oEt17qP+NvbeRreECeIO53BgnxAzIgMe62LpnarQuAMCMOAFy5n47vwwmrCQ2IQ9t3/0IBJnGZDB
pOf3PVyaHxKlforY88WzuQW5j8NN9LXqxysLrx91iHwmUgajSprc7dTxoqn6jGc4CV16gVJ2Zas7
RfBzO5ZI8CT6GU3HjSpLJQX6OXF26R3QIeZ4xr+eCk+4covgwSwEyra18RijEAuEgjEV2C2N1O5B
uYetPLMBj4PoDw0GPyNFvO5zJM88N7yyZFoBhJjOM2e0zsN2V5WRtm6qWBGNQUZO1Z0M+jc34nDC
5GHV0pv2VXJbvGXG1ri3cf5cK3cx5tX1cvYOyNzVaPSPat+NKzzeoosiSyG1cBkAkWKJeO21FGJH
2nhoNZsrKJRnNZQHtTmburwFrFqjyJUdYoNnE7Hb75E+RTqsP5s1xowNYf0xiacXI8rra4CeSDyk
YccL7EMaw35d7irdHxkfpgDfFd8twxGw0HusJu6skhX4NB9NETw4bY77gMOhl6VEiWEOEmxlylwp
Diy3dDOGsxmyTyFTCH3HR3JWg28RFBikSS+8tD1xhJUUTE4v2U/TUzMTEy7LVq+2+lB1M0eGEK7c
63FMJdip6QwBs9isi0B/pbPRo4Kiz2SzdHkf112C6DyOT2CUWfqwzEXyI3lx6uSiVdahitrPNqCl
iTnQM1yMAHSLBvhYBwIsO7YsPNNxKXYhDVLON/fLD3jdHplmJpnTn8nscOLVOC2EyLjlJocyOIrP
PrSpNfMWhW9t7U6oklAwAq7nzIjaWxCX6/FKryNtA63/RoeYt/JmrdsP+sH2+u1YO9R/zWjcDXiK
4F8QRDu7HmFfdMVmGsUZMByzSxYlf6haybbDOqxkpn9D5RnI8JStgXVjixIjrsUb/2a2A/sazAL9
LGrvW4pvbmENJ2TMwYqEw8k0q6PTsoo2pdomCwh3GoiundS1Z+YWDB2p1ODIakXb3ICwQTg0xFsK
w88nKoFAXsfS26Zl/IIUFRzL3MJQPeXGpYa+jTXmVYqIOiT86bwA75YBuQQvsovf1XagZ+k77JKD
pnNrWOLaFvHCqdW/Vr7+FIc51ADjYfC9q4mWDAV0nJSki7fF8oimFr2SbD9mSNmpwd9lA4rAJ1PV
wLSIAZXH+cUwMDczUoo8DXXbCSv6tc2wDse+2CKo8tZR+9nahYSc4k3HAdys4Zn5LqJktEoRjKaI
gkOYGdQvVccdCZpo54KqaD3N2dSV8UV2jb3x5wT8k5e01AjpbMgYXg0wT5xfAm2PVCZdl5H2pS00
kA2QSqNyRpkDh0II7cHJGTh5kOPKXLjd9AD4UW2fi01ZlBsxzdCTEG+AZDVtKsNtQQt7xyjPsXMG
E0KDPlwzkfFRl8VNXkq6UT1huzu9VW6LNDLr1sSeSYnrTeoU57KKm9QniH6kJnaR7ljuTJuD9Szm
VYyhEr4oWxhLNLbVsytS5hA+u++5dYbfeTeODJc2q5F188QFzWbA+Tp+if1cgeqn4xamPHbHMS78
4q2waNXniC9ZFoXMJSZCXv7Vi22SJA821KShNJsAbitT8DCFHQa0VckvwsEEBNhq607Fsn4Xxuvu
bdRhmOCiUUD0WcVW8Zi38pyPTIHQ757mHMCGWstteTvrdrS2EWBdB4P50cmR01iWILuDpx9jFhuW
gB4cQTOpfC0b+0x1+i0dmbamq784g6Nv5jzGQGFGMrKIPGp0WHhwMnO6QVnouiI9oAeQnUg0241p
BcjLUOxuuw5VVWFv2iBHjquMULBvlR887F+LfXEzT7I4qA6fIwxmOIFBx1yGaDXa110ehav8SbRu
/5RX9GIEBXr8Wl+nbHgwHHf4EgfuOkywoqQ59Bm/CN3ZNa02PMeFdd33Znkg+Y428RB9dJtev8q8
eLjWXPsqiVJ/bxbxlaj6fYWMwk1QjQj8o7q6bkVgbaw0xCQbijwIAupQUK73eMLpkXH2QAtJyo5r
MaYvEVspihQAIoA3TVXNJqine72aqy0DOkL1P4/2TeYWwG40fSOjatpMYtpirXGsQ/MGmuBTPkik
fz4vObnFsAd+t207R0neGfhajGhamNd5RNuttsU90JB8YxR450oIELbmHko07+n45tswDbNtNLln
I5qKIwJymypp53WQdfe6Qf/NdvDREU1wZWXVVWV11a6TYDNkO/VbUAzIz1TtV22Qt12O7sco2l2E
msx+LLMrG9gWkyJ59FD9t7OzC/wbeAPzE6Y40aveoCgJpAMcldxmPpRWRM/ebee1Hdk+9G4wdkBc
8ZQo7mrTQOTKyteRVhdrLGh1l3irH62PlkbfbApYyTFRIdAKSEwqs2XqS+b/5FmHPktAjRbh3jE5
oIccEhxTW+n8sAX0ooN+hj3QOnYYl9PW9mqYh5MHy2HCl12Puk1QJzoSXAU1QwmZBIUv+xACZhmc
qboOgWsif9qxI427bmr6vevVd/TXE1o/5bTJ8f012gRTS2eyiWP7T03ETJvnoUebrCaMctNN7kYw
IAWsG7fUN44T1gelIaO6bVUzlHgQoYIxdAj3aoga1ewwmzb0p40sdRgPdLCgj3pbQ/O/0IthOCmc
jKWOLtt239poQdoSJEONdqvXp/tlp8vNgiQT1jiinFBIxsA6zjWsnIA6AcuZt/fz/FFUltjPkOMj
NzAPnQdimF1hD+ACLUYR3njAc0AvvKR+le2mvvmSVniCTwEoWkxPEM9qPWVBhOQ4jHTR79CBJShq
cZ+0INq6rXx2nSTakb3JnR/1N3JqXrAHLdYT3hCrMFLSCEja6YLYYO7cgzsGBIg5YbrRmaioMQhA
AhK8G6Lf952H+CZCH65nnKHSIQM0EaZrhMl2pGwXyvSiNsxv1SUoEEGxTiLin5iC8Iq5DhrM+gDZ
EwQtaCOpgoLEmXt67dpVoVXKeZU4S+pkZijWo3DFIhiFHkQmwtYkVBbCk5LL/JC2cDJ8spm4b8td
DaZo9CSNOAf5A2PkTE0e0KBBH5Pjerkns+k+F3lxz5r0oXCD2yXUbWPSTKSMxlWDhZJAZxpbhfYR
d9dCvLUT1w0a8OKVexUpQww65ymiF4ImuMz1fh/pGJpG2iebtYNF0MeuMMi3swk5mP9YhqC4XNMd
qml69oBdEV/y77QUAQ8v56NyAEuTVd1OENrVOYGGck0waDEcQM27dX0duluLxHRXRtjHWDT/e6vj
7xNd0BBl2cDZwYd57jtQ9TAIAs3BY4xVstWpWkun7kLowgvpIufFb+Iv6A0hs1FrUBeTi7C4/8Pc
kHGSpyGjF58qnhgmpjG9N/yERc7NLdJ7px9vYYw/Za68RYrrvbSA5sbttner28JXU8yezzb79FrZ
2xdxiWlyVz2h+5ttBwQsSh1FV/xE053hIpGHe8SV2YNYd6xsF2AhtPUj8AoWcHzySwdTGQhoSzU0
cElNTXVnUW1G7G4Jqdr8AZDtCuQsEVgFcKFscGCb2VBVWipb77NoEYLHLjYC2rOM0KBrklXtzVe4
RG7c0kd5DvT0ctqdi3p6YQTr3iBbgOB5EKZ+hwBKsZGuAogqvoWQzlOUespDAAhs1j+amTesstA4
BObwaA7TVVQTHHcON57IngQNwU0akZ6H1GPXPyYVcU+WBqcgK25kgQWCjVQuJJ/z8gw61cdFjBrX
CXUOal3NC5VbqPxYD6cPFrCVLuvw0a4joH2+Z6wcEwTNkiWbKbgXR7vVbUItqVOsnpmHeBowuNRJ
iKbYeCq1zWV2o4Ip7hM4aZWs4mN91dkvTgz/CBvTUy7EtayYE409PYB/vnac6SrFTlxQhpiM+UTL
Dmm4nJ9Qf1rVP+ygR8nrxcK7oOwm5NwZI7kZ3nuU9EwhD0Xnfi6VaVxpjNcGClG0O6OLqVL0ISAk
8z8s5bfl5A2155QW41VkFCpiNilkzd5bmW+Ggt/Ukow6r9cdqTyrfBfacMOATyJ560OnWRkjNDvj
YTQiSQlmvIHj0601+07rAR5jRaUWjI4mWooxos5q44xg3iOzZpBye7SKRMdNm2sCDYJgcr3OJbKq
npZqchWw0tX2Z82VFM8E6WViTVdqXwZ8i5lL/lb3zGmV1PcFIXtn0K1ANeHaAojSIuy7bn008KrA
3RJieNuWTJgRrGAbZkR3em/oaLuoWYvxKeLKevoVcTV7vYx516zgCy4TbeeOJ0wUPicjCYhaaFGe
ivqvddUjqtPt1FMN5+4gC/sypuElNl4hb+DyIBNw4DnLjHY3gRzFI2jaYGlNDk8Jom+YPcE4PtrO
c9KFr6g7zzlVlVqKgF396HcsGeAaWZf9h3EeP6rLlJqqKbMolq28tV2KmQ5a+UvhsmsE2SRSnHn8
IpgdlaRQMUCP26LFGW6W3oDZ0vj1W/Axvm8CwTHmc6XBTi3TxwqnhnnAWSxk+iOzT3If4ilbFRpm
7MAlDaBk0IVPsU7Rq88/TjKegQSRd6iCjx2AqrKoasiBsw4b7UirZ28QJDpqaC8vaP9QnFpFCpJV
6RF+R1N4kKm8HVWLuqloMNGw2MphvHdkOm2XwkL4nNrIJGDd16yrgYEXRCTgrZfhZMYAN4B4CiwG
VCTQdYZBZEadPaHqkaHks1Q8TA8F1Lq77VOx66mdSFvl1oxKgcAbYMo9mCGy9aV8hm2FhyF16Po3
AzCXqWFV97g5seAyucSxHr5QPNxWNS4wnQ9awSDwy4zsY9sbN8t8aHEvqWVNZo/W/hbE9Abd9q/2
jC1PUk0cGd/aYMRU0f1gSnFw25khvkw/cACmj1zBkmr74GCQ4zoZ1Bj7gpxtGiG/ImDkq/Se/b6v
gncZsHDb6bztBtIi0FrHeuge0wHBu1Ig5EvxfzUZVgCdZMSQRSWSVGGXTCtQpbJ0ZGXIS0hXbeZu
XLU/0nBZLTXSTGPXjSi65TYasGSrcchqIAOitxxWf1+iENyGPBA7ZUhWs2AhpXKX0UUPo/JAeqrB
tB0KKoPhvgKECPwCPbVqip4aWaEwdBxM+C51kmro4oIdNYuHEP0yJCChWvvNrYj52xXLax+/tAHs
rL5hiUlt/Djq3rhdcs98llDK3HCTNtyi1sle6na6HmIQUZPfaeu0xeKchuvFMTIihtvAtG6tMXtf
qjSaxkXXOKVUJeq/EjlxtDz0tR2ytcE8+LbZESriYogHeWSTGns2AmFxTHgKI80JQRt4qiSX+RaD
Jnbf3ISUtwbuhSIlEqSqIFaWQDtrk3uXeGC0MPUa4D3dF3Hm7NRSsqinlR49pNDIP1ijfO9GRDhd
nKEKqghwLYEq32cTW0g8U1Gai4/N3N6VGqm3XyQkUanNgsr2hswyWlKw+pecGbF7Ss5qb0skYXTr
yLcKpWAQOwRHqjQlbCYmTjew7Yo7qgwrmtUYcTbdpg48PKIJSIQNasnqsotSa3GnHerg3c0ylxtN
kKOW890SzS0XSug1bUrbYm0myaMyizE5D91s+aOWtu8DET0EIJUbt/zi0WDcp9WNMemfsBWh3kAT
wA9Q0ohg7Zih6VNyQFkImNNaWkTXQ3Us8gAxCEb9mDxWCaLEGg4iG0bIvsmnT/DcCO6c6Hb2HgYH
mHsZ+u2VmZKHtlLgqXHTsJeylNYAwvLsFHNpJ2s86m5JUlBPX33T+aBhsLYjPd/bASJnljd1gCiz
j2UFaboEyY5OqUIvTQoQneVAm6pXzBXlDqtQVBqPcGg+zYHroNdKruu3DWjCoDzmiYPYrIz7DQJm
UMIjcTPqffc06dlLlvTgC23cthR8UvN2sz0+YqKlbR3Kd+tIxyAOI0OwW4VWn5GHnEf7VPjI/RSz
CYPaTGP09KwrdKY23Si6nd5Xt32SDist7ctdItBTkpCbwZB2yoo4bXapQdgQd+NdgzDRtQARGvag
gHEMoKjk+/0hiIfnujPlMYtgFxFukx5dgLngH+u+2PC77AyUV1Nqn9vCUzXSID7MJU6dpZ58AGcH
aRvQ07WBmAqgsfweg87AQOZcf5QVhtsLBz1rZHtK1AvKdBVoM3ghQplyqBff4KX7hJSEcWIsyO8v
duGc2ngi/Nc9jUIHXIddP5UPaYULyPIi0QTEeAYiUxAUxyYo+fNpfoc2WbCdeg2zUpicoYEefh1S
L5ZK1MGogpYKIaudD8hwIwtIzU2avja6Jk5dpn/KSxoKwNuNbYaiyaoYjOy0vESJ/8mrJ28rzMo+
jW7455flsxjq8zaski8RDiVTij06d9M64bBpnZZ3P31php25D3AwjwrUdSyrG7fSQ9hSU47l//NS
DkFKQbGMt33lU8KpxqgBPQSd3cdEWeu7A3JbiHKH1VBlK4dVwIyuk8B8gs+HYLnX7UZzHLd6GF0v
ahbLS6ckKepGzSsK/tv/+Ubsc6A0oaJhaKZxWl4o94tv7zolpwM6ie84g6pN6sJitkbVvafpNPdK
/bFJDP2xQLZnl+SUBkNfHkPg4teJiF5MWVfXVovy6KBF2UHDlerEU3os2mCd4Tz4pMv6mm+Pt9LA
ZsFM0vjopUiMuFEerfGJReg/r80H29DEQxTq5VbGiAJ5HtDH1rCbnUVEoOgRHox7+FwMKPUlhfYK
kmSwXr4aB9vYUuHXMMnAE6DrOJ1gmMrH2czKR/SeHUrj1CmWz3CsJfzo5L2l3Y141D3AVqIoBogM
3KOlF+ldtBlJDZUeVdhT3Z+txGIjQjWk6TSsjpe3dh5+NcYApKMSAcmVJsjyrldP4U+f6bLZ9YH1
Eep1CKXS7zaDcD5pOl44o5dUVyhNBFcZsieAyE69elnejX34ROFsXjUlO7jT6OMpkOl7TKN9m9A2
PC0fLS964n3/sqwRnMToOoU2kWH8RJ9BUJM82SFqBMZD0jPKRdFCDEmt2+nBa/2ebhMv7jS9sh1Z
K+nM/hOam8VQP9lAA/26mA74BWyFmsWOmp3t5Ol7WAHXVdYEDD9IAFre7qi4w/k1+EQEgvjf1rft
eOt0daL0IJGBrpFWiFhqNmGl4tN6O7UGMmJqisN/QGu2LXGNi3QEpyLkAuPu1CcSsxGMGtpTqhaa
wi/2UdJ5exMxXwMlRD9EGhaqjk5OuU9HcRu68ZZWojj47a50EncHNhuJSQPFI9l76GPwp6Ruw9vI
3LsubkP0D415Hc0jtqmzBlxR5q8VSsGnaW91Oqdg1d0Je82OdQ0RHEJC3uquhaGNG8RbShHjOvcj
iKSzbp2Wd8sLjtbfv4zsUuwyz2Xn7I7YjsBvy6v+FEqLgwzh93fLZ3bwgmvDfKR6jDmoP1IeD6MZ
XjAU5JWAXLgF7G6h9dx8hmhyZUcOW/TU35dh9DENqwYwcL0Jy3o6GEH7IhKHJz+uwmnSIc+aKYWH
Ibj2I/ck0DdbY3JbXpeeTZFOBkeLlAfnDliDpf7Fd6197Fw1sX4Ii/GzV5Xn2W4/JCMRo4HB+UBc
SuYr4tMkCOGDyXyxYyjzXVTHrCThnZ5Tw0C4gLqH9VkXNXWCvvlaEZS3ddrtAQ6X23cTgeHIQCZt
GFz7GE5Cbg0HGBkcGlc65aZI4Ph5TvMxtrMvjXS/kJigSgg9zu6CL3iQXiarBvbfPOaBzbI+2/RD
xl2ghUd1AboY9rj4ukyJMUQLWPGc4ongFo47gZGAc4vUJEWWddkHu4gFGVUs1jY07w3TuU1DVrta
fo5S81M980dqzK7dkW1u6JC0DCk1Gnb2IcDGjJ6G+yy84Atcny8QBKh7PUSJBP4ZEMHZNun3jJI2
bMnr2TzNlaAZJ+j3yqze2bMSmphacY0F3EdWoZtED9F9MmhPgbfdi667F1UJaX/spsOctqus1qwt
hnnwriM2uBl6Ab24flU/oGA5bIlm6+tZUgGnFfUOe2D8VuWxtA4PS/SOuYxQJQJp/Nw7NSqn9JSt
EZg8/TrfawXelofMrx8MvYdWS/q0VPRiL3hXpSBEd0iodCosboYVuPDxdFDSLfZwrj08PW1dockp
Q7Q+CaS5tkl0hEbeYsVo7jVOfQ9raWvK5BJ5+pNJsEjtkJwZ17l1hCWr21MXAJJP1AiUoKMslEbp
RVSutjpYlXf6Pd7GUhCzH6Bgnk5WAKzJoytoGtZP+KJmngOrayhfKW3CfCJXKQ093BqIsY/0SJwy
+0KkhwNKlbKdZdQnVKnJo6HWgXT3whjdMaJuChTo2WYqM1huZUCZ0VKMv+EYKPdWQh5VFm5ux1jS
ZbZJLjuffBsQ+NBP79JkEHQxMaHuHKLCBhFOtaeIpbFrqk+oC1xG/N3W2qBKB+kOQfKJkD/eZJ12
DTZ++/ubYihA1y83BQyp4Vi2wj/+jMsLkGpyKYkc6sw4d8CJ6oSUVZ1ShHOp4VzNwyHwcMYeoUX/
/tjiL45t6FJwUAMAFMZTPwK+Gqu3M0r96aFUHe/MJ//iQEZ4tikzaMK+LcT0KEGLTKNxdh1x9BBl
V1kYbdFH38OnpgYKThxBS7lF48Y7jhYln9+fpfwFFObphu7YnuvqnmnSNPzxLPMaDXucYRk2LmcZ
tiSIbtMMK5ZhkkmYNgBcDGwQJAQ7CO8XBRmrhuRdgTmiiKeYoSYLIsPdFWTEYA0upsrl3BT0p1Pk
FwiOF4Sd3hkTO0sQlAVxiCBgRHB7v0AQA13l7aoc2FbWbfUxnpAMHgOSwgWnQZoAK7qQGydFE7sn
kRdJWu5jNtxgHq9QyedgZogbSk8rbqzTmzG2UImCap7Z/SMGRm+o2Nx98mT6qBI26jwXWQ+Pad0o
JsYHoYqMkayOdk58i2TgTOuxNqendAwPv7/XhvkLOJabbRsCtoODOuQvgNVyjArNpfQBRz+B+KRb
WzCqZL8Kb1KrlcxqFCoqK4/UaPoVcmgQCuCl3hq9tcMGtGA7oKLsOhhOaWnZoK0WDYem1/ap2rmn
gXrOnKUOXMSA+knt9Y+WTwO4NIrrufGyXa/P79ms9SxuKGjLakLNQD2TkIqFGYTrLLwEjQYQzqBe
DTPnohqKeUSRLB5Y+/ELwUEZF3EzI+oSFETNWBxKh+obZYYCntRasoVu4/Z+CGlMJfiEQdpOPzoz
GTE97UsmkHaABLUuJ1ae2nfQO3GICtX3w5SXpd/aaW9pPJQ7ag6a0ULIzdtXCD6qy5BlgkgBAgxy
CqGeXzpBOzIz9T3+CrS8EMPMgx5fN9NRrZEIxbtcfyHQo15FxceiNJeI+lqjyAWGgau2vfZxqbWX
WnFrOckxLLW3Qij9IgSMNoVvfzJ6wj3fmmmMJCRYOriyJmjWNe1ePJ+HvZYJzJvjqtzRLomRZSqP
5UWY8XQagE2tk9Q+23yTDsEpKIYv1hDigZHvfKu7wZf2WCqQAPZIDAFPHtDd/BwoY0x1qtUxKMI3
bRgfUT/s7yaZIkKkJO36bjybvg1YA85NMrT1CULQy98M17/YUQwEkAwdJoDtYfb749IQdGBMLK1J
Dqa6ZLUbOHxGDOd91dqr3IlJWmF7gciJ0MtTzTvVMCsUks5SMKqqTf8Gv/sr4tszEdoRNvMIMWMh
fjolLNUGWUZGdEhxPCqz+J7w+ahK3+kAf7Wejr5CnBVDf1bQK3jVF1+vPpiu/Tf35i8Wd9MDby2g
SFhAIn+GnndRh3x+XkSHVlkXjR2zCm5vjGMiyJZ2DVL8tSZV62f7Vdb0XwIg542qb0iFHwNPsW4w
MkXByn3Wu+hZWOG0pRLmozA+/g0S1/sFJu9ZOmsOCHnPMEzrZxwuAbZFG3wID2MS+xuUeNAejTZ6
38Rwf4RqZpPWzykyPDaPDQXDq1D4w8nRrXor+EUK1NdTEg3bLnKzLfgJZy1UNSpCGtY1rWhDndVE
1BhgXtF5Zwi6AB70ISN5zPGyKXuvOQ7J+JJNcYGqBKhYkSHx5yfWxtNs7+yRCwn9UdRPWpLW26Um
HmgRu089H0Ribqj0edt+oLCWfijtNjmkVY6NTheFO6bFugVZ+SIzgWWxdyvDab7x+nkVTfQtNBOt
eauUp7hm2pgIzcEqM5Du9LQPddmkiPL0FFc9/eOUAtbVzIOqOS5Q0ZyamutpzyENXIzWV6EI73vJ
gjzn+RNy36yaZjZhnaMdPd2+Rwz33S70bi/Ngx+n9QGvAQraxRjj7FyHazlX15VXlo/phIaiTFit
sqkdD3UUvbVDVHyLPv4/NepvqFGmqQt23f/4b97RL9So57c8f2uat7c/06K+/9Z3WpRr/CFtNmiS
UzgMtiUBtn/nRXn6H6Zhm44UcHcIKF2i7Bw5XchPpvwDKpUuXUvolsE+T6T1nRdlWn94LmwYwkCY
MSao+P8bXpTA6OPnsFag4Q7xRTdMqXvEbj+uzM5Um1o42PkxNBz6cmNdngz1Mlhme2z1MxIp9QlM
LEiwWXcHDGyLlKYWHy7fWV6UQT3NFmP4/uGohSh0/vtnlm8sn+W0/dZjh4CxgwCEHZVoESrPZD0I
Qppd6utvb12zPooUgUDI6PKQWrhBqPok7Y78tLxbXrpIZ8PvQALttMq8iymDnoymgWG9vB38wsPX
SX2KG3ZxSizIlKSxOHUWtlYTs0TdKRy0Y2VJoMIjbliWmxBTs2VWWYlPPFjFdr4aTNVrpORB9JtC
5fKZwjjJGFtH5lfRbACegKK9iSgax5YndrgcXoyxpTQ6li+1QbMKSNGrdmda+qdskiHhTkz1adRg
U+I+jKxfuc46CxR9md61en8/IIK0RdEcZA0iQqtJqzdRh4NiB1A/7APsY+uYTD6IDrZFUTUYoytk
O3fe0PkbPQ8/liy904j5Jfq3GDIW840TpNGVZnYPKGvtI4tesLUf0cfeiQH19j7EeoqCPIoRAGXK
ncisD7pMnxskhLbS91ZRlII5yEcHwEL2MGGRvG4cUJeWVto713uiEN7v4hkpv9lwP+Yzwm9lPW6x
JjE3k+5dTz30WuN/s3dmy20rW7b9IlSgSSSAVxIECJLqqMa2XhCybKPve3x9DdC7rvfZ91RV3Pcb
4WCIEknRIpBYudacY2JsOqqgZw5Jx8WN9V3D11mAhIKijvQpBU71qsTXqU+/5cj3y4SMLSaxwCDA
PWcGk2yH3FIXhwgS/ZW9l71tF6zpokfoSSx4bGrS7nRctVk4CA9AnsJYtXehUXauTk+VWZ99x9hl
Rpqp/QLjK1Hb66j2840p2jZPenYyx9Y6LJsAdEHMEamW8AhCb2nn6MItNbgckBeultO1mJDLg7LY
io+c4xz11ta/w7BBG+mbnqDryapEgxaIBR5KxXeE7NRqdDLS+Ss6f8i+CRg4w17fk1BPULNQFG5n
0PrckYKLhnB+VEtopglsNhf2tbEXsfiMerlgNYE9lVscNoTBBiVCWH8pWr8bkI32ujxp2PTbInf2
ijpdHbRuxAmg550au8bEtQAQMbyZotqVmZ0doxFdai/bkzpu4uspWOW0r0HQXBKFhOzwydGzwCQZ
p7RhfMrWJHB5/J4PSgpWpXrqe5pF2gqWHdTl5r706lZfAnLAt/nnQQsBtRqKnuythJ5UOw1UmgnA
RCiQ8BLcVOk4EftjKUs6UQNwnLkCDVQ32hmN4EurGtA1Fe2srsdGiB+JPjT7IitMVAnqRWOotetI
a2bCPi5UENV3jg6ia4YpQcopuWpS9SI1XailCc8xYKByFLsJ2NGRftlZ5L5Sy+oERYMiohRnjSn8
0MNo0vpBowCFTGayxSipqjiygLwokZ+szjHHHa1UXetLNXc8DqCnqkU9tCxfsTgjOxQQZpftjTVl
JdBigHWCDt8FhXgpNPmeWWHtaR4wOJdZxjuTTI1OSEx9hLJyZ3jTnWFYPwdq/iPe2ZWPI4QGrgv2
ORmKNQ4zIjdGUtSZ+fRYxxml4FlxYtymiH1r5w5HLR8PzZgRQZpjln6qVmTPOQ4x5fqcAl6jM2lN
2o9mCSLacNk2R8M6kR5ZQPxccGpsBXkTl5g5+CUVDqt1nBQ/tmTvhuqdqsEPobVqPg6qgMXAmhoN
3pDMj/OY9PdLLpb92LZR0DnP4exEb51lMslckvlIpi0QSXiZZPZ6K3pzCiLSyxaiJPwxhdzAKMx0
Moc0LPVTz7hXqNFHhIQkYeY/Zwn2XeYjRT4SUIo1MlSIkGHlHLE/1aaVuH1+iLqaozE2UMmEmLuE
fDOIRuIwwac/RxFWEtB+iEUpOyOyuRTmDRC/gOuAPA1kD6hoCdmLJM0UUsLuyKMhsnRaJLWj/VPM
LC8UcPkRIlW0r4NhGbP3XJYBg0bil9viqyl+KUVDrqFiUlXmSUCwQ7Sv6l92VW5pl+NRabWB0Uv+
MheYQmalbf0yGxE9AYyGKUL3sOzcLlPCYNVYN4cfIKBWEgqNN5haoztnGpLEbirdqnSgEM7W6Oks
U7XQkAYugWUhHYv3rRIOe/yuTDxNZmC6rUxBuRAwjLhjvKyo+GqD1zF68xxiwJf6+zg271hmaCBo
Q+c2g7HsVXw9Oyctv5PE8zEvXl3Q2hmU+aEY68E1VOeU0mg/Gw4ZbMBHljLLadeH39pKnQI7RpRI
Xl8QFrFvmjq0z760UDyvOXMxsrDaPD5OplARzq7F4w1HotLQDwlQIwED2068yMGN2Zg68xm4yYyZ
SYZuG6dPy5zCR3trC3rVCjWIW2+9jglc3uzMBGCYzAk7QkehKCA7ABi9Gu1DiYtqV2XxS1NwLULr
F/rQJAmtLlk0aEehQsMxMBk5OhnCBFN10IPuyyhw5I7LXT0ARqLV6Ms1/2KrCLLqZnBzYW31S/mr
dCSyZVxNhzLG9FNyUYm65WHJ1pdWQpXLZLpcRoKAKBsaJj+GuEZagm9kRbIeYxVEIZLgB/NMo6F3
XEvAirT4Um/syB4npP0BqAT6r7FZSY7hnOgAnvhSyKuiIBM1aSeXle5t5QtK55CUouKcauq9BUmK
M+erirjgRMLx7LdZfHKoZ37fZBQSWZeSFKxfaxO3ksga14wnyoeRcUkTV52bNvpuc1IExeqop2q7
oVv2XnBJR+Jt381Dyb4vY1Ffs/wprmuOvNh5H2NaxHVWHefINPwwUmfWOtFAyy7MF3XcBvXh8k21
0VBPwmGHFuNXw49N5oRdftTbbGnYBk5jpjB77Iviqmbp6C3sOaOUIU1Sm0dsH7vVqhovdH6ES9cc
TI1RQOIQaD1PsOmoJ5jPKN9Z83H8Kc1D1I8melGWfqmQqisJst9nUnDNcnK6pY1N0OKCyjxf9oOe
LH5qdk9lQlpFoeRBj5TXHNe9uq3f6VTVu1afq5MOyMpruvZqOAkFdKan0MJGIgVB0hug/aiqM+Mq
UwDUirQ2eVQNeiYOo6Dkd3ZqqZ4KhOsF8tuh86U5PSRq51pGrh23Cf9JLcsXYxvbsf7fTdtQFOLC
6M9dyhQ0Nj2IXg8kGU6nRRCOpi0Ea8Zprh+rBssDSc4nMeSNp+f2tez6NTASYItknKRs4Iex2t/e
jmSGwXESB5YDDzUfQ4QQGG7iOczY+KLCo5NyKheaDuCUqQkdPfeUvn5JnYz/7UIl7Q2zcrc6mQm/
W59Y98RvbUFUxzEznYLI2VT72TBHBQIp4wC5+b4hEtuVjRZC8WL2BpG9cVHSbUP1gYxIVECn2NCb
E+m3+BFf05ViuROw7zhJVMO+Fr2BCJ82MirRDqULCmm9Ok1dHrrDMhQbvpeULw29M35Rr2/lVzvq
1FOHS8eNMVMTckyEa0X36mABxSOWrfPXnMAMZeig4QIiLjikSHlrxucCPdREgDKZVNV9mWqKj1Lv
5DQGfjAaaCTIJ42CtLQmnGPoUN2Bp/pwEowP6y2Qw+aTVxeMngmeWVFxOmlR/kZ+HwYKxBtR4Xyl
Dow9R08vVSkT+hKql+vjzzFDor2WJ7jME0G3uFbn/KwNlXGq1Zfa1o0g6o3lJLZNhKgUD0KyiQm6
Jq67ArjDy1hI3JjBcBiZYogOpUoNpta15ZZz9qQ0ZuObBT4oQsTwphFMHtIJxFlF/FNddktQOFfY
5dap3m6m6DO37CVYQxIj9KZ8MwwNxYS6ao4fZ9ExUYwKd3IMALkxO99g40a30oC9X3+jonCg3LHY
WMLte4H4uFYRrxSrjVOhfG1YbD2JfYHY7jOTgedxinO/wod4VhgtL6utEet6tNZcYUref1A9vOUN
hjNFdhhZmO0BAPMKiM1TvJx0FL6I1OrGJYJdnIbF9JMtBKsz0aGU1gCSGPTUCWmJFVjVl0SR8yFn
Lf99UpMa/gRtq9w7swPKfjsK9VZpTlJUmT/nFqSzqNLgQbxbacPhXhfGvlAVlBZDfsnnnqVDKg7L
Ct2xqJg5u21yKdkRRozjUco6S2IfW4ckcWxaPjuruySckhPxwGY+7Keel7OM6AXXivT6bTY/FKsM
eoBYN+FMiM/KIyf9LWJytY8Ra2Ch5iAxm7MsV0T45b7ME373ADoT92QaRCF75qpz3poEy2ykwSi8
HeYLLXA6wl12cOQ3K9HfY4CAe4RIl1TXzhKkIFG8oC0jpJkIS3a4n1o3BfV0alVKagvbEi6ES0M4
axCLd6DbxAhVxeg29q8CRNfpdqOqJGhgxjaeiOXhGN32riIi7OR2k9dwCyGZeZNi/vWtBgMfPrax
PtxuQugPuzKPhouq6rciHQ+D9sSFtDvdJE9GNmgoRJsP9BXE3CbAx+ALjxyYZg8JHJFBIhEZ5Gts
Y/3FmbaZf2Qh0GrkzbzPlYZg7i9McbRTuKkXkqYwf3+F/wN1RcNqzXWo3GVm1x6ikiCmUkFNb8yx
ggVuGo5dI8g5bdlWCtRCZRT7qmys49oweIJdeBq3n/25uX2PiBk4xzhLD872kIZcphOIzmtJgqE3
L1V2MpInHU4lvzFcPnF2QSREUk7QRMYFtALB3ihR5MdS5coMaNntG0axZdv3J+YTWD+y6isagp5r
g8OwnlgdDJTqTwStofGtHugVYLwCoZW3MQezbT+xFWtOtKDq3zfhdpXUYqpdLGTr6XajpuN6LAfd
NTpZsGxUlLHQu0+3G2V9aogACG6XtT/fJuqb3NDmtBSmelK3m3WoX/BdMeGxhwYYr/gIuyzytFCf
zisYYuShLL4rx+gR3X2wrtl0LuVYVB4mtvJQzzlUTbmRGcYgUhDn6g5Ra6CzYFRIjpxCEITLDcLf
72RzPZu91e17R3ttHAMBiwwPSevsFhio56pFKTrqfe1vinDkU8Lv0ty3lIZYJI68vdiQ5UamiYua
orjI07dsMaJvcwm1a1cOW7xGWaHlsbTkQ4ygHoiM7c7hGj7FSMSeadkaDHeJp6851cvQfAydhHU1
zn/0reKT12afknoAWyaYaDEeXQ4yy3DRUEW8DLFxNq0IFbhgY0BEW3Ru9fdVLQI7c4ZvZZdCqOFf
nRpfOgLk8RaRTzAbSXXGoMAfK8r25CRP2F/VOTCF+bMf8hew9w5mE3VBO2cB2mV7FqJuua5JEtCd
/giLAglMU51oCnyBY2dc21xGrpmWwkXStNEcxx2bp/keu84P+ISrm6xsLauehCAaO+N5qpzA7HXr
btzmhE6xEAhtT84lqb9rKOvONbT3QlzZgRDLVxWT1yYEBsasiNWy1kGqs/ONag3vWDSMBwSQBFPL
UvfayRp8drcYknEEoYppL1M4hzgu0qs5fSxzTIauIG1Y7eWBhGfypuSH/SWPNOeeq2Lktr2pvcSm
sit6Rw/mmvzROi6XS5+vnbcqjulbS+dc4MaLXdr1cPYKw3WiwvLHeD7Vtam5Y50teBp+tXG5BhK1
j79SjrABsaHhduFLtQL4jlQKjNQS813TdcvB6OXoxjhbcyXpHsyy+xJXtoD3sV1wFZUWKul5WF+4
mN4uwgoV5WlJsuIYIeEMjQH/Hy46kMyIJzMm1Se7RX5aKenL7VvUQsvpkZDegb4WN8syjKd0wuSc
64R14Y1uT0je2hNJKO1JwTbmkB6W2Q6Gb/B+MDQ4APGyVx5BDa/ZtnK3o4O2wYg9eKYlIdvcLHqL
TQ777+1b+q3pWuvyFQ9G5OnWWJ9uN+r2lS0br+qbfJ9sV5wmfuwSJKO3nxtc6U8d2zOgfDG1ApFk
9V7qHcW1JEf3hCbqrxt97twl5PBVVWgpA7BDvPd0EE63oicEkf77q1xLcwSZ2tttp1OxrbE2Hdw8
Az3H5nJklP4DW1zso18PilE6hL3CNdWZwlYVM+nIoa0SajrtlqVMj/AXRtTRuaTKdYYj/z2aIoPP
CcP8LYxZP5THWcsAqIS9hgmm2bQu8ueIEAP4u30mRBeydIiLCoUUHI1rHKXQfafxxKszCg+zF7ka
6MMsuscJViUcmlscYwVqsuF3jQ2+Mz6uR+Qn4YFBIeFLIJfuOFprN18qlsiKODUSByHr2mv8gB6u
nsrRr7D5RHZe7W2a6rSPyNOtt6UmehwM6zElz/swkJyeA98LrNS6Avz/RVMr8/m8s3kmUENtD/ma
AAmux9csLY7s2ZAb26iWGGsou5aPYNcqS4YhudQPdodnpU1f88T4OSwlrAUsuwiW4w/28Q9DNPuZ
AzsSE0LvtU6612kusjyO3rzxQa0ODAOfUqYZRwS2aFqVdDwYRB3hnJqnE6GCrOX2UhI8wh/bIkrK
tbot1cBAxUzIm5jsS4Zoyx1W63uZOUHv5JcC+zIjDf77zvrFnKwTeWeNPmcPjQN7u5Wa6dZd3OxU
FOI0eRkhqhQ3meTZw7aGrTjaGHn61rA+z1qItgDswyFN6F53BgF1jVFf9IwQK0tJtYct/qPQFQ5Q
O7ngvN9JTbCUS33yGGeQD+A0d5JeKRxNXP30dCenuczMA1CBQpknx/KoI+0hYCl3136914h2XQwm
f02vPNPofyZ3hPlLrX1l3FoHWxlbTh/kCEJJRUlwLdbka0RVdO3g6jCiSeme9wUNZ8rBJI+e2Qik
xl2Ps56ueAxxBAGMCLnirWBry7p4waB1Z1ETj10f383bB90sorkwnJ+Bt6Mi0D8tghQ9q38jvxnP
SmG9Mvp5M0WnHeJBCN/q87vJohXiSAj4tJvv8agh4pqUgksGTvAYNHkXazqJNdpdjv+b4gnU96B6
djt/GdLEQuS3vJCj7WlycdyaNYurWntpRtOdCSI/ZgbpaAzTam/Q4n2spASbmPKq6wwEktEJD2o0
HVZN3klacV2nMjYp6vZUoEMifzR8AqgGrHPYrXqLOJqpiQqz0gU8XcJlgGIxTeZBMckFUokVF9iJ
dgVCAlc3fipO/8PQ43u9rIj+UwgkS/VvUfwYD1EYLNG4o2tIriPlAdLHiQaWib7alAtYy+miEXS0
17rpYBXoWCikG/5YKotKeLKV9t1sxa/5s2RKiDyyvFMW1bwUUfylTD/ZqcY073qQAUCDiakgu01n
y1Y/LolhQBamayUUby66GmQuB4i1PqMzttkvgZOIRHkeknegi5xpkwz3q/yaAq/fFKte3zFsT7Oo
dQesBnUmXbWu0PFMtAQEth0uXYbmhrRZULqRoJe6LZGhKY6PNDNeRa9/TwySeZoJiXC8Vm+EAgx7
aOBEqWnxuR3IYe7nmVKZbmK5aC8r7fAWCk7IOVcP4iVMnPYYWiMqz+wlE4PYOylKBoknmfm77cUo
U1koyo8IFshYm5KOVLvuDSYne9TukAiPE1VPhx/Mk2WOGogLlmA8hFFrLSvSEC3lqqph/xwL/cuW
Y1Vm9UzXDRt4z5IOTfBeD5NfUSrS/TKRl2DX5bZBS5kZEdpYxFRQadSBUbGLkbOf2qNb4lOXM1M4
6JkSDHhyPGdJtYM0kJwqlUnunkaECxc2jM+J8r1TOt8MQ7fWushLEwJ/cYqKg91iKrZGn/rjk5Pd
jVuVj7GcAX+pBGFGWA4t/cEozqPGmdakrw37s51sawhjKsOKLsKCmMOHYM8cAJeEM2YiEZ+3Bl5W
uaJqLxmRWxDZPWqaBzJSD23eEhFixB0vc7eyu+MPkT03tfFLRxzBZI33b03fJqvHSxnjjC2a/C5+
IRiP1fAszZIJUCP5Mzi8xIhF7g7v5Q6W87uaZRQrSf+FIQJuHEN/ICReJYuRPEyTkB6xjvYeeTpB
EP0DaSXVjgs83t+isrz1gN8RM7LQFZezvm1jieGtNA4zslOlaSpvzJ1P/K78ZaD93kXpGozbCdXR
IwrxUu7wG6MJZjtgbuHrXCc6Sau35Hq5M3UcU4CxIaYNHXsg1TrAInWnMhwObMs5CkuihKx3upuf
DTGdnoAiMU+BpTnqS1JZjINyiz0ERWJkfCZLf86WSg1Ya9x1LgKpMiMiMP5g/7B8rSTeNS9RHCrp
1jIa6bFPxA6p6kOupx9M2Bov6Xt4hBZrmVDS5xZGyM60suu4cIipMwO7klPa7delBDBUYgsuM0gq
3fwirOpUFG3q2c08u3PMBDIGPlF0fcvZFbOoWnblATtMehtzrYnjqLW83EIrLhbqSgK93GYujlS/
X5vc5NDUIV43mDsTBpwTZl7xmZq5ca/X4zdlaBPsyZUITHIW18mSByQJ2KDLjvQkOI+IxbtfrDHW
vlEtgjfm8dxHTBdm1gxf20TY2IYPduF8r2hRWSCgDunU0u2x75nlSk/bWofVKKrc9vtRxH641bh/
bqytDE719P/63p+HKKtGsAvbsQjGM0iMxMyqU9nDi2dgypeJWqEooIvQYK8NsbwWBT/iyladjNzm
gvjn8W2oM/8u8tf69vTbY/725e+X2x5ebc0EqXN6aNtL2MbwoK2bAuj2C7eb23P/3P39Jv78vr+9
9O1Bfx7++/ct8HYOkbayVIfptL89kVzh8hRtLz6hdqb22n61JsEFAGsadkWkv6qrQTZQpJYeoa+f
NMWW49DXmd9UNjQyqutDncpPuWTHcST2tuJqaCTEcsTVvWUh9yPgIV2n5T1GvlnGlnWxdVxBir6F
cW67EmdyqIb++WWJ0+XU2GxwIAC9h1u/kPrprxuc+yhCbvdRHTja4fZlrDsNY57tUZ1qpScMPnk4
bjHz53/+/PZ6VknH+verELzb/e31JS7av17p9kyHtOddDBSSQi76/Yzb9/+8rd+v9ef+76dtb+V/
/p5QejuwOr/ZGuhmtzSniVYjQPLFcG934+047f7PT29f3b53++nt7u3m9gJ/7v675/67l4LUMFG3
8Vm023CEQRt9JeYGEf9bDvDt/r/9plG37Dn+/LzanpT8edLt/u3HsmH3M9j4lhkdtAOHNPNqvgwr
i7ji25e3H91uzAQOfKMEf57+j19xu2uok/FbXf7/VWj/iwoNDaGD/Ou/V6GBJEd7/FH+XYT215P+
S4Sm/4fQdAcBjCNNW6dm+7sITaiIOU3hmFi8bvq0v0Rowv4PzXYQjEkHZRiGwT8iNODc0jFVw9rQ
zIhoLfP/RYSmbSK4v1srdFRIBvRvSwoGpkI1+E1/59k2NGhpD3QoPkLtuW+b6i5cR/zAhknQlfN9
RpB2onUXI9zv1UOlJ+tDSz10dlb88tu9QavsE4KXpyVvxVMRF1+bap3Ot3vmnGPp1uLC0+roUxTq
z1LvnipFEReacsRAaXVOWniYnPRJHgagJOcok+YOcAOYqgJ+6mIW2tGgy3Sd5/FbnWfybMnx2rVd
9KDjYXkN05VaZVY7mh42LNapeOBv/QinbL6WFiMcKcMKT73awr4bivDcA+c14aY+CB3eRaj62AOj
J828AYRL6PxmB4punfAX9M2xQFjq0f1WUc5o5TORPzEYAJtk2C0Gso/Z6DiWIZ64HrAVDeXjGOoK
cyoT/0SnPs3Y9c6JqfCmm09ZRdOzVQg6VWk+uL/n4vryzsYRctVWulupOe5EISmGdKLXdUb/OUbD
w5KqDL+i+hg1tnOxB4LT8zgrgnAkK4mPj9EsmpV7exl7l+ErCjMtjS+YAh9qhuRt2S+B1ivjfYUb
rRZR+XPRBiIwJ/Qh9kpcuK5X/kguy67LUvWh0kPp3rIGkxFqa5R040X28lkyL/VphBOnILXyoUSM
mFmFvDBoQSab2Jepg2myBV8NJh7xioffE/o9KlH7CP6FpHEFOUhKxKyuGN2e/12g2pF8lCsfS2xG
T/akZneFNRJirVo0EomI4ZJ/T+9jPtD3ZzI+meYTwEd/NNP0Lu6V93xZNwGb05zDxYY+0bxFzHHP
2kgMFNbd69Q40960iM1DJmKfZ4LSUBvi0hnZ2x1tXTtscRDMm1XtsXPmaT+NKUSzkobDYnBs19P/
YvD6p/Zdx6cEJJ4lAfc7kot/nnB2R3sjbNf2PEm8DSPFNfLx8WL0c8UIKLnr1CEOTAbEfRxpCMy6
byIksjEWKRSdCMDQ3xasx98mqr/D8nW6Nf9cAjjvtc1aZQpbOqwE/7oEKBgKa8Yo0dmJ4inIsyL1
TMAB+7yeMCwUIlAx1HFOdtneHuR7oanKU1ib53bUdjTy2y+Ec8p92GiHPi/srf2JgbUIo/dJTBeJ
kYxMjumbxedGoGwavTifmDwXynBnOY8DOAgNDj2Sl0z6ZWqHh7Qz0YGNyn7seUZVxXcQXdymInuv
H3hiJOvRjRz2HpHeTeS/msNOWAoBeOawPlhLejcOxRE9mBU0I7C8sn7QciHP8Qihh9YCAVAtTXOh
Br0RFt8V1P2uGiqWLxVCyMWavkRDf1m02DpbITW2rY7My2mPBYLeRqZo0R1ui2yvb1lSQx33d0UL
R3FR3ifsXle7NQ5b3gYaBHGpmI1JXRGPaxv6cUjbhE617TnO6PZprb+oe3rccHXJG2EWPV3nWk+P
yANjDFa5CEQ8B5pikfc8/SpCo/dxAr9qtP8udoKuiCnP6HYOqtYNPz1YanWGnHBheuUcjOJbUfTR
IZlK8yDQ87qASz4cXGG7CsaJT3f5iyXx55JeAnR+aty6cPKA3N9oZ9X42OM+dpWiWw/LWpxFB9Ha
jiDhtahBnxjdHvBBBLyl6kgaYHsAUwLFpEswJk7zZV4RJJJmTVt/aIZjamk7XRt/EG5b7RP2pmgi
UANrkTjohYXISbEusZlWZwwOR9vqOjDNttuNJgHXGy8E9/w3fBGqryD5o0sjpS9iJlZ9vyp7UyFG
uwZmAVqNc6Q1leOqwp7qwuXLiHhzB3rXY6sDRR8DUQWb0Smw0+shGiM2Yw5E2R58DGYXIc6401/4
Pz2sVvgsJKTWVEDbI1P5Pl/RFOUENt/fImW3FB904irOkR6/qyMSTw+BD2r629gsoKI4OwgZDy3P
asmrwge/1yunP7MnPVaIyy9maAGnSTOP+cBmtCss5HIO0HIzeWg1hzG1/dpgiw9yehzIK8MPk3m1
HznRvq212MeTJYlJfFYGjF45NfCd2MJwCie7Em8eS3B9KA4c35nHGsxvSzk52ChWRHOo6u6Focp8
tQk+tBSuAGGnLHcL/vFSzGWgCPApc20+G7RLHkD419pqBJ0BY7zR6/288v/MkvAFk8obOUX0H4zS
xwScHJq0qi4L4Q3aTMetmR9zAWRpycr7GlqdG+qqcwjL5I1MINr2suZ0AGLvpimxpFaMaa5bwHNT
PjO0AC0cd8WwU8ak9Dfw9EKHaN/bJEMWJQneHVepZkYSi5KwPcKcgn+dP1GTdIdSo8dL7Bc982V2
6I9Xr9G4fBf10B6FET2mOIN3PcAoP2mX6wz3wW9E/o43fORYY+Vp1vY9Vm2i4GP0JKbZvo2l89oR
ubjT6hUEcEn89rT9HZhbnlVQfQRNlsc0X3U6Ti/W8BXTXro3tcdeRfwKyxAkzhD1zASBNpHIRQtE
Pw6TmlyqTXIV54rpT7X4JLRb3BufxapX1AyFOxDAI0ztF6oXjkUoQmYX/0igFh2c7WQsw/Axlu1R
K1M6m+OWTczU4LbG1RnJni3B9nicjUs9j/156XFczUBnC43gLTG179U0pUfEpLJGydaq/XtdVI3b
2gIkW1Pau3TU/WzB6essxEOm25mri4UJlKR3NEFCD6cSdsvVBHXjDWqHgHQ27/uptLzbGfkvm926
o6BqO6s9jrCzqrWqn8aWDqdY20u9IO1r+qWBbxpJJlX9TxIru3uEC55mDcox1Ov7sNXsR5BxzqNt
L3DqookQ1gnV42gMl2VwG94b6YSbY6nBJ7/QBrJDI7vKRTmLeukQUFDCViisegYyewuG2ZYpS3NY
Oi9hbsgjrXgPDp91wQYHoUl3rRSpdRmV+l24wGgCFQ4dIFbANNhpUNgw4MtsMr1lsH5NE+df3Ger
K+xEPY+l8ZMowfSYwfc5CI1ESMl00TMnHkFVEu7T0CyZstmksQ/RD0Y05VOT4doOq+qbGor01GIa
qKwMkx6LyX2L0PeckD0NJKnXLuweglzMJkYRSIsdNk0ynPFaQrKrynsYyek2/8fimdMzRc45CSZW
vQALDnnhQ1kHUrYlk0mGNtGjFTl3C2SgQM1ld9mQAgutRy5GKDbnxY3pYWImAEfdDMLcrTAO9yXa
w0Ol1feTGjd3ZA0J0nKnj6En6xVwaXcY+15HuAVdL7H7i2RN82za21C70VCpIzpv5lGdWyBSPQLF
VHcNZk8grZyMAkFUYLUtOdMp7tSS/KyLkk5PSpXQfd/uTZnS7QnKTHwuNXBZuMQ+53p8NFcCMhsT
Hm9Z0nMqIprXLfMQdWQt16I5SHGaIgvdm6rqG7YdfinqwdgvI1jWflYfVBUR+pqC5FpNm4gGyCUj
0NoD4iuib5Hu7ctIvC7tew2Z4FBtC2yyLbWoOODErCaNEU6lQBuWr0axxhfdDkdP1LgtOl3nmt5l
aO0GLvEtBOQ4vva9/TPLuW5nuqK9dNCJBoeqKaekpW5pf2hpTdqrpd3XhvbC20mPZZb8nCO1x8Vm
BkZGO3+YZeFHUfPa1RroOdFvjuiQ/nMDpHPcPvYEQtQ9JL63bBpql6VIxQYIpdS577d+AqkBwsh+
JSpI5zhefJVjFQ8u/IY4himYcTFYtU9oL1Bj7cZHeHpQOMk4CV3e6AwHiT/ukgJMt0rlyqVLyEWD
IKg+qiy7R7Hi0CtmVHhtnFuB6RTfrLxpzwwfn9a4Ka91S6MbnIQ4VAUWg7yu2YU58zVR9e6g4fm7
N3J865kiQdZGrQfZwngFaX1ASY/1p+of4TgD0pJp4sUb5uh2M5TqDwYmPFyJ2YC10XKOezfKRlS5
g4OGh1fY6ytMib5p98oswo2uMzrHGTq233cYB3tpVpffG8g2sdYrjK4kMWFvD1yX62RlHr2ShpFQ
DWL+ofeKo0tsKNf5GK8h0Ftbj45Mpx+Q9hB+PfW9i+2aFL+aXGfsSP0Rm/fPMJRbz3qceCjsLhnF
IkgssLuz3qOiGupvt6OyAHn7iBrvkqnmA5K6+jFuNsjhbOIaMufvMTukfdoz+Kla9Flwh9D8i6X2
aqv5orO7g2WT4vPoTGQBSaXtx1KKD94Zb68nrzGipncHmRV+Oi7QC/Ml9lYDA+m29JPHy0hq2DAC
OFIqZ5JsQ2u0qSi4p9qozlWJ6cQq695Hw7Id6SvD5OI7Db7uHureYElWMDtY1Kw5GBmlOUb/q6Ek
KbCe/Bwpzuc86CqCqeQniMDvbHEFaA+0WwTPMYVHRpXWCKznNs3dCTkYwjsje5/WFJmwae8j0nG5
yHEq833ptz1cYRkyIihh5xIXi/M00gNjHLXLOOjftYUqJxLO3ljIlBxq2PsMdFc88pCbrQSF6BgL
WLoqtZVpE2JcSYknetQBGRHIHAoCCAVmE7/rxvBivm9Jw/fTf1J2ZrtxK1mXfpe+bgKcGbzom0zm
PCg1edANYVt2cB6CM5++P+YB/i7LhWM0CkjIqiopxSQjduy91rcK4wmP9VHDdkRztZBbndiqzCnL
T04Zj+uwYCI6K88Cag/bNttYj2Xriv2Ud/OuHM0rPCLYLBopUMgyJyNnaKEoP9grrOMPzxj1a9bL
KLB95Gx4dlaW2c0HfHhsGa78WudCPaet+dyKCeBUvWT6Dt7Z4mJtOOCbhLbIlA8GqJcnE5gwtv2L
TyVGkp4yPV+iMaU62LMxbMuOARDCkvKAGeKxq5NPYcwQyOwxryVM+zDeYoyxDRYAP6+/h2ljnZ1u
UqvGZm5D1Me13SMuF5dsYNhfRr6115XWnPGpX8ouJM1x8L6F4+w9OqGZw6RfyBqmg7OFmnubYnNc
SfvWlogM4kZFG6fm8bby2P5ElfuMYLv3THUYi/ZKDZCehUPLE0HPZKCTIc55wr3VrQyvzo4Ql/Ht
IRVec29y/s8uTq6q04DHJcjxNDi17VwM9IT/VHOFGcI2S+QlCz1967icHOCot4yXS3+T60uvf9El
6QDUh0QYp/vLjPwDJupDGJFCoRITdmaL9sMr9b1bcKhNzOE9NXmSyP8gmYfaanQi7WkouvI0KEDo
zdJ2i6ul8UX8I7UCzRtfYc+m4DnA8+1PqrTFOhTo0TRCHE7xiGLu/lVt4BLrY0TQdusuAQ4apNGy
PlOhib1lGA9xrCdP9CeLB7gNnNBYCJgpl+RS8j3Iud03K0zSG89KehsB/QRWx+GxMtOtBxPpoQYQ
dg7Nlozh3hipRbUoO1Hqp6cC+t5aiaRZG/ocHhXRdOvBbBtBiZ78mN3EJua4yJ9ogBp7Y0IZarYa
NpxhjazT29pF+DXsWoItouXJKlyEZ10iSDXnGNF7yEFtZWovQ1p8ptLtwGxNsFFzmI3ckuvML8MN
2TfTg5HPSEHhZoDLqvMTg1eY2OActbKcMLogWGE6MoLHNE4iMvOHYWl6aaN17bGprLrCxVPWyfgF
7bPDEIv3osV69MIqPZ+nUr4TGxh7z3rtec9RDW1CMwpYc5Oj1sprzR3bePJYTuk6Nq3+pJcZJxXF
2jglwcKBewOpGLGZYUSqGK3vANKZt06Ezz0ndrQzfrInCQcc7lhqB3LRD/c/mtz6bSnh0E3KvFhC
GZf7vdIaxoHTMPEkZnXDr4o5fmlCVmQXn2ZaGYEdmu+h2zNANES2r8P+YQ43k14MN05fKzmn6HQT
VJ3xICbqZS8JaAZSBjdk8tavs6fms6IbcFGa+4RSeVjXaI2Rs+vki/r2ub607c9kjspzPLAskXBK
eIiG8alXebJTlF6BE8feqXRCRYDRoXN8eSFWCAtAnp49MwHhLlCcjN1Ykc0L2KmS/ElGPGKTK/mk
GtEgR21x049pu2/UfAVbR9hGFg4X5A3h2jbr+Ko1oM4zWKQXS0+qQCf9JijmIbexyjbruQ+fcggH
KJJstc9Y0Nlt9XEXzcbPIverUzOg8YlijklZj4EgRKlRJH5+Qi8e0nadotUAy+R0f7FLs93Nw/Ds
9KZ36gcdcmw+dvt7AYJ25DhLlQdNM8IANIgun2fjAHRE4gzSs2DJYdlRpVg5OrR5Hn5WfvE0evVp
QMVM2nz5TVowJWJ64xuTHWrrtwI8vtw3ND3w/ljioDn0foiT87i7cYjallODJbiiFG+IPKpfVUUE
nzH4r0V+MWFPQiNL5DXHK3txNOICRs3bs2WYwGVZQeu0ETdULAguevHYeQSE+OR3nX3EIY6IrVOt
qgcVOeVprJsvVoXsUvjDxV2gJvfcA8eej7ZTvoTo++8HyRLL4462+pdW0NBpGg63Wl7C52sL9Nr8
+c1EJ7V0y29xM/8sI4DqfvNZI3h3JgzxYFnxBVNSvZ1gFq/ybJzXSeLOu7nU3PWUddF+Zpy8RDbw
IZOVMvaHStOtc6n1j20RxRd8IV+iWBuoPP1vznLEy7M1CezGy1j0QLfjnIlCslF41kJ2+WNxapyB
nkLCWd2uTfpNITdtLt01R16aeYxqtiw0EE1ZxslWbLGpxkBkPHTTO85x5lZAZw2GTNt0VMqvCXg5
XEHRyi0t/UU6gBwb/Bp0aEp9c//8Kd0mtBKzv3bt6rPWt8WO1DKOQlmfoLMCOphYn8AbtQ9Tnl17
uqBn3xOc7qV5njPGC2Qe25sqa6zLVIit0Q32TvMLm0MFjUyVOvRMyIoAhQMMnb3yAQIJ9ids+Ggb
D1SC460peNA1VcGkxT9KpvWvwXTrS8PK1HRIFww6nbB04cdF+uAcc/zftsiTPb0kVGMDC6HqPJZK
1LWdKlSgOQVEYkHeeY/tdVXF6Hsxe6zHyivwFEcR/guvXhNMA/s52nFMGNAegVRz0kTt44k3N2GK
0P3+2IQFV0HSxaTSiY8by9DlYeitLyLV56uy3aciTxX9PPnJidC3ZMSzryyN7l4LzpMkvfAdP1rA
eZg9S8/VfoRlhQewHlchUjHEqnxU6zTx2Hdd2kuCzvAvrzDqs5ZJ7bljuOOiTfqnmdKF9RfGHk/V
mPa4lbKeMf+8SnKsV6ieGZl/grdvHyRXCRUZpZXtlu+WwjAykdjRWZwuCk3zjk7d5gF6/b2PiWHp
ggItlCFwtNK4TbVPAnkuKP9jG0JkM688l7aNa9Pfof/ekZcUNUGHjnSj4VUeQHk2JevOYHrFYz/U
W1k5Ryove5uFyDT1PkeOvLSCEsMuNlBSAbJ9i9p+ePNb56Vk5ZgLBlFJeLFIsSG1TAadwMtnpbXP
MdOovgoTwZznF8OmIPQw6Hu0WLH50laGf5B2G5/GDm5QOMwuzoHoy0g7K6YLeu/c4/NgH6jrq9XG
T80iPPTxkZYtx1y/NNEIxqH/qffFVaUzZ4eQNJteDdqpK4k5v3ckOos1HBEsKsRkJrQuG3CTMf+S
8jNiT3fv6XjbhD3S8Z7JNiMZJN73thUe/Z7Cj+WLHpcbPQN5wrtdW8SthFjBXKtDZTnZ5XoYfIQz
RlWdvOUFROUFIGwLpp+iJTLHR1yu2tbPYJ6a3DotLABSy8KWRAujSXjfoj4lBCstPQHA476LH59/
ar6Zn/3lpXC1T25ZeqtWRXJtkBR2LWt/i9+p3rctjFMjjYLG+kWyrLUv8CoR7SXoZticnmpv3gyt
Oa2yRnon2qS3cLCL44gF/9ygptKnSh7nxH3TNVnvSvwFdA/G8LEZ4s/s/9/LuvWfiQUHdAmFP7Cp
KPcpBj2iAccMcTM4/haX7pwUS/vIN3cVc9NVZfFGlddbn6O5/ZE2HL6pioyjiaMzsEnUQAvcDRsf
9WAuOoFG32jYx/GZ2Gqqg2Qkyxvvw7E2RX5otRjk29gx/w0ZseJbcl4pgfa911Sboe/DzZzp4SXp
FP0ZMz7yk611h1fhpUGdmic+YwNI5biQPXFrk/xNVcM2Err5UtvvjUBV7ElPv81JfUZtmW1rM86x
5WFwswe6YNbcviKPC7c4PGl2GIN1MszyVRfczr41M9HsyI2X4/wlq90GVfMXC+UXW+pQMa7NnY0x
jFgpsUae/T7f5QwDjzoa44S+pmWSKVW2jCNrczrPvn2Ti+4jy/TxM+DDX2E6cxyk63YW/bjVWUq/
FJX5JBN6N2lRRfjZ2Vj4iKBUVHFz65Gz0z4483QYlyQGfxmGbYpGkKp2jgmGz5b8sCIST6P03bXf
63ILJLTaJiN4xSSJvmjtRI4D/LvAyDJofo2lHfvMUzTjWCX9lgrTLWKBhKmucBZlgrzVeQju/y17
JnNRfU0bszi7GnKdkuHjupo5T9jdahDW9NDlHNKSrtzVznQjBG1x9UTmpYfZl7jTcOM5jHc86gQw
wsElCrt7DaNvtTaByjJCG6wdTRPOREBf6bBebAfTvu9Ty3cFukUvbJLPTvk+ocNn1lbSBA8RzUZx
HZ1kF9Xs/fl4Wmx6ZAiJR45vNGEZAc5qIsIhn+1L4baE8oUJyNRE42kE/hOMKj9PKMUZ2aCojeeE
gqRWzcOQ59ZZN36ZWAfvY+00ocL30+4lbGP1LAYwK+bNJbNl1bCM4H4SP/qspfsdz2IFQat9Ht3a
P9HMuWnT/D50RfskLTwkwg8cG7NBO5u0GI3kF6xsN1C19a0w9RdXuhgsdT/dBqMtc5K1kDZPcpLr
drQeyKfbtkAXd3EiHxKne7bN/pBw+NiQOgJcltvcdbX3UDaI1DUDzRm+waB2OJNrzaXlbMu1bFDx
7THMescRUwuRqcaJ803MZQNaXEJTF0Xe7Lxhr8L+0UuTFglAwjvp83dDNySzB5wJxdo1ZlgbhRgD
I9ff2kUMzvBdrPE+8dDHPeMDLcN7gO1+xYEkzqo3rYpNHhlKFztdJ5Xjr9yhPus5yu4ocv3L/Ssp
tTN0BJT87tjpgZVZ/R59x5dBCnDCdAkcK2QkVkeS0T4v96/uL9qMM7g3tX0xKnmVRQ7srI3ea8si
zaHJ6uhahcOhKfsJgcryPYxy0XVoesK7bPYJpq3Q7FzXgIPsVaT9UoFf7y+Q1eS2Q4/zz/fCeTK2
qmVCgjcouepSJFdK//kgZX4jkiW5/r/v37/Ck+NSEygXiO2W/EHaKV0lQAm55dn2BSe0sv7JRs4S
W3vTUkOm6xbKTZD0o77l53tr2XfgOWkIBzWp9PRYUv1IaMGbOZF2R2pkjXsh2/damlB+FWVgzrXa
GD7Frx5P80YTJaJ5iG7PKa3Jc48HxdD9J9ed5Xqy42RvsiKELf0+evG3nCsLWQMmiciucUGHzArd
t4GT16oq41einH+BXPhkgZPj5H+kn9wylJg4PNe0ctrJAp4Z035XYFnQ/sNHawGWt0evzBlPD+9F
8dV1+28Ib8m/VmjB651pYHLIvM+ZgTtCRc1WSffsTzSLOdtRtblglKJCPjXMUVPH67D71Ml6pnO2
MjjFeT7cOVi0k+aTW+FE6zLVvxG2iKD1rTO+e8yLOEnZcPJHb1PUOlObXhL/maRXyyzE2u4J+is6
uENm4uToTExjNfbQhsrxwVbQi23362xkxwmXOQSIHEmF8B4zN2PEW6mrg/KTY2sHWlfp9NbsMGcc
7WuHMKyiBUHfbCKnewxpia9BrBLUkHVXbT/CF/1sOZWHboX6IKFohFpOH6/Nzl7ED0TD8LVYvAlT
0bDs1hs2jTWtY2clGn6mni2nwmafahM2rPJ71jtETTqkVvVz0QZa6K4Tb8P7cALLSMeVN2H9+p6O
cG6g6yyFdEmgpeEa68FPadtsmVpRD+deFpgdJmDmeRxyrPd5CEnwsWfYq86zj+08nuP30VjBQuC5
UHq0JqANtXjl/cBIBTYgS7MdTrmnrCI8OA8fmR3XsDdNUlXSsd66KjyZFgGyneRwZotpjfxm2tS1
8yIYE/kI2bfYGIa1Fzk//ZTAa4+paSOXhp4FVLkDXeiU7j6X1hRYYbFzyQHDB4DKWe/aI//r56Gv
mzUJ7yczAR0Ea0Nx7rKfIzM2V4bb6ChrYThBcaOdpj6biyXcQUfP3vHT8fQ9ZfvWTDEwD216YIWn
GR9tQTfyCRTYK/K5BlXo1Nt8BqMFOnFnad6j7w1MFCSs7z5qV7KXyNrvWH3r1im6jzaGSIvc5Y3u
tAiv4p8eFjHRkH3IsJKw6TEJOr+RQRvqRKl4amc6xUNDg8dysReQICm2baq/MZT8ynWNqwdr1LjB
AXCuS3I4McUwoO+0DVNr9piSNkrV2AgeBqp6jc8nRBKx6ULk3mYKnKVt9pw5C6ZsDkOYiqZ92pvk
tQ77Eo/MdpiSWwPQhP3PMWCl+H5AB40Nx1zS061GPbsmZXPTb4vEJgYuLpkb2k1QNCQAzznCJOKm
1YBHhVM5Vv2RrUJ69VmqGDMX+alkgcR4ptZ57RoBmrpNjLwJ6lsFeyd9LEVir0OyhNY4Ojce/ovV
1GlgFnqMK25Bf8s3rCvjUDhSxsIUgwm6Gnz9e5stLpaa0j5VGQNhjFta9Q52Ent/RdN+dkE25eFr
6Zv7LKeXoohDDhi4P0PDhh2wzUv7B5pzpivTN5RN31JWtJXn1HIVIagh2MfdDqH+Vk+0fOhgrOrR
+kSKZrTyXvLOAL4L1pUUwb3ntRdssSHpXTTi7CkHFFUGzlJv2tiCDjGWDHOmiNfFkO766k0heQEc
QN5fPTfP0xDjRilQUpZEBjsxH6qLBN9u0gMHu89Jkn6HOwWtncW4UNPGjwcM68J/mcZTbYVfTVai
ANvjuBWj/aTTro8EzWVbcPKN0y8wjiOSFM0fVSlhBca7xAf8naQjhXo5v+V+/tPrm2pXlUSqi4Os
1Nfc7WQwWz2jhvlcKiLTaA7RjFBj0OWts+21/mY0RHslWhhfdD4LAElQ3Gzm5lVSkhnrvqMOeJNl
PxzcVvzqZ/8naTvGps607aCE/hew9Z3A+h/ob1PYnmfxnzt8G+biB0YibnxLJFkVHkkFCYhf/Vy5
FTDeAulVhGtoZ5L4RFvCtFn7w02aAYNPtUvKQT/oIDJgPHExi/OE7TCo/+3NeX8o5zzPcdD1uoh8
PfiCvyvn7HCOvIhZwhFSunVQS/vL9eN260X2hhY9/fzMv2B1j5eOFklDIsJ0A77FZTCrGdRlwxxy
RMmNc9uhRDWnp38X9xkLLf7j1XM93h6MW5ZC/YO0rycwtmt8GR5tjnkStDPVRAFudY6JieaNr6Nm
gMwVMnG8B2Zn7hoqfXn997fxh8aYz9DTdUIKEBsLcph+v0wGQHtNIj08oqZhSLEYnWM3KHPnrXQp
OrPlw6wixCRllv1F3rj86N8vAEB0wScjLN1ALP1R3ix9r0IdTN7PMpJuGBcmcSw2zgBJes4GmCe4
DlHIYMX+97/ZXD77D78ZeKhpcOfqrg245cMfLcqkLDIAFhUUlQdkX8d20AI/bIx9K+PdNBDhZWAv
Kmbxi8R2FQj7RqQM1V4OxH4ByOdjlgYTENyzKkaLGXx3yhLVXxyn/Ja7FPFoHf4mT/3INud540oJ
XXimZXPLfJSnTjktH5/K+Gh1iv6KNkMjRUFQMnSAA2n3N1AnTAoUWKTAJi8K5sOckU7OCD2s+2mL
KjEZzPIsU2buGjnYqmumfWqqx6qt2lNHnE6n0O95lrZjboyIfH7PB0EqfYPtpmY0scoRXJyJUUEr
50EQqZsE9URi7hhNXyi8jZd//6T+vDtxgnIgE7rnmQwZP3xQZWHX+L+Iue7oG2Ng89nSrHpT992X
xqISjBUNYMNLPis31bf//rv/lN7yuz3D8TmTOCaS4N9vkgzQBur3Bmwk+KNiHgEo5aCSKiAiAH6G
v6xXfy5XwvF8QzgOEFuWrQ+/zW0h6KCWdI+xqf0EnfWqwAzeu/upkZPYGELb/R8zxO2fm/03bfGy
vHx4BsiutuAuIC3GsvDh0qZ1XtP5KB2ge6EHSjIhOF3tjAZMZNktzY5lRBCXtP2l9gS2tEDmZbHb
loIm4DIerZVnHyxZPd1Fo3mFeb2wOFUNALBLx96mLFhzK50H2dRHamj/L8uH+ecCKlyH5YsLZlt8
9eGSEckZTkPm2sco0YBqlLTvk0bdjE7I4+j5494wtC8WgzDX5+0iqOpWfj7SY1vkiINAIVIRJhd2
8Qooo884w70Irfq0MEpf5uIVSt68+/eL/l9uZ9/0Ge1y2dnvP15z3ySxaIbzcqTVQIPfYdrhiLrY
owA8GGEJEQHLNeouIXP99O+/2vgvax53sudaNKA92/24H3o0b/ndOfwW7izMgfO0MgTKnZ7MJcNi
mh8qMH5GCwvVTlpmXYumVi1wSDR+/V/u9o+pIctShkEG7KmtO65LnMrvD1evxwTYAmA+Zm7NerWo
h+ZF83Pj/ot2c/XKqZwHjvpQ87TyL0/2Hcf++73v49JxENR5DGz+XFaYdQl4nvqx0vWv9ATxaoPE
/OKIXW5lMF4YQVtOTgs0XEY4ekLwfbbkzkTuGwSofZhpxndlwC7qSueht4507jENqypQ8xI1Rfbf
NmZw+TDaxm2OKDGq0D5KUGYnUrX6o+OQ6GL2+q51CnfVRozcKjS1VxnLjUWfZYVhxNnmpI6iuXX9
TVxmfpDY+VNvtfuu9qEr7+5LgzOZ8FlZwfY2gPWVMZEv4UaEl2YNZbqvDPYyo3hLdPlkzqLZkstj
HwYj3EsSebhRghhCzVkmprsblpgDWWlkDPbT2zhYe+y6pLTl6ZNawq4pas9NP8zMxXyGnQ0nqqQD
TmaLXpwLL3vG6XrrYBhwOiuMv9wu/2XDJqmDI6vPtscBwvxQKxUxp8dJC52jHICHzKmzQ2nwPYka
8di3+klIZBgpBJ0uMTjINE67goH00o2hc9BnxXCZFqys0RWbXbaDEkOfAC0jw5JKHbraeSVYibSo
bjb/8sadP594X/dYZWEhwCcXH4MBZNYjW6EGPN5log4ak1mbfnVSOt/xLb8JbTpmmeMBo4B47UBz
88yiu7U+LnlOD8YLEhrimhnkoXw4Q15d0322UA+qcc2w0zqkEvy/m3ySTKs2PVO+HZEbWI4qZg0N
Yy3D/2IlZO2twNLa5GMyyXeRqR+NsbrdK6uWc/85vyFWYGH0R3OTmTE9ZGbLJzu3Hkcg3EGmfmAG
Lk/BiHN/TeR4t6/p4KlhIjj0TVgVppQ8tgJ0WPx9VPcWV/ghD0dgIrjB9mWLzssxh69/WdI+pC6w
iECFcnDHsaDyEN8TJH58e4oL2fyf/2X8b71uIhz0bGGZ2Ps0e66N19Yb5Gz4i/wlcwXMB404RoJp
acPLqT1jPUaIIqDeSUCff1ndjT+2VJfoDB4bLESsbfbH91PHDYNLNc1HPt7h4IFOFZ4Ht1lX19im
k9A+pm1Rrr0K3eOoV9toRqleeAzeYpz25w4AQ/CXS7Sso7+tdLwlXE0W+SI+u+XHAkrMJppsmodH
M4otZKbQSehXgPZA1RoRnz3CPmLKqU8X+v3Twc1IetF780Tck7X+y3v5o95f3gtaY0O3luLV+bDm
57hziJHXp6MDXW9FjVAcmrbexYwBgQDxoYWmifSVuWfQupoRgJfRV9pQPcgUrtxU5zfm+iH/nw7T
PqddDpNxcprH+e0vb/TP3cmloFgOJZibOCB8PJqR3x6PbuUNR02Rj4x3Uj/kUj+jjiUtmbHjngYs
3BQ0/w9hCCnJx1POo+3HeXTW4idrhgM8eM5rJJU6qD7uVkqJ/Ay6/hJtR4S+TxXUgSXC5Er8fPXM
CoHV2yfCsxyqjdmxDJdpUwWTnarNXPpfw6L9qc/IP8vJCreaDu0VKW7hB1GBINxJbJqLi7A6qkMS
iISDstAFLolS3248B16BNa7UlHub1qybFV7w8uREtLZRpm2JYPd2XUMCeG94xZ5mgYU8yCWbtizi
oEvm6YFnulj4ZUd6oyHyRk2sS9spTqPFWPj+UrVTu+2n0t7dDyAlAz3Ur1Z7nnFL4g4p3IeZmNyg
3+SdZ74aE+U8hJVXwoq+Zg1HXBlnG81uAViG4pfS0YP01gxDoVAXGZFs7nad/3BfRBOahiewuM9T
3X3VyxlvhLYZUFqdY0N7akzgHxIWTu7Z8iKrzwz8EzwH0ANdsg7vJ+k4VL/GAgV74sPMqtgJ1sUs
jauRxexxebhvbGf8S83x583vGJz08Rv7jkUa2HLa+I+1Ki5wyKDmao5wmjitEYC61NDVsBF4gLek
RzAXmf7/n37H4LG3PZshhfdH8lgrdbPtx0gdRUpslVbal6zr/VOiFRkZvG4czMLatS1Mz0WVlWPm
+Uev4HSuOP/7Q2V+OOCQiUOpZbITYgZz9D+eqQLrh1ErQKM10sHaE8WZh4gt2KFhi+x3h33DPrhR
eNHsbgoWv8ZMWMyBFGD/U5KCxFQDozIxXOK4+E4hQuMYqFSF0HHUcmonn1H+HD1ajP+CEmX2ei4J
TEybTTmO5t9WeqJIfl9Ybf4WF7iHxd9iEjbmLHvTf3yedsak0ka0fYwAdQVCi4zjvGAb8yahr33/
N5ZF43j/Ki3IBqmm+DAsHMjkDjO+fylCJE+rDGb7drK0T+OYgolcXmKqeCTuI4WngvC0fMvRSpqH
tC5WckFNwutioNC2ewshHEOQ2grSFAPFQzcR1zQzTElcC55HQmxYVI3/86WOMkUjiHKFc9wCUC6m
jeM2v3J/0sghnkf296aD6deEDpG8ZQR4rUe2lFn53nbSfQKI/NgndnjMkGuHcDDnHGb8ql2+nDAL
LYjOYnm5f+U3MQdKEM684k5eCKf6Y+G0mGVU8tyGxAdkYS33nEWz/ejaO1PoyGzG6LmGYUeKKjaj
on7JW0CaNYRURlbzzoteo1zCIayxszFLQC+uufHKVNHL3Zn5j/0KvSCWO9mtQbMkoOgZy1QZ6FEt
/mYATQ+tnCRfO6IAV/G4tbBprfSmlMRZEs49oiUxGW48JUZvvBRRFzRoWTbgnhkVZAxYjclWJx9P
0C5jlYajIsTZA4RI7zncVjaBcMs6CrnkZicQVipJvmxmt9G+xSh2f5fMwC8Fs/cDQajxWl9I5GB6
4sBPuRs4vjCZRyIUuGRunIEGd+cE8ROHiwrJvUlUmmrpNbVFfwvDWn9JpO7vJNphZfvh8xJykdY8
QzoBMOxLTaVB37yr/ewLcJjsoU4QzJYpCizyvtzD3a7DtgXQZ2B0pSkwJVlbYG+fsMvj1tpzD0pi
LiPEq5ZW7CLCcFay4TjtO7LcNs0PvLN7iFPGy2CnFsBnCfe1pSU/lU5+RuWyqJ2cs5OiPCNDNtoR
WJzscG6BzG05P/k1iZZp6L4gGDM3CeqaXQngtEyByLYi1pj/yE/0iB6wWtGGItVEZJFxIJNlLzns
o1GfQa6ECibksGb0kRa18aXInU92kX8RjURY2kX4SnHFH8xObbXec/aWNLDyyRJkERb/KsLVp3rz
M8JZauciszcDPKp9E20GfmnSqfHG21y1Lvb4fzqUeorsUKinskaljpHs6W5MnRZZ7lj7Lyb6LoYw
9DIdSr9zMXYPpbHkZmggWsWAvKrP4s8oYetdL7iN7u7iEIXtze6ZMGmxG/9QoALl7O78xsh2Q4S+
b9KJnSmSqMTWynEdlwH362w+zihjXgY04qs0ziLESfwzqzugVrXBaqu76EboLngdWQ5zZI23WFH1
Wz25kXkskn1T62ff0Yq91eN7TjLMiyOGPzBqU4QLO7Se0Avw62dF6nPmBTqxzbB3MHu5QIMTdt61
AN3klwebkJhnyAyEQKi6Y3hiZ2trZsJaZIv+COtt0PLk61hOERBkeyjHPqIhuWy9E+SwVkcCqaIz
zZKItGFWoUbngSisTtsqK22CFhhC0DPAukDFpJnjUT+RO3/hVuh5A4SjaDgLTsNuSn9WKVJRtH3V
WY/jRZmC4SRDWHn2i0dOKi3MrDGDwmT669pLrK0oYbRmWikPom+oMl1ZQ96j5BGF/UjFhGXFby5F
2xlX3yKCIK2fMO5AG1Qda0zTzFnQtz4NFXscTvz9ESFtRD3qYrwlTjHdUFBF3AHzqh+8euvYkbhp
sjEeKh6mmuPsGqxRcozxwS8N3OHY19o5Ifk2lAzJOv1LCatNoh94SU0/ZKecpqCt5AMCYvGcpj/Y
GJiwNpYgeJ5TDyfJWprYNhHz2uDdLk4f9gihbv5oNC+05Y2tXk/WOo2K7Dhm8pSPR6LoPKwl7TeS
1NQuzi25lhXILYUs6VSW4qnRR3Lo/W8w/g4+Pplj6iOCmxC/b2PG2is3MwjmVX3+mqev0N6JFTEl
yPJxhLVUHZkyJifNYYtTvhPiAanQNXo2ZWXFkvKkwTmuYKgRmuE/lK0O6lnpahemyaNd0OprKx78
soLdpel40joU5oc4L/SDnPJXtnwWKjSqXG2dRp/fdBiS0LetqYl9LEhgzzKGwTvZuauRtMj7NDWp
UBHZojlVeHDjFbHhWl3xNOvO1U+sX6l0g8mKmMeaTAFCZ3Q2MaqpQjLvRjhbnqaccrkOA7ew38J6
MmHDOea2FQ51c5Y+oLrnY0hAkzWQHpgADzi/tJ3MMArgFpuvjCRptJHcFxi4ibcRtuUNrph8F841
XgmfBG+lX8xOt64cW9Cqwad5GBRpOiGyVrRJJmFF9Ox3Y6uC0jPFGQFdtymdMtoi3dJ3XNd932bT
tqzT8UCKBp7z5UczFI7XxkJrQbpDYKc3Pt9zRT2WUMEa9FybMiG4tBsRT9xsx3Kea5bK3GuK2zyV
xW7oW2CiysVw0qdYfMJOrJdkqg1Xknx1z8FLOTWLZSQ+E6WKKm8m31b3P7np1Y4776sLb6Nx6gy/
FhzBZBz6Z1Rq67v2t0zJlpgi51vuuagKyYA5+AQk1GC3L3lhTxvVqxtHynczrveCqOWDoQcgqNjt
ivEdOQfuw7x5JF2yWeml4eztjrDuVF5NetwPZjN9newqDDKZnc1G9/emAlY3W0htSUxO1p0cjB0l
2qaLZ3ffYJ6ATajH9OI4dUR2vCbrxlq1TU+sq+4e8rQmzrS2n+9jma610oOrARe0k+LNAoiO+9M9
t0V9shex9SjR7WTpuUxsQt3SjnFyKDFa962NMG8Y9xa/xcgrGIMF8Y0yMs5O755mkb3XbeJfQ2RB
Fg2eXTurWz1aRF/JcFqX4dwdYyMMSE0pyOG5oi9DUmxX2oHJM5AXXcEU53LEQBpoBUEQmJKn0hfR
xcE+YUyGONfKDcRsOaTHDt/uzvI2RmNU59FGzc2ZVBFBEhEEGb9t1/dhSFuBvu164Ka1YQQj0tbN
SDj8QmA3N8zz0bSSeZMmVRSI/P+ydya7kSvZlv2Vh5zzgjT2QGUNvKN3crWhaCaEFKFg35mRNJJf
/xZ1b9bLzBq8KqCGhQCEcEnhCrmTZnbO2Xtt67GlO5IPP0330CFGcGQcnjI0JSSekHzrmhjunRrr
vddifderhRGHKD5haTOoS9+RFk9H0HAPKFrBk+aSwC9viM8UeejksUZvrS6QhNcPbZQJ9y2LbfvO
XUh4wy9/Emb5LZ60c2Aeam3SCvOCj9cnM+v+In3vOSzbLZF4xjmuSEz2wB/eFa1+rm1lXgYn2TFE
nbf97NQ0i9XRwvYrOJo/0dt7qWZhXoADR7aOixNZ5IDcsK3uZ99Ob8hJDnrB3gygxL9aw8pF1mO2
BgJae0wZ5Zm2YEXB7D54RvbKMi7PmubR/cJmbCNvPdlBygLSF7dhccN7WidehoAyYyKIwJKxX6fG
H3T/2kfv8RNwkhT+9PB5DkU0fShDO71y3rdZxpF0G10v9wZ3PnGli4m6MEFTOHBxLs7OcfrhhMhD
7RI7GB+NUJ9MfM13/WAolPAulCHXKyKgePe56cjIqEpMMwvCO5gFCFVU9u6PxXKa9IBjNayepFWw
oVXGs5k4JEvbKmS5J9J4cTVm8Cw+hVPXPtULoATL8NadkxiIlp81jcXX0VbPXTW9epaOn+gWoYdq
C3E/YrKmPQRgZs4VYr4iqI6qoGrB24Q1b1wumTKXezEAHpCVNn7MdnmPE2nwDP93nOb8ttJ8ox42
dlL0V7JNtnm30AXtC+ski5rzjcO1QSJCg6nlpFqcR6MHYtPGH3r0uuAdOoDAOXbpeqZkSzxX54JM
mb3jhjbGjTUC6VMErIATIB5lnIq5aEMitD7D8fnSuWKfhm39iBq7OWVpAJM9HR4BnPtvmhssXLAF
DaUCc4g48qkle1uympyyJMB+PA05BnXg0KtWvp2q9Jw737zO4DxIJgmRa6q1CPwCF6baLjul1fyQ
dEtzcIhW/OalqG0mj7yDfHxIYF7TQlL2zV/YlSXS7zlLxUNsO/ehS7iqpe3yOuOlDrMyfCEJ/JIh
77sbOof+xSwfXdWqx3FEETm2i7Nd64fP61ajCd9qCcNFQTCOBt+eniYtrVs+2OEru0+4d2f08Bh9
DnMLkGBEH7uT/iB3oSZBxaDOo8J+dULtXIzKxGBpijrinfk6ydplRreGR+fmtg1Rh9ZEJj6uSBkS
FqkTi8kB0GRPz1UPtEAX49ErMXbTNgyey+B7vLgAUKzwWYNf+ZMrwm0tt2rJ2NbXccEgsD1xtWFe
bGLGiKC7U+WsQdmkw9A4Q3NVT6fKhOMKtBZEzThO4ADGfQPf9wIDG8BFWSxRuMa0WyByr2w1M3wI
kLNdSyIWsP89UxVi1WU1bEmfm0+mhSsinlz7kCPSu7Mb+4CYp7hUDJtOvd9fxQTXEJzoLnDlA0+H
+DefkTAXRRv1IVKNyeyNSM5zHzWx+VwzA7jMNKQ/21uLSn/WIzPcEOfrphri/IrFmqVZeC+M4F90
Pd+kgavL4QQ3E5yA45H4S0OlRO1KvJ5WZJQmIREry0jl7mu2JlF2qlT7eHU1YdVX9203qqhOQnxW
VnBhIQG5Dn73IGh+kdap3kQ/2CDJxoVpAsqdzZisa1g9G19M5MuJS2XgzeauDMSNYdn0vXSxoMyH
qiw9jrYTuZsaeXvS1tRbtbrpvi/OFrjoqi+bS9AV70nfEdaeTDg6HKZgZLTCs1oRST362T2yLcJL
i3Cb0YK6wcQ51ASWPNo5B8k4l+9zGs4ctdFlBRkIZXKtToVg7uJlU7kDkNJfxqS3z1Xm0jBr3OHM
cTi7utWljZfkbupSTeZNF5KclBlIwMGceAxZ3ZTXsPbDcEvfArsZLN3Bl94xi6dbguDyOAnx25ez
e1eZwXUO8EUoB09KN+f6mCLL3JmG/cNBcbz3qCgomkgCGHn9jr581SQhboTNtj5o/fQJguJsRIxT
G65Y1D8xE0jNrVs8Z0DzU3lnuMNLh2pxCyiXELLAIz6jy4b9mFjlHS3kWDfTVbvTOaCGOLcgwCAY
13sUvwVULU9e/FzcWzpQT9TnXJ6rQbbKbmNQnUndcO7x5V6aoZwQ3TrJA/373ZiH3d5PEnPX+8gq
ZyPtrrIjCq2U3b3VDvPX4YCmfNOaibxXCNGJ697646Ju/uBeEqIlyPwY+Z+5zQ8t+cZP66Gr4WKT
r3ZfYBXaWQnqyw5XxaYI+lci+l5GbMjYjICxus7Wz2MwYTCItqz875WR4kErRXen+ZmnULuvRhP+
4Kyy6ZygjLDVcsylqRGVssZAU+Z3nSI4cq0yZT3/2SgtW88+1b51UBaj18Vl7zLXrmU4lrdOpBx4
h/I5tj8sYFzYw0nDDRb3aHaN+BrEb1AU3wn6qQ6Or+N9Kkr8kRZl/yTsYI/NEsa46pMDzrZjgjuG
lD5gzSPsmDRM73AO/nIGDnJkrqIVtjp3E/c4ghBM41YTL4VNS8yyBu8XmRH1D2Oxk7smral2Autl
xdSrxPtuj+54L7LyJInwveRd9ZRICi/HduC+xNOjnh0DBZaxQta9YKuyNjhlvbiogbhUpW33bbQy
wPCze/KK2r6nFr1yyTeemk7MqcTOyPAYf57gGlZXK2N6kaE65lcKd6UHhNEfazQlfRItpv87tehH
4crE6D0gC9CEAGwUilXCNeWm0Sw7obK/Ka71TZrM/clexglnlVHvQ3Pes0xkoKT1RcyMQEeru/0J
glwFZMCfpl0emzYGB7oSU+6URDPReY9nrs1xQGdcN9hZoDWbVf4cequ9UiEcRO0bBZ1j7NC/tVvb
iHtOzrGHYSa/wzVGZkC81KB3sAgty/The8D5FjMP6QhO6eoVXBd09avNM5Du67Ny574bEVweHD/h
TYtBnz0t9HayU9IrV2wVVAHYSROy/YTMnbMWNGs/RZMMiouzR/NyU7gAXdxkihxf0oWlrAvqVkWO
5tgdlpRTbEHeiJ63xli+6cdiL5KmPo998UYaT3bHUb7bSI+w1oBz0ylt+kfdh/bJVj5bymx+Nk3p
5K2fM+UMpt8iVA7U+SHR43ftyP6g+7LeFoVH79P35T4MNIXetFpUeo3QJlXm8XPHH3pIEkSIHCTV
VmfjC+OaxIYK1G4qK/3NU+KUObieffOGidZ0J6J7J0ZmM8AhoCtb4KbTAxJPf+NLJqXEb0wDoW4x
i+wQEGy2mObjEhTWjfwoezdIA8e21tw7FKLBWuyUffwuNdQEAmG4mjsgG4Grmo0Z6vzsgP7aLoEX
ETuTX0y8eZRRGjl900XMT+xTiz1os0DMIGMUY5UVdz/4GuYXMex7kluuSnc3oSfvZMwYwOmlP4Tn
5n4LscWjW9TSncLpcsoLMguV1QY74annthTqqZS5Q/BtTyvRqB7kzdOu8+gWyVUGzU9iWoJ9Ozpd
RNDums0aDAc6vtZLx1Z1qpl6NLJ5KF1YbjrDzRezIWAwPyFpnp+yErxFMQerfiO7y5/KLnAv3lBa
O5aPB9+bwQXojmzvnCV6IUf0ykl0nO/pIe9sCcMjh3b6iGaVIV1HsLLracXdWMz3Ni43jMMglPFB
2o9GwGLrCBUcYyAz23bA0Uit7DKKWK/c7jN2sx0i4KcAutw6YRCunG3DlosPW6f7ahL+obCg0HuG
oF0dZt53Pf8KUtxZBqmxt1xM5c2U1Vsc1j8Gl6bJTAB3JcQXQcrWJ0EJrEd7Ee74i5o/3WGaIhgN
9e89u9XO8UR9VYBKDjau7Q1tbZgKifMkXXe/sHA+NyxGcxqcXQ5Nh3Ry3ttuzl7RG3wLrHYP5ld+
uPQ7k+JLUAf2dRjM9M5hQbbQlF3FwPggoN1ydOvlQ2dNirWhZHJFzMFrHH+nInqp6Bg9NUlh77K0
uCdbymSSkc2HJU0xmOqsOHKgv+qadjqhHfOzbMGXh/3s4vHuhk0ca6IDFnpSqZeoRzxer4Ij0B0R
K4bIzMiq55owo7QYmAZ1r4W7htOS2f09WK0IsW6ne8ICzEdt1d/w05GO0ajfRHLBJdJkeBXa8L+S
xrQS6hbj1sx4Pwq9OAdB6XVUA6FojW2oWzI9DFCQmsgnO9L2c0TBtNi2EEhYq7wVVOD2XXGVqKfP
cbbQAJwF+Xmxh58HmewJJSeNrrA0yTSun3U+fY0bYyJbrlTX2NIXe22NeDNB2uTcGbuK1OgbOrr5
JljKdsY00dUdZmKXEudhnHnizZrX1nUkL8uyZwg9EEGZYtk8emSqg7Hg4dzGw7MZnhyvJGugSaPG
b6wvCWHQvjArUngnn4TbvD3Ixuq/+F114uC/Gz3c7pt9jFeZ6xFCDahI481q5+8a6MkrARD7KgiD
/Uh0S9kX12pBRhZW7snvoU9RxQdef2nSAfgwPxsHSLFZR9Kktc3g6wZvHz3x5+PjgfykDf53/rBf
79FaRvBCLu5NPAQv5VfvF91gQaCF3mgbgz8kF8ZGu54TRLbLtg4WnX3IKgwdYD6CNyblK7jP9DM6
9hZWsdyhmo2c3X5/29++33CWbd6CDRFZm2k/7cXBPXen7CF7GF+Db/ZvsDecelsPsCDtnC0eUR7m
T12/H1xGH0TGHYL3iXHV0TyVl/lBP4gX9V0iWsdngifKh/20pXEdqx1OMKM/DDqil497FSUIDhLz
ls7VvHXb9CUd2oMCiIZbikHl0AbtERDiGMX54GDFlyFQ99k4Bbq+YbtrbsGQftdNNXGjenvm1vZ7
wUFgw3HWAA1a+Mekbq5lMeq3pgUGQMhqczcjuXsYtPm6JPVB6bH8yl9ylElNwhkzK7/SSd66EglC
4aYd3nLH+WqPJHsvOcfNvL7YGD5q/hPPX+Xe2+CxmQ8Pvd7hyDw/kKO4iZ8f/DUxp2s12Ssr/P7z
wyeAvgP3+edDPyUvJmlx/XxmNnymN3wmNXw+/Pxbobg0hqq6WozTzky+rkZ6rejcHshjas7kHDfM
y/nbvz2UTEeOi0vgzBqA21Q+JI806fhoMS87TGTZfn5liT2XDAhJh9giaTTO7avPgPDw+cV4DSzr
xqQ5r/8DrYXxT59va58mHB6cWlvV+fNDkscVNzcf/utzn38Da7Mu++zZJa5la/2ZRMiSlrLE3bL9
/K+7GXFbDjPdbWK12HCG9hyrpInmvpTqYrZiiBrwbkQu/fXsSmX1nz/n3z5HxCI/Q5aSnJTyy1J3
6UH6AiOTSrN+x4YGEcroyIJYAyEUts6yzpcIHaNg6REpDiEG1aI0//nD5+cSX5a09JqLsb7qnx+Y
x9I7zT4zfCdvAndjIJGwTVb90c2gbElyM4r1B2nG+39qB/8/2f+/JftT9v+TuGT31r/9x0dNh3m+
vVUff//bXVbXH6rp3/4V7f/5r/6B9g//QNSOStZ1kFuj4EJuoz9U//e/GaH/B+UTvo/AM8E8YQP5
23/8A+0f/mEHcHrAbYtVn+0j4lHN0Kd//5tj/+GEIdAnpNsB/bv/O7Q/P+Zf5SNmaKG4h3rPUBFu
ivhUoP2TfMROi7DqnRpEqWk0aTdsW5/u9qVx4GfsZ4WL9YKXyv7A07pAiAn8MiAYG9u//9Llokp+
+5at3V9ciY3xxYnpRr7qVvbqdzI7ZfO2+PZo/Bohdq85oYTILPYCzmRqR2Y3XRBQLm7Y/uCnNq1X
qmfp+rNgnqvUa0ZcdwHOtk0HaIts6uuqbJFQCRUn/ummw5RsSyLRxKVNx/K+MAK73cXawD41NgRC
bxwTQOB1gC1AZ7TmhLwxg3RGxTfgrY68MnBFJPDyMurIRbKGbJf1D3LSsYD1PhEDO0lwWbMlsyF0
NiAcHE45aCCsDzFPzJoVOOQJGWdC2lPaTf1KusHERINmUN4VMFExpvdDjewMVVhfhkrx0/LZxJKZ
uFiiq5wQY+vNT2WRnMAA5avsozQhPOuiyE86rTSjxtR5cjQGExJGSDUBIULqGc2ylvFzExfvsM0J
QDCcsEzv+mSsABUQKsRo23ScElTFksLNQjYUxt+x+8MVMGNy5TgB2+QWz5k1Ex4z2flu5OCwup/9
OXwYMKzpL7YOOvuZbwzbX146pV8SQmZ+mqgcVaSKDnhLLmULqMBlFredXbv/4XH4i/c2KMJbFbI4
ChHbL7WFTTuzOHIDfl7jj0FuNgG8wkmcC0c4j7VX2lgA6EV029Zq6mKrutj/MvjY+A/12PbTYzjA
d1yz5Aj+EgIM/1lKflWG0DZSo52lBP1QZ+m99gF7jJvtM29mu5edatdxqRigyih4dgeUF4sihMkY
6wfQWEbw2/W1rTZGuGiQmxP9OHgmDe6MjZ9Jn7P/mCWZcQH+hAW5Eh4lu9O2SwAt2xv9fouRV/vI
YHwniPJA0/toSzDN+9hUFXAC2kniCKKmEgePcsu8te1oPeMlFzmtYFd3dyW65+TOmJLJf61diDFH
6D9BcI5ZUWyHwZ83LCQ4mi3vit7QZtGUZ2QAipmhpoe19lwsifGtdar5efRt+8mC3rLHmMnWB9z5
wfTn5ModwKSkd10aXCYtq6kvs1+lI4oXQyod6RoCE7Lo7L0bQd1NhnAvtP9auqNOTEFd1ZFop37v
o8HeU6I27WYxa7lPy96+YJvv7jI07ahqaLwYxYKBLTOmF9LMRKSzoLlUfudfp9QsojDW1S6xfI8w
Kac6STfRz16XxDsqSnL4cis/JoMtTmacuK/m3MXpJg0zF0+e/eFUen5DHipvjjE6j82g40c9Lhx1
Lat+bOsx4fVYo/jSUT0GTTK8j6XVngYzs59Til6UOIOf3gXlxDcCeonUpK1vVa0yskNyJqQztwo4
seJghxmInCCvFGybGilIlhRoazmLAb1LrkkTZ8EGoST1LCvkPV6L+kc9Ofm+G8LkwfMkMlaZx3vf
9Xv8F1gJl3mSsOqEYu7LoCVEAYDloZd3NpdiNEKrOziYCR5GJzbeRAbovBua9hV+Q/8QDDkVd23M
8MtyaH2ouE5ebpasDV4PCzRzHjCaC+hsqVPdCvwEuzTPzd+VmdfPcqjUzZqCFAgHFhiSwcxKnBy1
GF+RtgILGf2SxsA8Y1I20wJcrF3icB9pvUJFT3aCIRCztxC57Mj8JG8QfNENof9nE3gARYHbHDM0
ecReNxy8GOOfRymGwQFW9zFORLAVzB2iogrQBSgXNHpF42DDvB1TBw2Fn4Mlcq4QTMySUItnJv3e
TU6uApCUNvuY9+eIEco9gZObTqLtDagiuUH8qW2fu8yajkWpXWa5YrozclGyW83Q03pwzHEVriBo
1/8ptWPAVOiyq2mvLXzZImoQdhvpgGQNOws7SJyevAWyZ3I4t+mXWJXzXTqgSRTCzA9IBaaoB/O9
D/Ean92g6rc5rXd4bZ7YocMT0ZA6UKOqOXhFyZDDgcvdC44aGhwFBhvkM9NjXCHA5zXwWZLrPKfm
bZooNNc5PlBm+hoIx0JyY6JZ0lNqxNIe6AFmu1o6RPsmVn3qRIORwIv7mz+3eLbKeTiT8RLDhof+
0rNu7qfEp0nfjNZx8UayNK1kRNKJo4kNIYCu4GBLT5Y46lrS42OHMJUeguQvek3wLXLFEMuHLlEH
TRUhD8q2bZEjb6nAKQaBnk7k2Dr7fBmYYOUYIG2fuGNvnomUZwJ6rKsBJJJtUz6YPlp1JGBffYRu
XwoZiHsj9ocdG6Yf6ZAQ4KrHQRobWLa5vVlE+zmmRcZugdZqPnSOHfxOHTO5kINeHIzFkE9Q4uhr
u2BCcw37BkUkyoFqQXC6BMnKSmaaBI/uPCxYZfNx0Pdwg9u9MVQjaa2ljBYwpvvSX2M2pzGJcscu
93XmQ3owSTBwDaiutBnI2M4Se9zi78jPmOPVXRuWGR4We1ihkOVuCmN7ZzekyoQDtrUNErzlkjQe
x/YlhemHDBCE3rgyxbzlNOQ01b2FtAMfrOKOGT+dQ4s7o3Lq+QA6jrTwOuQazqQ89HkOdKfWgJty
c4hSXa0biEbYw37HYMF0QehZXKVVTjjwFKOXyhfcqJAGSL4dTfZQaZbXbB6GJ8MAyu9WS31crMY7
9TOuc8OdeNu7Be2nZJlRdmgcady7e2QU0z6rvSFaCm8MN85cqLdGtrC8zNGJ6maygUxMg15jw9v0
cfTK9lQGQYqLI1DyKyj/5WDrpb05ZU6qJWhNUlDzhHLuoAql4rspQ1a/M7OkHA6p5QXukeAovVwD
XiQGht3i9S8TOXHUUfEg+51DY+6OTZ2MZNta29SeM9MSBE4xZGRfh1YnNgjxZzduNzIZyGS9DiRi
vSfL6AjGMZ9H+//XVVD00azFgfof6xP/bNpZIojp/+e/PlR/Pk4+mrWm+JcH+8/64nH4kPPTB1Uh
/5Qn+us7/0+/+FeV8t/VN/StUJP/L7Pu/1bf3D70f5w/pPqY/6XA+fOf/VXg+PYfZJB5fug4NlXJ
Wo/8o8Dx3T9cjsaYkFD9o9/7r/LG+sP2LNIkhRvSLrcd/Et/lTd28EfIs5kmXzEx6IB6+McL8JeX
mNfuzxfkr8f/7C1e+Qr/Wt9gzHIxOQS4DwK+aP2701V0sq7swWX3naYtIF6DK0rVYIUm1BsSKb9K
sESRM4aYq0o5D0EBBcBbnVXV74Yi7l6SsH8aON/s8j4vrrUCCpcx7N2AHVGbKVA0isomPyhuS5A1
3g+nmuJLnJk3+nruwZoXm8Ochx4MokcXem1kf8t1hWZbIZJuKgdqCyzandUzVHQQbu6YE+cg3e35
uXuLrfydLnz+qDit7fHQ3Mjw1VA5ilea/5ALDVKtSvjiO6XCdlvmBgYFbTjRULYPAZzcWzCWL0G7
3M0u83A5JeqU4LAxTPMVHISxp/7LGJfMvzOgnWOyHbphbfdRW3mGc+4dqI7dECucLNX9mIXxCxXN
T0PnPzo7XKNug/GBw9OupRlyQuWxso83xEYUZ58x3MYUWb69k4zxG2HndzkdzR2Rz2pH2sqyKYAE
HuAnGyfp1C/5Yvms+gUCe8ZqsdMBnk3yKpKJ/jIPEsaYjgKiRCLs8MS/eCUjrypDdkWGB9HwMMGM
5FtC8MpGyfCFwyd9Fv+l6QDBEel8rUg2P6OjMkDCRsyuD9WAupYTRLhtmwXM3Bi/uJZPLaCRztQD
EHNL8IjAk31KzuIYhnyaFxFhNoI7UqBJrVXih4PBFhYAObVzfuyRAvAS9vlG9ViXA85WTQ4Ezp+q
g9/y5CVcczJEvpNVX0e2vW103zw1JudJoxqBG0tSpEYI7MTgzajO+BfaIwEsjxnoklRPmG7O57BD
oDx21UPf4yQSvBwybEN8TmSnjSjDFvlqkjbTdulpRpi/s20mj1Po4BNeXut1aOJCJQxyn3jq2ZfP
vcsGksV31uKDpS56enAU2s4s9I7VFWW2NSLjLzQ+CELWJr9mjsLLi6pW+NNTKEHloJNnJlac5wAV
hT1a/X7R3BotF11m2ddRZdnejo+fZu6B6MB0QVjGpSadElQt9BpB/ghdYbNfVr1w3u+TpTvZKdma
UxhESVgtB5rCc22VaEPRRYoGmb4/oM/UtnE/g7qpl3sI6D6SFzj6bLVYpz9dJD4qIGSXxLvTqNcZ
1/yo3z3vW4ul4nkwvroWnQ3eVLDFA5DZzjMikL3Bdep5kYol/TYoRHhsbeie5gSLgt3k+4o0vDQX
zWvnrxR05UUTIVpHEN1INDqynhuLYQ2XwjWISe4ze7C8yDoeBRJEVDRj5FX9YyPxG8UiHjeTQ8yU
X/XLHcxGyIKeuZPSWGm8xia0ma1lRYGSpsFDQYyahhdg48FZlT6GsJajrJjC0GJJxzTYlva0Tn1l
RvDrinsPjzZKcC8QP6zefUSqSz0pS8BDS3JdBT3b5GGuDDo/Qa2eA5tkr5nut+WP5R6ZfoOtICTT
XA0fXhNj/w4QkGqXb+sFoTY45sMo9lsOVPoF+Sp6iGkcN3GZqm2YhSyLyt401lhHrdMyZYdkNNU6
3I5V+Z6NZElXc/6LqVSOlKZ7KRT5Gojpe0bXvL25pMPOuzDsfOhUGwgnxoFmw2hYw9H5nQRNhkCE
9zkIlyPRi2fEh2S7o0W8zj1a79anmAv88blcVeAE2OFMlo69K5vg1fA0l2hgLY8FRFxtfBRm8SVZ
5mBnGePJrihuUgU/rPajpGs+AoKb2rh2LwKPH1kP78ZU1RsPE0pftOLkKQKGoIu9S2UQppYc0FNy
CvcNqqreGhk4cANJUSAi75iZpCuJfqqgRA3BocimSyn9CkEN38R8teIVqo8JPjWUriW1k4vMqvbm
natzzt5HrIL1D/zpagsKGOTL3K30r+olQH9+0PZ8DW0uhZr5x6kmgIY1jpQK6eO/KBj0BxXifQ0f
c+c0bXwYah8mZKaJyGgU1pEs+cBZdRyGdVHNfiXpiHexG7eGYY7giBpYgXPPTAJDs6bTtVETWn5y
0/ZFMrBsGXW8rZsERJjN7K123YOXBb8z3xBXrxFjtNTed9Wa3rWjaXMoiavEthmbN5DMke1Uai8r
gs5mZPuoZpeUdNuRQkH03YOYM5r5pXFMZPtY+E57749Gdq3LJEpVhbhDqB6wsP8ITnLE3zYa1yDp
zpUli0epWtBu7CoG4LfISYz4kWoD00TeXVw/Kw7U6L8mwz4nhojvZso2hBTi9wIkcJWvu4daMExF
2q2Q3tQ0MQuWpp7bsxbYyeDZ2/suGC6qmb4TPAXZEQEOl8ERYjcjwBx+w0hby1n3rSGoDyHTHWem
oQJIAIwb063EPxsGqn5QTLfUG/KNPZkmIe/v7PbjNl+fbqrG50m+jYygN0hacRYAjaQP0xWg+Sai
K5rsiUB5MI3D3TAnMuJoxi+cpV9UJ1OKLbR9iWno7efNuAzphtaagNwWYwxPp50bJHviwJajM06A
wRGSepP1vRRJSKs0vPnxNB9C+SoUvgf4ayinkmrbSJYak6flKqYMyqYb3b3lSIX6M3AcUItzkG3p
JMabWqNZshz/SKPRRbWfm0d7zJ56AxqWPTz7jEAZj4ptr7N+i3/1bREIAbVFpv0qbpkDjQV4QHYX
ODX61GIcd0UHHbertaCxYP1mY3bWOW0+zPRGveFGN+k4KyjWhLoDA6zkd9vuV+PjuMrqrsoqCLcK
JOTj2YJgVnxtIERdY46F61YGMaw/i2xi+M8BiU4dEFl2cx+m7s43RVTbXny2UgaWuq93Mfr2Dd6w
Q5Z/V5mJvSifLKgh6UvoqJuNjPWgQwC4Di/utohnktMaAzpG63xtjTVJCxP6JoPJc5rWfhKNITwC
BzyGZxPqn2KR42wCzJaFAYEEgg9qL4pAzyEvL53NC3sh+YJe4m9aZkZXY/Z4Qwc9bU0PqSEIFH1i
U5Sbssmae0msIeG1c/gEUf9nsDjPXhuDdEPKI1UePFX1c9MjevFQqF0KK9MXDfghHNxrw95csTci
kLZ5iYo+PFJs2lFCmwupETxYP3toma6dk2JhRU0g5gMjWXUCLzIgz7Do7F95XC/PBQmAkzKfhwks
WjK+fH7Aa/tlnub8pn01vjhT7W3ZcEfaSF2590yxHGhcmFErcwIi03bnejxT79BQMwzsog2hYo2H
jUjbGS9EV6PNoekJ/hJLhEPiHltic3Pi2Dwg4+tAdU7+i5kI/1Q4hBcgQALdt/QkDsTCveu75bs3
uUhmkYQiHNbWE2dlwD2V+2K6s/sSF8XBrC31+OenQoTctTZrZK4trbjeeSkSbg5Siscjcjf08rqj
s2MY857pu4D93U9fLIPb1wLSDreCXwHZx08XCQVAfd5c0Rv8Fj9RT7o7MYn6rjZbLIutl91C8DkS
jN/oL1B0ccPTL/CmgnkmIVNDwqh1XBUv5omAGaiwvG8bzBJAoy1r1cl445eyLH1aHXLe2gSPTfTh
Z7+4x5EXb2m1nFstoSglFjkTrjdvF92/2MRhhR2DGW/KfEIFTtAZx70e4pADP96VNbKxTGbCEwXg
yMpYpUkVO7TWZDMRJfVVk2zkpKjJsN4pVFHNN8BumO3prNOzFceepJRlRpFFFAsq2KgJL1Cv4YzD
mLfC+gtivCnCBMdLkB5xhkeVxytkcVw41lIMNwqOxzoZDpVFY76DjL0b2Ow2fbkxgcMQDTX4hzQD
ip87E2SS0X8hxQAAJo1++FDIrNwqOcgMRkUnrHfGKOMOUZS1wV3RbMA7XTA1b3pQyJukpjUHb5K8
nbCzSAlblvxbBqFgI0lPXhfWjkRk09hMaBXnaWAcjGhpY07jr/yHIsr4kbMIHS8u5qCQV5dsBJx8
F993EVasJ5TRaK9S+C+EkXT3Hbo+N3XfOZz3TDlCsMjTgNFNv6uitR9Zbi6yQ8lWCKjpXtDXzNgT
eaWamixwt6Ut7ONoCIAa8DlDv/hdpVph1OQW8Lri2YSaJtz5FHA22QShS3FsBx8QyV5Mk2qyUpPY
qa49BkZwMCr9OGVmheiMWxd5e5Yyu3G+Ja5zZ5MBHY2e1+x6JU9WMi9QiNCauXX+7KbWt6DlHakQ
6qFY8Td2kDiQSpM7gGYcF0fUqc14NWT8g/lCsMsm9TzWsdypuf+VsO8uGj1IX9Xtllinb0FHgVq0
/8ndmSw3jqVZ+omQBlzMW5DgAIqaXS5pA/MRMy7Gi+Hp+wM9K6IzrazMyqxq0b1hkPKQRJEE8A/n
fMdJwnVm392nKeol5X4ujaKLRRF3JqF2DW00v442YBhA4AeRF8905tBF6KWn3wkKCf66pA9akY93
2UpeMCKkM0ChMknM55bahMugCBbkxahss98N/mLRr+pIgEITbOTxJv3puhNBcKWUO5Ti8yl3LHVy
ecaMabl0xwVbG5T/erCbcWgxyKW9lcBYJh+2nz/GX4oE7LMqSKpabZcOavIvHf4Af0Q+I7hIvKrV
O6IXLfH7uMYpRu4zNUTU+Elz5xjV8DBJi3gGE0ZbKu4tNoSnQiYPC2uoc98P11gf1c5xFsj/Frms
g++Sb7Q6D+TXZXxQ5DfKgx+Fi2zeoH+A4OTOcj25a3PR3f41KTAxU8KB1bW0BpfYOOAKNTjkLe3N
ZmF1nDi4grnldJGJlCs+ecLIERyqFrKec4INDmw10d8mKLbrJiuORlFBaifvfXfzFqxCXDE7oNvq
vjvuOFysdLyarRdlOdKlmsCa+xptakh12J79jPPD2K7eeWQJtme0BDw4pqQm+eUkBVVeMVwdrb2m
XI9gwhF0kaXGldxmEtsM5zwaCNprY1KIOhuO0dH/Ylhmu6fA+lXnzfdVm4szJ2BizDhi9xiHEQ0P
GXKeHB965euvdvsDlwX8ABIlT/iy9s6K41ZreHI4M46yd7qjGsedQyNjrYACklX/ELXhR7MvobhO
pjgUKZfyZKRqtGLLvNRW/5gI5uhtV37AumsWts4kiskDUQvCe17YJ58s3ZVh2aHubdI5SNnVQMKO
ScpYe3QmFnU2MUPRrMKmxWa0EGOKJG5HFWbojAmTFCjBHlo7AG+c1ux8/OPqpwl1Ss3EuzeuRVsa
T/f9Mh9pXKE4+b8xR5eBX/hPrelgqkYMmPcc3HEyMqIi1m4PbQErom+Gw4RZUdOtl6qLiYqyKMlX
PTV2Yv4KxV4/jsN8NAwmaN1QUzCsvyyBCwJL+WdMAY5q2j9SjnxTgyRy0+TC/pTL+NNWBVa/mh0s
Zu81sHuPs8Zq/SC1HbzW2IWmg6ZVT79biIIDSLzaftQo0TyJidpk1b0OlIa0fiFgXWA04wM88Rei
Dy+bAedkUArhn+yHkKBb1sYDR3tB0lVKkF3W08uMlAbo3Yo4sosK+4b7ubp691E8YGkgNUh2KcLx
EQ6w9gPYOQC/5NMw+QFEc9bHWpN7YyKziXyJR7cmYFyhcV4V3SuLYJoDsg8PEPdoSxhnhR1QwnqG
VUhHSVbaStFksoqZZk0jtyz/zu4XSA5bUYqZ/ELCAf6NMa62+RpjtCZ+XWwMT6wIvt66uBwZ+F4z
72MuZsc1Ac1ub3xeXudbK+H1MT+VijFtvwyE/xxm2CbhlMxRuj5NyERhGI7ari89zn1ZUGEkJxKw
rVmSyQ4tlrNZm5jtsHg4ri2M76G1D/HA4dtSFW4zNFhnZlAxqqnwDp+kXmZk9aF37NsJiwCrEeBJ
1vdcU7T3E4GOKT1yLSS8kuoMwk0z7PduSSUwClriumXqz5ot2UaVi+pSzEVJcoI9/eIPhYZMFGVb
UrbGKbHa18UjpYXA+Md4QTBRpi3E/75q9lkTP5Q0TlclWRAiqvwxsexF/FW+wHkpAYjnTyS73Y0q
FXfs0MfdQOMdMiUh8XFm6ALXZXkmq/jr2IIU31qNsicpDE/RRTpjulskMcyjMUbA4OEOV5CirWZ+
ISginPiM9LlfE7aIKgEszR+m4v/0buIKo0H28vfwr9uI20D971XF/0sbDAOO0X+1wbhmeLXHLvuX
/cWfb/pboKX7tMKucGxH/L288O1/uC6MTOdfFhf6PxzDoGhCMAUp2dx++X8sLpx/QE4Wusv/oNPK
eNZ/Z3Eh2CL/6+ICPJErNiglBFbThSr3b1DRznA4itskjfCp0UYlT41RD8ciEfDjUjGARiiBDxbx
8fboduOkBrYyPT/pS9GclfHzJna83XhYOdDlb+JHvcPIwpj1vsiIhbRSzIVD6ZxyT34OOu2vn9QU
j0jnU7P65fRyl7AauMK4CzLlT4eFRMwdFATQHlV+R+LbPqFAVM5oPOBTzqgrE8I+6pSdCpuS2h/z
cDHQg3rj+qKIYDk263oZxwlTdeH451gjmbr1qmkPoQWOXhv0UHD3HRVb0GE9fiiK0JncqO389as+
RzWuVVQ3JVwyvrmOvyPxcTDJx2TvBL2ZIULoadOo8qq9BHG1E95S7z2DoCRznJlg2zGxX3GjQuY9
eTAkxI6mZ9UZcUAuFpknHMRCIxDQ1MlrJHwauzLKIIXFxYBpNCfpN2axJJN17GnnRv9lilfk++xx
l1qESMKKsHdSjJk2PvTV4zoiLSLmy7w6rY36sslvdkNsd6EnlsMG3jKb4gjX87eTu89FK8R5KBKu
1BZOJ9N9LNPk0WuW80Am4153IFagRd5ZbU+C0aiOkN57D4dBUqJ5CikRxJ7E7U3t1uzJ4omvUwz/
LBVJHOat++hqxMCyFMI9VvQPiFmgpeMbZ57EM3ZXXo8iLrCz5iNo/UmRqkegmQQ9NK7fGNfN7fRr
9jFJQ9uXgUFO3ITBaY9ozQ5LWb7Yk49CECWQrNnOt4w/AtLKiHb05RyuLo4lD1kMo6gOboSGmCDV
ymidn6CypaeyKdmpudarX3VAkQYoAcq7blIN1C7uxUVvc0ls85daK3RQMZvkyeDt1WztMVM8TdvA
bGscZ52/riuJ2HC7Ht7G6KqAOOf8RBxvjQga2yga7OU8ySULi854Io7RZUkj0ldPIzMEu+lObJS6
ttQHKvdBe9AFL2aBSM/W1cc82mRRIOqk3Ccx1HCYHi97MfUKNjehFYlWyiN20TSq+/pnVj4taenz
DHTgdZM1ImKzvyjp8+yFHZEwxQwNHxg9y3Bmkr8bTLN7dpKcPFrR7hgfYhFiRHdmaLY8N+h9Rs/6
WcZG9QmvqW9tQABVZC2UhQZRZ5ZBu+J6r8lafxj1iPUoyxCzZ/F66OVzAvjrIK3+5Jv0IwzPlrNw
LAybyzFPMf/ZaWEekfvgoOLdSzXGbLpK934qY6IhxcFIx4vKkEsS8kPcBwcPg0WEPj1NgNyp7jiu
yaM5OwRNOwfHGtddpcBqDTVp8HgQocySF9i4Yt61mxSv2cZkmPVwZkNZKaudGoFJoYc922VaXIWR
PYi5kaG1Y7463VfLl6HX1qPddNVO806i0pIXWlv/mpPLo+veB7FEZ+SQLRN8947F6uNc8UFGEKIu
jbC/6/jrs1U2R6fnPb7LGkXLwn08WPgjkuxLNvUjCjuGpQmojtgY9wMsyGTzaZirHHZ6jUWwpMY8
okXis2E/LtSiD6rv3zWVfs2tIsYsK5dwZehz7mLvIPkZjS2/d7mDwNEpDyteKsGWIUwQWqA61L8l
BmMNHL9VhvwynpKwH6rfaamiEd1lTETQvfBWzk1UJYGNSyDoZnjnzbKme1YRXhAvFvFh3eZqkgF0
xJYZI2raoYFcUrrTddCyk73mBK2UxmWl7zPpXY/SaZqwGPvvVgXUWPr+r6y13kdYXGdRQ4TOSPU1
FnPbDK8toR06W+upA1lk5fuaUxtLVwJucyBIy7J8WwCdABNdaU7d/qRXkoySLGUgYF4mggK5Es13
MgPlzbB2OHhFFYkOT0+ZicdOhB1rwRwn97EZ6Lh7qEv4DJf7NsiH9c2dLTJSeigu3ur9nLalhOAS
YcTjHZOkx5ZO+5RLQCQq+5HXXk6IRToGUsMgmC5f3aHwqK29nOn2zB0wBZa9fuuyjuOl87ZUTLZX
pIWqgDBjFkxZOZ0KffpN1K4MjcK6ssNcsHJiA8/ndqfqVaNO7wgYzoonGp5WSvunO705Wfk+uEXx
MmW+DYiMqyYQKfTJ+vRr8Cv1VOfqGRWARxM/L0Ft+pd+hRpId/aZbY6Z4prXcaTLeT8Pkve4Wvdj
bESGQyJYU9J4x4lPB8uaw294lQalflT214S49xc9rRFq9pxVqvsFbvFRZ6C9m339zeyfRlx0oYNV
AvPA2CAOW9bA/05+YWD4C5s/b1LHBYGkLqviXqQpJ2aE1kMzuwdG3Zg/k57Dj04+ke2nhoOf4aWg
Fkbje9BVU+wwWphh6sxfnHR9z9DGMi1AzDDZDBPy8VMymQilPnzAZvLIZEmg3BnutEMIhVVZHkAx
kHlfEr/BFpZkRFY5wZKR50tU2Tuqtfxik3RmM7oJC1tnPYQOes+Sl5Wa3+KrXTSG5wkxJBOZ2Pak
zijzzEdpTNU5qXlb3ZbevXZ64CxusXcagXm7B3xtod1yVV7TPNkMEik2yrbgStHr8ZFr7YMNLMtD
xw4aTKaRLsqzNprTnsy95q5xu5a45v7UdgnO07F0DsR4v7F2ejczNoZLX4fMa/RgLvBnkGv1I13U
3ulsUokbK/AEwJLGKEF2cD7H3nJ2R+3ZQUjBQq3c2bhQup7DOOu1H6DsGXFor76eP6BIS650+/eA
5MthHSI/y5aQgSZnnWV9L4hvxlSOdyVJkDw0df/OVYfV1dLFtOpczFwbPzPtN/J2Uk5Hk3kPp83k
QSZZ0KMmjEEpRRray41QRMx1OR10jRw55TTnbu4/4apkDOTdjNGz8SsbqDOwHANibPOj7SYHSBPG
DkGsfrYR5YV2RepUi5uZiYBhPMIHKYFsll9mUEKH1S1YWdHR3ndTvYaDj37P3dx7aDsJXadW2JFk
aJjvPMtl1/tkcgBVTd56GxWu67PDc83jyEzG6WTNoldP8YbZecThxcJHn6rAlitxJawjba7W+76q
OIPhm7SqGK9xkXEVbBINsxB79QZP7pNsBI0+s1Md4mxRGWQ+YTXuQNkfa+xnPcymXpmklNtwQ/xM
XPQ5Lvc4Zcm68eXJYfuID8q7jvYrn0/yzCY9Z5HJPN6SVaSpCr3fNBpnLt58MkwGMSIZQgx8NaUZ
uzA9vTArwBYwthQwmviFU7NnNoGgaIAkOt9UggV7nIR8JXKLgxy406EpQB5aMoV0RLyTiWQZDd8a
4q0kcm07dZJ5jNinfzAb63MmV4684u6y+hVYwcL+rL1yAArEtmXQQfoIRMfH28NWwU6Hx1dxkde5
gvj+Yz5SnC6sqAYODnC8WAERPr3oaHcOlZutd5O+nb9LH3ia1agjglrE8pN8bk0brUCBJBA2y1uV
9BFMYwSH7YD+Cd3DRdfraz5QsNs2qgHSQ9v2SdMneN+1m4JOXTcu9Upj0OYgqNxHgx5jF2sIHEze
8irnzF01WcyHUL6ptnKua5w9mNXKbs3quQhr5NNN+0TsW2RHJw+Te+g6NrSlvNhiF6iGobfcraL4
PucII8s0LwLIGNWeNNSLZQwOuJPmwUdXHho+iVeOz9ZkLA8e5Kqrk4n1oSfvanZIDevNo+Vb9B+u
OtBz9F9XZk0BBrHLgqgcuoF8QUgZh0YKc4up0QUwpXNHvBVSzILZCphNH9S/8MQzU2x2if5ZpO4H
CW7pTi9SUlGljZ5CJLt84jQ6o15K4MIdFDyr1cxSnukVdEoBnI0/xFurnZ0gbvL6PlyTzxQsQtQh
XY7pYGgc3jvPyo+94LIqBiQpRf8DOJL1VBrVpUNIS1KmZNENIbpraiey7OaURGnvxsc0UT9s1/Ou
jNHG3QYxyhcrftFy9ROnS3tguDzsM+1ZJd3wltpOdczSnz0hOwd4CvMd+5JLqQkACdFqzS3K/A/f
rhC3pw+g57Kr27KnVgAgqF2ZmHS4+dv1XfGufVtyM2jnov6dhBBkr7zny87RjRFhzPoAGoljOvVa
IuwE+oJ5BS3sHxgf81HCGasjPyk7kZw7Jzs13kjMJc7EgOjFH0zlKLM0wVbC4cwIPeZL0vT5ySaG
3uAgTevO34uFz9HqP7vpeFcn2HMBNXEdcL2ztIzlCLfvWdPZTvqIrb5VuR2S7xNmuVb/FDm6IGVw
aDdtS4XLMA1eLTMtYhVg69/PC/kHSfaAAr18hYzACdrm728MAuSJNCdlUcRnSK522NU6tTKvy05w
dO9XnUC0FVzHsXB3tr5AvnGmlzFLuURmsEt1Xd3FBRCavuKyusjhAc3th9mA2tfFeKcsJQ6ZQM9Y
4YcvZb0VVj0oDKvmcDTWMNFZgqf98iSUOe2IrH+rcG4eHJr72RLOobM3PYirzrNqnEMGsPoI7HYK
HUd8HUwy4NJ4ms5aKSa2DT96D6KJ7Va/86I9pF2eXQ0F+INmmyqzgNyWi/4MF/LVLwzn0lnDuk8L
rvGziQ2BuuCuFhPFWNWC8TRjSkuZXJum/9U4mhNKMvfs0n1hE8c23NRQb3lg+HAi1Hu/btprmzM7
nLo3nD1Z6HMeOMyksRwMXRlXrwu6Acc2zBy5G5hPz6UL/w4RQ9ZnXzsHNC6U/JyTqXhJB4faUbnR
orlgG12XWge6MTKXHk0iE8fGUL/6zPgCltY6uwjouuSix8gGh4YWRg9J29MYHytOJg2L9eMoimdr
sS7CWloWkn0VMoOANR4vaWDMtbzobHkxKm/Bigzi2aaS2lwsXPmQNhBt/EXI7Ncq+HGVSSLQCFup
nMvvVL7fINXmTByGu2Tis42MuwUs4hsBi3nr3k/48dTfrIecoKZ4a11glDqpuiAlY8n6Wf/K0lCl
DRg0tTQ7u+0eNO81w7yEKNEbd4sxPtZoLaNW10TEecqtgttjIknM6HbvdtNUQTwCCPCcflu+PLWd
zPf+Bqa+3bR2a0Ryu7k95OSN211MJaHFpYia7SYtJ4vLUZfeO46TH4WVsngp/UcCxePz7bf121O4
3TRm20eKte5fT0IfdECg0C7CeUNfq+3mdu8/e9hPUF5qrT+72xPUN5x2736TbPvPtwe3L88bBKpQ
3S+9M+o9JQit97JSOG1P9nYPgcsDvBftMKLTr/78q4Zbl499csa6KCKo0OLPi2TmtbUzhIFMaMy9
yBlGRS0C4CAaU2SeSHncQVh7gL4kr3Q1IZprH8nt5nbPZz735x6CeORb/B8DBYAIRRdne2eyBDP7
YYiYmQyRyXQ7UDrEUW0EtET09zRG5vZ989zTgPI2WbGvnzqV7GXdqmhlP//nZsYhx0D9ry8qrih8
SlC/0es+ah0a0ZihPWUk9/zt5u+v1VTroLAI353jKRqg6P25KTXVHQove50xtmByMp4T7JAR0z8Z
qZSFQTMq9J6bMf3vG2MzTlNkN1Hr44j3dPa4k3QylAIt1AqtaE4Ll+eoJP03cqnR+UAjkUUw0/IO
wVCj8Br/PNQK3dj7I9pga5sQ5pUDF48j8Ww4H5AQp4g4ZMg6aXY3mxIK7nZz+7onC7ZTRaa0QHqr
vSP4aauAl1FFvksLj3hv5PNcDKhIqw8jv8KrYXE/22V/alhvRprr5VChJjzjSTNEf9+UYh6iAkfa
Qc710+3r/P6cKOBdrq9wxxLD7MFajH3U1HrKFA82AwHXDeRtNzLtgnByfLO7qncGSPD/cVNvv3Tj
ebGY2b74aG4/wWiTAVAnP5CV9xCxDNGpobfHnbaAiC7JDo87+SptPlX4Llh3zvAEXE6TLushU6dN
qmu8ZV4yy0M6vPkIeXaY1TmnG9anwrzLam1iLrJCTmuZzrq5eZ4K7Rqr/ux1bhpo8QL/BTJ1QPTY
uiMnud8pO/5g4fSUpGxUdWUfyNR5QXX+damILMagBicHlEabPyIAB+tqtMMV2Q3yWsf5mWsvqLla
VHMplDPbe1vs5M4EtnQYqdahAk3+oVp+VsDUjh7HcaWY0mEfuy81dqm4gHSyxaCI1jQNJyDzyHG8
SBNVHkqzfEs8pA/wl/2irFB5+UDZq0RxSi1fZAPXMqmG35R0I/EVVKVa8ZYVgPmcnPOlflTlYu8J
rcDms43L2QwgBosVvmZ3fMglPxalhWRKKa+QOutdhR/4kHfEjJTsrXW2b/No/txEceUAX7J0fOR6
QvuwdD4XcnFcjirYAPEc79XEQs7xnW9a+dZX5JfbnYOeuKThEvAZR4c4AzkhefBzO/JyxLMFrs2r
W3cQUtWbX6ur6iR6GEl7ZvGXBWXfjo89265eM7+0oDTkSLEM1PIrqOtXYlRXvHdbl1mro4G8ERoh
q3KIbfIDi/EQmK57KKOq7r5mdjlGzO6ZbWji7BrGx2hyVXUd4YaynsU5md7yYepemWSx/ZuOhQ+v
3C+xQrVx+TQnAPpAjx0A++aofYw5dI3xXdke5V67heQ631jYlN8dNX7ULlJJw02/D6ubBQ1Js5uo
A9ZhglpHm+rvvOBfkXiGXunC/IZ24kIwTpT4qSr1gp4XyyMb+yR+JIpzgfPG3NM3kH34DEAYS6Dz
mbNj5wKvq9AEWaw3qGQkO9XYeSBoN9Zn8Byb3MeULi5Y8Fi7LunSI17UX3hBbbR0iPuSdJuuqae1
1dBQimK3tiOdnY6swZBomq28ZS3sf6FDIMpkpsWEeutkPR6E/nMCJbZPNnfXxISRVQiXkjSTjwuG
I6YcULBMj23Ikn5RXS1gqaEf85mvIqpNL5Xx2D2jxIC5RbAFJfjHanrDAS8l8qdRMQhF6DBLaD8m
yeO2UAQzXDm0+HTZ1n2+kB+X2PaHhSn7VI/PsgIEOJvzm25UFmK74TPWxnKv2XpJb8/HrM9TJhc5
hY/Er5LWHwlvDH24vZdJikBrILl7pGPsCUzo6jZDSIpFzGi3JVQVv8IJ2uLGPHkgcjEPcJhfObiC
bZVRIiFB8LgQpFqh5DPL5lBmGHldvIjP1mMDdQVs0Oaw4OVmFmNGeut9Q0pOqhUYEtpz+6ERDUqN
nPzukVHf4mhQ2/PPxfJA8TaAKA04rkmGqz1FM2HE+ruTF58MtsEcJeywp+bceEZy4dwa1nIgWoA/
thscnBO0dim5CXtyMIKRa+/RHrI2WET3mrJYoTX5qWn8N95UVWrW7C27HsOM6Ry8UvthW9UawH3+
3aHfmtbZeEO4vR4I5y2Q51SvDkhatmooYYmHGEPX8p0D4Vc6S3Pmzz6nYeppcEAMupGuV83DrAVl
vUTEDXyZikE86pD3w17yyYubFguD7FFZac63updfaoBkhQvqGQ1ndUi89tTamF3qAvhLttQnbOp+
IMokD+vEC82Ey2k2cQYfU3XwhuWO8JJ7TlgwaDKaGwFAPyDI1aG5vE/LN1ttZtqufRNrHkeaqQ6t
nwzMZ7P1bSJaaz/Egsnaap+BhEKHMhnRikODfvFUGtmdlflvRZPB/vGw4hrEcjMPqY7Lkl1VkRg0
XeAgcIK66fI9wW19hClYBKVyXik8v+qpqTHGmo/4NiesKfBjh0EFqNPJeOn6UPe/juRD7MhrNzhm
pjfo0EyT3UifTJqRBh6pu7jAtg2M3vqRvA8zwFuCJFPZDa2y/CZL9bVlcxAY6HbQpn/L5AQErDOe
+xmo2iA0bI0EwVcyme6UPj70VfmLYaClHKDlK8A8i7kYe0vMTbjPz/n2tds/3G6yjTNTbfgXzOFv
zDVzIr2oUm43aJQaCqCo8qqUsdhSJ6fMse4neFm63z1XFQQAFKNdO0Wl6sajI6kMbjexTrlyu7fE
hJXvUiMjCjs29g0ybBzKWSNYrYyauiyxlRyxUO8wVBAjoidhxkySNZ0V71l/gl9g5ZeA/Y5cC/47
LqhrVXLhwVP1kM5cxv3c8IxdPXVzRDbKudD1hQo/m1FNTS2n1waXtaR+5SLZU6FQxDpuif28l+fb
18mZEUeAGTT13lPL+D5cUV0CNXue4sE56Gblk+7rU1gruIB2FgH6YVKIl47hT5WfXY9CyOmxRuBA
nvA3yDoQOjm0RFxUFwKgystqjNXFSiYmIrRXyUJQTDChxCHVQKKMddjNwB/IQyuh7HS2m9u92w2E
M1qq2916hHMkDwocwqXOGAzNhWmwHzZ+NaNFco3HsU2uS0NnBQeVadnPRM+7aNAcaE4SgsrtIa1e
EyBtPHULuMPbe+SCGf/zbkErnY5W3t21s9vuPeFDguww6RECB8I/zgB90fztsu1XobJmdp7UwcrL
gVv3Sa+IfTYtp4K7aYfVQhn4941ZUyr2iI7weG13b/+yOC1J6PQLRZFWl3RIIMLW2T0+s48bkmjR
8fbuigzaaz0B2ds+p3++Njj9VeG+4kCl83MIaUWJjKZ4+3TfsEm3e+yjh/NYv01bjtAtQahSCUcC
6TA3mJOfNZG13dzYVetqFSX8dswgZsVs5j/BV9n5jCGAbFs02X12EQrDV82cOstRLZnM8yINdHDc
J1Hmd8zyzNndiab1mDZvZT0wKiySbsdnbCv1bzduNvoHkbj31dbWDZn3Sy5MSbmsn11W86OZUoZT
wtWAR/HVUIbjGXNpW2bGBpumg4VdVgZzD8dpbGAjGA5Wd1HX9Dx/3ZBOXJ6MhBaW9Jsy4DWswjXT
fsPqaSItT9s/N/5f98wWzbbp8hm1iZs/zBkiaTMe/ghInLENYbM1J3INULZBh9TFaXCsndp6xGrr
Fn0bngNekgRCBG8JcSCIT9YFNUffuZD5WV8z+RgmlviU5I2cuaICxL60pnEZWAExoKxm7bjawLSS
fGWe6jen1B3YvCWNVMdxsU7jxteqmvg59v36cPs9U1WRVDSRGMUv6mPrEJvT0+CtrHNc0CdVLBn8
WgNPVhG+I0ZcsFsjpNluqAr53m8kMfMmdcls6lbfXXf/xhm7PbTqbjia/nAetiZPATDbx+Ym+FxR
6Qbm1gv6aQtRxxrpQHqYCUPK4skjldAyx++OWJ5zQG04F+lC8SA3EYEOkrPS9ngGxnMkT4nXQsnx
4mJKPCOqxyyEBGeGD4kHc7srt8/nXxS121NP23cMUN35RkSTJcPhHaT3q9vzFqobCOzGBGvhEKyt
f0j4JVJfzHPqnG4/coGA9s+ffnusF9mf382qigDk7Ub0M0/078cKoseuttYnbSw+0wQ60pR6x16h
ImaSyqeLT4hBmOWqneJ5O7lsX+ssB3oeW4j97S+23LEuWTLxOuRa/75ixt7n8xzo28uR3tWIcSIX
7mA09Lhip8L8c2zenqIiQi+ABsqebmvLu8r7jknmS7mNR/p2SY6Q3R5ujyBH/8Q6p0J3jSXZWXO9
2enQTLqKQ2V7Wrfj5fbwdrNu/zCNBGcpn5n77ZnPi9YeTFPcAT64T6wSdQnvbu6Se8oFEgCFiZ+J
JlBN41lVFaxbk0Mel/aOCfo7VzAtyJ2qPDZF96SVh7JtXszRM09+Md4bNS5dN0G6TE+zn5m1BGSl
X1WmP1JBMIzkzCXKAYa3woedtSRtYJYfj62RcgxqkZC8qqJRPxrmmgEoomevEe/54HxArLpvG8Pf
01FaR4D9Fq+2fVfm63ps8pzLuT5ENsDw3m0+bDA6+9bWnzXbwjDsospZEEUHffWZ+GLdjUpUuIgI
HATgwKRED5TpFSjbrS/jcjHb+CpL2klhT/sMbwVEh0/Zl5xnres4YX10C/mDcXz/rJhVKuit3Yw8
soz100A9hvNu2FEVnt1WG/YQyCD8lM6VMf2jB/w6cJ8MDGVhYxULF/fsYS6pjLNmIItqsUJT0BhT
pFKoDNO56eQPjsg1iDWKMpGh4BY6ITWkvXekxiB/YFuA7aa1yREw6/NSt+N3qT/abmz9IEocgOSy
rXhwcI4KhoY36W+JpT34DC7C3CgwskzDbwMDl9Gm6mlucY72UsO6up1HGDpDoIY7NdedfpwctPgb
rdDvBKkRt7vFnIhzu5yRIXBeWwbjwShX7eCnNZpvwDbn/xUOxf+HWk/X8/9Lraesh2/1v7H4bt/z
T6mnoVv/ICPRcS3dMFgpWMAv/sniQ9P5D90Gh6GbcEOEofOb/mbx6boOhUdAJLEtZAp/aT4tC44F
IRouWlDbdhzL+G9pPlFC/5vm03Z0x+Boh6ThbcnkG8zi/4LxNasklI528cFZNgES1Yhe8LGtwQ8F
laaf11q6h7w0L9Xo5WGpsk8PQh/7IcdAZ5AynU8vI6OXA1qKfD/Wv72tI8YD9yG84dnCOLdzlcWK
VZEJZWggiAefo6J12avLp2qyWXIKGN8y8vTXYhm+rzjgpZuvoZGlpBF05kdazD9qwi8cC+tJCaH7
KUVXhd6PEFyM6yWwayjNjC9Ka6aNskzaYYM66LFd1zfNrr4CVc2O8jd1NHVed+y8bcUxskOGg7ce
WwgzuyQujwnfRrfEaIRh+Tt6vpGghOXnbLFq5NXbYcJAAg5vQrd6SiFMW4n6Nq968VQNMhx9mLA9
Re+dK9wL6izqjDUW4L0W6AgTrs3Mz36ikr/UqgQpaOuYavfwHvSj7oG1mBm0IpgJKwvXCv/HfBRY
71q7cDBkQkpNfU5F5C+jK+Ivt+ZxvMsZLCWb8E1Di5k0lbcfJ2jn5F7tc7E8puWhLmf7oa2rvWgK
ez9YibfLTP9FI0c0WDv9cVCyDUatxvxepMQ1NC/0Wls0DintwirfIbvBBRPlN2NEPMayNzmgNmJH
SiILQdnewcz7D8BKbIRWU4Kw0CPhy+kODMTB8HCOG2yiqrKTh8yhz0t4BdDlsxud3U+jVM/OaoFb
JqOLSoCrEnUO+8IVE7b0lod2SrtL5pUs7jR8bZVHOM9yTgkIPy2Kn7EW3ZvbbFhDF6J+WopvdEVE
R9kIbfNUnUti3fZ6KeNTabfbGzvfaya+8nxFVZNRUaJJRKwye8Yxc9EiOvq1WlEqJTkdaeF+Ysys
dxJyYqCWAeHKfdoSBzaZzTfwlfle49KBzCG/b/F7o/NZncNsEpDjRESM0uN1+UQKCpeVUvz29bQ5
p9X4rmdMQruZps+zTVzQoLbMjgzTwUkug4O35UcBRzLKa8xRTkrEGMjO5U7X3W30I558WYBa61T9
nKZvcQruHl0uEk4y4nk+6V7L8aUgHEFLiqFxzp5n7CpOCiYOl+f/Ye88lhtnsq37ROiAN1MakBQl
ivJmglBJVfAugYR7+n8B+rpZf0X1jbjzO2GAoCdc5jl7r10TWoQxTRW3DgVIHxitizIK2wDHt6Nt
6K0jG8AVEQkTRxLlSWYzhFJYiGNikuoE0SkbxXQ+sNx80bZU1+qkKahzaOYyOcPHQ8rXaP10iuHG
UAveO5lNmbWUKzgV7OpzsGLXaHQQmYz4GkH1nVdVe/J/ycnE7lE0K6Ex3dKS1xrx3MGpMLKg6Kb4
XLSMXdA0mzniuphWYhCVpEPD/trIbM9WI990cOg816JZuS4KN7QApYM81zV8zsDrwLG++McL5tq6
dkx7+ltIIwjBXnUtugklZKxSmFihza0I90Zgw3lSS/2IF+2DtplfNnLAABrDN7ebfG2rRNyAFKcW
25X9ASnva+VFJyiTYhPNUrGOxiLOOkLvzEwasBQgy5RmBC2n3AKKCH0VT/kOdvZakTAnPcVj4JW9
hqXGHlYMxg4Czm0NMRz+mxTNeBg0PEkm/ToYeL5uKh+ukd+nWfRhFfEtvCHrVnHAgvWkZmwY4N3h
Sb+JniCg4EaC35ZQth1o4lPh2tV9U/oqDrudHmmrdpQBGGqiQqqB5hz9g0zcghlJqekziytkJ+nM
0u8gFHXqBTm5lrjKyDi4YraV7bxQPV5WLc9oVoGq0/JaXvP92PzC3+6j+oMrPVGRTFylAydJ4WhZ
oqd0nhT7y8BkkESGtluG+csk+w92cSpsbI2h+aul8gBo2WmG3dh4t/gbMNqmJcPOweJYcPvwtpma
g62jtesCPE11ZF4DhBUbOwJRB8JJOUVU79RJBb/G/AgdILhol3ZFSsWdxeWmqQTF8Zn7s0wtl5sF
AL3Ami/rABNqmyJCqqAMkCE0LqM9827aUpwJk0ncG3FJc5nmS6hPj8RqznV49zRZ0z5q4mw/mvJW
VQxawPNNZYU6NZ3oIJscUdgcJYYAm/0qvULhcrbD8KUN8jt6/i2SEeYIaBMIqPMOBrqTjBpkmO9F
SjasNm85S6vJUQgfBoLd1PWyDj03W5OKzqFvn3J6A1cu1oW0GfeAjvYECFAeGdyPltldC3zvCPjw
V0ku7lZxaYgnTnNrzZOipYiwGEVUcFFFNR1MgnLL/TIxcvRPr7ODvQPYJbTDCZl+ZK1CzaOwNN94
iirAcDd84WVRazk9irAEj2WMzl5BTlq3uIod7IzbPsXJW5klZ9xQYQstc/kFeg2XNb0y7xxreDDV
vMNFcBXZcA9jDG47FHDXCF8Qazrdu6qppZ+3xIn1de6rmbbPi05HK9do2K+pAxC9gfp32QMMiL7r
1uwIipyLSMsnXW7+WKeH5Hc1vY4EvG9zFcsdZRZSsYf1VIFDXf4lEaODzuP656XIsiwtk8Y/1nFl
FD4ayvtu7uIuNxPid6TQ1DaTmeeAL4Oa9dxGq8zeHqpd7vWrbi7pxHPlZLkxILPSqdJfi3TIlt1h
Ujh8Q9OotrWq/9JHvaPkIgO1CHa9CzniR5RFn8pAPva6nmslw1xNcWf6+eVunnYFpuz5kcEZxLRd
Hsprm47a1AmHvtqYlv88Y3lMKKZvdk2UrBuKMJd36goMxraOAWJ5N2M+5pal77f5/ojlc+ab3z5m
eUTm8skl0AP91/xV/nOzvM3317l81OXhZV1JudEcFTfc5Ynz/seD//Xu8sAf7/n9Vb8/bnn8e8Xy
n/32M35bXJ6FnGViBDKkw3UmFIKm//MLf3uTZfGvv+S3t/vt8d8Wl5debv740k5uSrwbEqE+A/Pa
aKLjYCbRsRy1AW2tSv6nmMR+eSCg04/qf35OHs5upHJeXO5b+RMHCYd8ZD04TVaDzEBK4OJN56L+
18WmYoiHhncG6WLR0Wixboxh1gg4cydA0TOKg8tLl/vLjRYV3V7QCRi0TqPonrntpmoGuTLx89JZ
9Un3I+qh0dWNymV0a3YdsozMzsEBUfQal/qXyYUIURcgn7y+imamf9mD+HfnXW65C2mAPfdyf1mp
zHv+svTHS8o+a/cEC22UeYK+3CBgAaA/39VT/FNmwjgAtjNy3PlNyrxEyLksdkE0J5bOH58va5fF
39YiHX4tLAYk9hyyMEJo37pl/WZrEyfjiBqPTJQM6ACeWGqNHrieVH+Cb/UR6jbzoPm4XW7aeSlh
MLyyAi/Z6mP2oyCgBAkn575pOKZmRW/Wk/toPmNoMLJbHLCVW7WbqAy3GH+KK6P9ouGeH5Y3ZGKa
f781mRd0v5yDHfdfU++d65xKyfI7yIp/CGYVQbGcEJZ1y9/Audc58LrL99PnK2aHjAtU0r//xWpJ
dUjngAd6SNYmsPLFm0cshOK9dppqbKsJmQu9Y55izhtYGNlrNWjWVhUZvsNxPgdCpCOZ2XUOY2Dc
DwJErqUNmxbPHST0YT/MFWZI3cWE0jtEpok9crN8Sy9tT8JIqcnN7798r4AUvEOr305G0TJ6M2Cw
sFUvm3ZZKqT8JMMjXmHmoDBTJhRSl0+Rc7uM8BberImYeiz306WureX7qkznMN2mV7dajpJitNqi
v5GqY+4XMZE7Vzj7WVvEvvCrivL8e/suW6JZ3nreyJcNE7vGz6wDkzF6YoPJyuMocQyEPCXlRrcL
MNhwLa34y5Yts+zWoQoNkMzmKCCKePk1y2PLDRrsfw6Vy5b83qHn/ffyJ1weXZaWp/zPbwUrcGDs
cbMccsu+tnyZ5W6+lLcu95el75XQG0Y0tE72vb1CRdp7dbJoDXCULR/LXJMjeVkclkPte3E5vpcv
x8jv3wdgunzQ5SuHVUGWF+NExZOPMIw5fuZjI1ICZdouhwllkxKj1mi+kw5Z7RBqpzhiIki8y9O/
F4P5X4vXgSUZU0AHIQVk3lOXpcvNZd04IV0YNX1baeAl/nNOWn7TctN2Gpf8ZRHJCKOfZfH721fT
cGslN0PZZn7HMqjPybcHIIbrOqNnaZs/3OWLmOIKrbd6WP5sbz7klqXLf39Z55SSmXloKavLk5eP
vNy9vHZZumzGywOX9/vjtXHxJFMkj8t/sZw4JdEExX65vxx5/ONpe1zuf3/5CVz/bORUAY7/e0sv
22258aaPUFGoxy5/PM7pkUOJbRBJsNrrZUf8++Ly6u9T1YBtee9WcxQag7dkvlnOJcvdZWlZd7m7
rLPnUfD/6nnLk/vgs9dEcfj+9vMJhaI9u+3lmAnceTf+3pmXtZ5eyAkdzr+Pu2Xp+1nL4p/3lxd9
v+tvz/rzA/58FeHIKIftR21Sk/VyXlkuI8vS8tq/rbs8ZXlUX0aBy+LlZtkel7vL0vK6//quFaBf
QEbzdlxulif+8VF/W/fHu/7xSXCmkD+pWzG3aZZjlngyPDE1Qo35WL/cTIR8oA+cryeXlcvSZd30
3T6cn1O3Bkf79zOX0+3y5pen/vbIsoiMoVtp9B++92h7KhDXXQ6U3+5/Ly7H1W9rl/vL85fj7J9X
es56QMwh00mjpMfguP7EymbrqnnOgG0zeWp9q6gIUK8pvnn9UzoUxlptpPrE6WSYZVrOHXXhEo+2
rJ+qtDmYNVbAiSbxW2EWZEAbypOuBd65gwq8ASj6QMI5Zl8wHbgk0ugQozRUbeu+GBJa3wY2f7o5
1fU0AtB1wjYh/o/EbzIvtihnUXqMKH/cDvpW71Ct6zD1Kss57s8f/H06mYpxJedJ1WxpwMvPn7Zc
XpcL6+XGu1xtf7vkLot/e/of65ZL97Lu+xP+9rrvT+hT79pucD5ETP3mId184y7H7uU+PnZmKJTO
Z/nifPzO9/t5x/5e+dfH/3i5bRGD5tgOiXntfFJbXp67TpHcLs/s0pr28FDfLQ+MyyH490Wg6OHa
yspPLRb2GlMN/S1AB1nfYhOOocokffTpFNdSqdjQJVoIUIpx8YqzyPTjRpA+1jhXPbbDNfMomtmt
+dxU8VkTAH0H72QUaI7cpHp3FWOrN7lFg9C6Rxv2WekBuDhOz1tQyNm+19CeNhOaXMDG/WoiuXkj
aU0CcFII9GsIuKmtHBlf0lLXnHlBrSKP4t0OIwsBBCNDUlVaPuIcZiqmgR7nZjaWAisR2rE+AhIf
I3/28PSuNSs9wscmVLbil9j6tIlLx9ooSvBsS/kWRoOyDrNc31j0MgfqbFT5INMXFMJXtTtX4APy
eT3H5sAYBlhIwXjqiBfYKzYQUWwypR+k4boiin47VizRFEWE00+7sAG3awKb3RZm+aVo3q2pmKTO
dS1oaOUXLL5xmxNruK0ivnlmPYN/G1cOhbm6Kp1zFyUfeDpDMFlIKmEyIsp6kXZ95+Krc5O4JpiI
f7Ujrln/YXhFe5JjO8GKU30rsXxHBPY2y4uv0a0OltJVKwCcg88kWW7HtDgTk+jdMu/7dLxIwRTs
uHsHvtg0t0W1HnlUhiGDOFLqvEUFMpvy2mQnvh4UOY7erKFyk22ZtlE5byKCSgp7nwkTcUiHHnBQ
hd+XKcNPmghkKeW+VoFc6p0VlCIFwAhlC80UGwPjH7Bs4wExtnu0xtrcOEWxEXXz5E3EHzhOSGy4
6z0kQzuu53yVu8SSr1FErgWij8cSfy4ADO0RKZWH1ZMMJU5QyREEF8w3UfhE21DQxlM096WPhbCm
bdEB05O9uXO9+mPMLQBrU6ojNwMxNtp5c+1oiNVspXiT7gmf7Ui4SNsgLlcolGvOUz5qH8w+mVXi
dveLptsPAZnuZEhTdC4oM0mlXOda98PuM9B9Jv6CTIFFa/S+4WBmns/+UE8461FvouO7zgpJTTYr
roUEM2tqcOV6QFHk06ogb5UqfkNGOvgpBdZain1+a7YhumybXoWnCUS0zVeOG3ybafajiZNtggnh
VFr0YzTUH0k1ENDSpclVYZXtxi61DbucdmpHauX0W3An9Edvit0HCIrXJDMjADQrBNvh9SCIRekt
rislHTapl+FulD9DJy7OaZ9+uVq/j8kr3iaipDnX2qcRapKOL0yX6o/JLvQbzhQpFQSEylyG3tJh
lIgOOP2Lun7NEsvcIn0i6UHETA6TgzULQVIZfUwtujPPyK68Erm0CMxXkHglOrLUbt7tnlZCMr6G
vTOuphbkb6+/K670tlCxGUehym7ux+qzqK3oLlFzAa20GPywERSbImXdGUJcO4SwoH7q33THZieh
RjzGccgu7XxqQWT7nZKnt7aFQ8E2xNYpNcKQVedxDM18ozV6uS2DAbfcqK+9hjOGrrLPJipm1rmX
mFU5ARmV95VTasuHflcF43SdRcWdU6dHyrGoyMGB4glLtezFi7kadjDIBLufIpQHN+QzPELodeqe
wI13ppHe6S7mEhGfuPzZVopWvXYOIdsRsO9DqQr9E3Fd1ZUvPUoLrOuR6vdZAFyLP1LRsmOfYF4Q
fNwmHJ91q3sBDKj42ThuB8g/SMDkOSfVvcd5szWUCQZDlUd718QHoNUctdI0DL609dxZpXpVBy8A
TQgEdbao355Nxjsr3XN6RPj60RV4q80kAEIeb0sBddSVLcxnWH8im4vkqsKfUGo3roz3+MOGkzko
wYakXK4QI9elPETIRwNgvGY8g0VSENhp2vu6g/JBVMwUVO6uM8CoxppJnXYqDq0QAMR6SXSNyYzQ
1k1JQ5OjPCyBCGb4KRFV2f5Y9/0NsFYAlDSZ/YqmTexVYh+T4AYLdE76ilFLR7Knn01hl/CzhLOL
Q3hCPZgtVIW3qqVnqgtaQaEa/lLC9pMckAmgyl3XGyjByy7ngAJiY6YI45HdFVYU3hiT/mSpVY3A
PE2PEgS0MX4QG6acMn1id4mym15RMArlSXegKbcqLSS5SO13pIftKBSghMm7YN0RvYY3rTm6oYNq
m3r/C+fHo+3lIdRldtRiJLre4GSla0q1NZz0nsr8pgWQulP5xzap4SU7I43eE608wWLCitH0KW85
5ySE+o2udOepTY6e4PQmA/sHM+ZdU1Os9WJygKneWYmNaDzlaqQE4Y1uA3uUtXsKVIj0hpiilYTK
71OOurNiK9ohs+VngXo0isI7XmkVveCBw/GoKk+Zxr8bzkZ1L0AQCPNMbXp3m30EAV19ZcL7PKA0
Rrko9/H43AEmAsp+V2dpDGDJvhtGY0djLkVJ5lM8gmOuQyXvOcRr19s249y9GeQ73W0O0IA3KuGQ
7AMy3qxce0rHqL0LAwFEqdR3btQfZMY/BJXIF96QHImKw9MebEV13Q+Ndx/GYX8QJhRzqAO6XcSM
BrpVn5fACr1+n6jjFbmxWG7RnodAW+y44zRupBuuUFc6SXXrPmM83lnpttDjEk9lPmyDmIyBboof
JElrqzG3GU3X4BzHwiOsTiFjTVdsBml1/RRoZ2fKTmDokFe8G95EErlBHnyL/8iIcHar9jAXfiyL
XlQCHDge590WBqSM5dHqdDKX0qOpvI59Cm3eILVczxSBx7d5w+u1qoUxPSJZO8cNHvmimINuNUhP
XLsAkKNs713rDX8EZqfq2CsAD7MBI6ox5Nke5CN5VNFec4r60CZiWNtOOnGROwRIs+jsR/LgzWh5
L2TAHEcE6CrnSCJJZ9xUeWSta9V0j8GcynAWKeZqCtWTowTDKehr30tpPukJw30xflBpC0gjjb6q
YsIp5wTbmR0KREbzo0Pp4EkpYxzeubqpjAdUEu6qiS0F3gkX1MwWMJJAHNTVdMVViU6wrDkE43EV
5M1rh/oCb0v15lrdAaSTtprTATwv+pWP6RtKE3yx1CWuRdHeI773/MjqrD0o/R9Rnj5awL1xvyew
Bh1MLU2Gnz3UrIfIecmZ/9COxl8gssrekgh7nVs3jvLuhFG9iyVzh1E5Kj2RK6j239VRsSEpMW4J
W4ZinE2JK4zu4w52bzkB8pijmlNcyPHISbnWkWiOmkPXt+/WmsRclZ91wyDbsZfP7uj+Aturravc
NtZeV3OFGm86ZACpqKOZ4zvuhEWa3SxRT2V1iJUz0TlEYNhci10dUo8jSZ4EwrOCPXAA22hdM7lg
zpB3VJevBjbVPnNL01dei15noF565VGPaabnLmJRy3yIOTs47oEz+lM+AWKnTHVUxTkdVA82f/85
SfMXjDWgMEiAUEcn69y8aeEjbGCZ4ZjoPL9Oyo09OxtKy4OqRVC62sw4xhrvLMPumH7nFMt+VyS1
2KgRMSaAkeNtbsxnIE5+RtOfIQlfeYyDGFVluwni74Y/kv3e6xmEp+pOGSTExVbdD0lu3oHGQfRC
IzTa4xV+g29CplooTm2BOX+IhIJQVPMBFgDTrKpTywRac9UC3N3gm+08NelrGO/ue57DRG2gmK8r
263Z+92nCJ/TyAhgCKr7xBl3pWaidUWsKY2hohjbJDA/++sMxEZIW3KT2Poz0vUvZwozSE8JkwUn
yPzKMvJ1lic7pg2vdYkBi2iGTabCYlNSArTcnsunNtV7rxC7QaIk8BxE3SN4ukk+Ib11rorkLFVj
HqFDdnaL/KPInWsHqu0MvkHAP6KykJrVHdEPEwKMn1iyF/Y6XD/QeQ+DdD8t1+pfS9d7gSsrMIRl
X3Gi2IC3NdQ2DmZfg/0rM08itfRnEiheGpQ9NEi1bRvagNkKfRMVBNsobQMJZkCXFNThXiuS56o1
84cGhfcGcs56mBA7JbHyVCQAxhpIM0E55lvVpYpeaNMLOLx6qw6ZH7lsS9tK2HPIrwkFNKFgkJFv
Mx4QI3J8F2EaUT5XoxZtOvilvdH3qxoPF0zcrgPDuSZRYza4ZdoudLxxb08JFinMmAD/EdKbDHRw
ZfcgilXCYQTR3F14p3O98THq04fJuORiu2CasVIpbyJW0VbTpId+aQXY6kMAUeg/XThAHUOOyEm3
PYXijKv/lejHfZ9WLYc+wIWxpficudepWkPLkq31kjNdSmAOrUtUaWtLiAwTFe/e4Vlz1TbfG7Gl
rgRtsUHgmrUTiHG4O0zc+OK2TbDXZUw+OJNlWP1JwbX8KM8IxMtHtLNTn62maLJXNslmm85tdnnM
WTPPRyIOkrvcBg4cecOBg7rEl4/ON2md2yLIA98dDAX+s7p2KtHdJUQxWQHircgx6ZwI1GngMRPA
aC0HHHugj+sEil1haVfY+yI/GLNnNQE7oXPR6iNb2XlORHeE3LcrUd4PffPsxveR2WLWhMQjw7Rc
p+jUi8Q+sDUEyTirIFkrXsjGM91pkyLdbfEecEATP2TAhl2TTvkcVU20pe99p+mhDUEZhq6DZ9bS
8K1IsNkcLhrKWj1HThcwmNGETgheCLwm+pXxX65rZQTlFac/494Gld7t5q94SGz5blHlAuqRPYmh
pxo2tnurDXcgcMDNBqRe9fJVD8AcOd41gTUwBiUet9Y6/qprJYXmCrOKS8S9zhRkZYRJRX5izugo
NEhRYpNWVuczr8Ae2kQnWTqgiocOI6ckgb4QksuAfJp0+ZproX4q+fdu20mc1CGeOwIlTg+raGCx
ZeSCCOOBpGR6sLYTEgg21yDGW1mXwm9Af23ieqhgh2nh1pFJdnS1dvV/2uIlTw/ENXndH/i5i03c
tCL+bH9HwhqGZoJ+/e9JeI8/h4/mL6/4R1nsGf/ihIKUjTOVbpiGc+HIgvX7l23ouqO6mj6H0CEf
/kdZbNj/woFpejBIHE9TNYts8H9osrr1L9dAbeyaELjQMBMb/kfs3f8Ug2eZlvb/K4vRO1umDiBe
N/lChqmjb/5dWay2itIBq1MP2MI6YFXdA4AbnAkh4dWlY9/YZAYxFK/ucwbeK28arwvpcVawtt3I
U3RqxQb8Ly4+rm+5CKes/ANIcgEOxaFjiglVhdlizlcWL7qrLGoWrXYtSkiu0QQte6byFZP5lCqw
zVNVbwg9EB+FKhExkjAH82mI9Vtb4wiLwd4lsxK2QgrnZr4joShhM12ZUXGdVugig9oCSt6cLDG4
sEbhnEsPvaNSG2f8JZhuMXiC1POtoT3qsoVQOwHdUD4Tzwt9O9UJBBPOKoeoqKPE2fQlzluQRyBK
DyKO0DbFWrV1USNLTT7nxF1NGmNu6ng7RYkfG48rcu+Yq14m0Wqq+5bstEHfqeG4rmTuu0HzXrsa
qTwmeZQOjQ09OtgO/8faYBB5pYmrsnPGqzir82MJcQgUKKjAqmOWxwldPToJBK35HmQk/WZZooxr
HDJVvXFhqZ3g+1HeLGNvB4DC4FeYzTXq9uGIKZ+864ECgG57yi1lpfAcGFA5mbqQ4EnW5jQalG2y
dth4Vq2eQ6RuWzeX5fddiPL1mYlqqnIiJIYw2sbECz86XaNflSjHVzCaIgDawUsYFIBRvbCijBd3
XJbdACErN+i5FQzU5UNn/IAU7OyDCXDJihrJdMpDnFBFrhMFlrNOZVigBGxlxg4Js8y8ogKbNuXG
sEoj9BNdi47g8UBLsnuvQXq4133hONdipLWsDBVTp8FhWlmKTcb7bGLKoudBOPEpBhyTj5IpRkuL
cS1URr9ZT+S3rSo3djrKhwZh1W7E3LGRjtU+UH007zT11HkHqnziSVVKbtT30JiCh+WObgkfmFl3
xiSEdzCxnyC6rZJCiV/VzMmOhkqxgSJY8jpVarUZVcsmu954HcpmfAyM9rnDLPIDwxxuVnTWd2jw
AN7UxQAfScUnJ1V5xGvJ3CpUftZcZnt3qE5drZmrjkH8VlVDxI/EEj7qtnHy7KQ92SqZSCSfPDCV
HL/cGuRhXxGpVxYBM1Q7eqMuh5/V24nUpILiDvZ91KfJuxZoyoqAP/dhTKwKwBOQtaa3PQpd3XTI
kjbc12znuykoKMOkrvXuTuGh6tLgxywJD5Th1hva/qlhzrOPKNL7bmM0rwhHtxla3VsIy3Kl9sIg
SdwKNt7Yh89pSu5KlZfmlm5E+JynhsuEO1T95VFQTDs8ABSlTWrdaSVBdzbay5gq5bkxjZAhE+GZ
boCbz2qa7iv/UDQcg+mEVWdwEULmnXdqBkow4Qz0zIbYvY40naS1oqkeCdTaWYA1tlmjKYTQT92j
Gwjsvp3+5OnmjVll4UeuYMQXoTmdS01Frcssbq3nA7hGDrZjXRnO1eBOJChl3vBQAi9+KHR9Ly0v
oxuJ4yKZ14PJAa0Rj0QOzM9wGuHtRUeEZkfaRefk410qHOovZtvfFHEMhejfq9iW6Q7U1jFmqIZa
tqjI5zby3eSWhA/Nd8dRH8h+CPhWeXgUfZcRXJjeBmXa3FmTTJ9G4kTttH+3a3e66euoeCQu7RQX
TXi73BvCnjiJKAv3KccEvDH3kTMQlrachHjyE9WXHBCxKyzrcRx6eRaW92xBxiGaO7svNT27Y4C3
I8fLXJs28341yfIbUwzZDUXSdWlIyomonVLE30Z8DPRHUzdw08eu45dOYD1UJpP8MQvqn5G3AzXb
XXe1A1eFgK31lKXEG9WNuGX7MZ/tumjnjEGxV71yNms1D0oBk05yudwAcKx8p6oAuNnGLUKZ+Mt1
tVs3U5XPAQC/fciccHxRzMICoouJbbm7KTGBbISs9YNoTOc1Y6/KIi19MT3POzqgG4lMzN3X3iPp
WmX3gl5QUVi1w/JVbrnki1fAO8Exi+t6rVXtr07heNJt7bZivv1sK4biq7FGpn0XWL7nzf2lkJy5
QrPAzTQGocut42zcrjbPAkLoulM5hGtytldkvhabTgowXGZUPTslGyV32vg4xMUpKCuPvBaZr2ls
hTh3teTJsSDCRtnIsNUTvmaG8UOulvKOhi1zIDV6qHuTc3WAt9cqAYeQ0k7yFoBRbOWgT9xEvghL
8ZO4LK5sRcZPQ4NVFz52c6jqOH7SRU1EpMovWh6dC2qpwoggnw5hqJLKYjtiOls2g/VwksfvdfPd
okNRX+Xqc1BNqIjmm2WpL/g+PbWhbTuk3XFw4AYsSyki53WKjmSTR/gBjZkWPhScnkCg4i+OFxQx
+O0kpbGYe3l9zmhtOGnzS1NRRHqdJPPWpOaLnofLILPWuKDBrrk58yX+BPYfd2+EOeEZEbNRr37D
fdUf0jjcR5kqD3M+FQhZLuw9XA8dgst1ReoJpP3kBHYsFeccB8idwll2xdRG8xX7pzYxIDK5KOxy
SLurVG/qY5cS+WDH6kMfEHirJQHp6/gWcD4Kzy+B8RtG/UaG6Y40dn07dGm/t3rxg5PwtBprxbtF
vASTo5QvxIkmN505fJg1tCpZyfWMbUU7YDvranyIu0z4eheYTJ9aPpaoLMc0sYA5n86YPE4JRbkx
xUeKmaARwx3eIYxQov5FPXMtpVCJN2WC3rTaWWkBvBl692UM4yED8Ip1R4v9VkEkWYKa2ZMPa65x
j77Ojg41IRGXsDfdd+xhZtThh6LXB76u+iTaBwtWUDwrLVYljhp841RKw3xLAuizUeufWq7ctI56
UtRgWEvyiqpoR6f5TpZgEZKs/+kwG1/VdY7LK7afQtk8p461a+zAxnyRUiAdf8KwsSG4wXdshxcy
vz+7EpiDN4VHhhqO0RMtPqqbdhBMU6O7cCrlyvLVXu22QRe8lx4l0eJLxjY7M4kKEBCaHTLrbg2+
bQdazQekgIMusyBPxeGnngpifXPrrvJAoGafVL+wNFubKet2lJwkY778OtCyq7pn7jdZ2kvZqg8B
df1SerClbI4n9VePJbUfn4MRiaROSnJo7QNdwarW3gaTcgVDZMPeRHEyXE/deWhmXxtQJT2CnGko
H2nf3JGueGhSuaF0sx+dcp9yJqb8NzzCrgnXpYJJOJXQKiJJrxcjWBkOq7TL7gunfwTUkG/owQIi
AB3E0Y+WxLU/7Z48QlfnkBTJodYtasUJOZV9zpFt0A5NIViZ9VPpYIXyuNYbV3FFDFlodisRNdeM
n9IdZzUHzeyKCPeTTqAr8TL9HI28jgJLB6Ib1JjknFtCqYEfGuvCKYIjYdzGeh52E1mWgrZ4tWRQ
nDKve3Py+lhOxWfRQhonROFR5XjctAJOkukY+1yHLlvVwQr84Pzm2pqJmEO4xHjWRirkRoKbqSUc
elWxeUQkH8Y0P+YqbKDCVQVF6Ao2j9B8dnX6IJTUNhRHn9XSIKiUZuvgGfG2tpK3qTacVUMQQdtA
vPLiZDt5+sBAroOfZbw18/vQvXoLBamzeIXWIyjh1Rj9rGcsmqHUn10V9ytUEjQDn3DCvTuu9iNx
v7gCnOlo8FWrGBp+vyoa95ebjz9MW7/WW8icapELgE3ynDaUN8fMBp9KJpIBukwzf3Z2/3OM62uz
+tk0M+OszK/NIjpYpMmx00afkRXftX1K3IRVfcCULa9h3XD5IowQW9yqi6t3O2Ff5jqwc62BSMLo
hgHzKzEPLyFSkMa2T27l3dGSO5cltMIxJ8zUlTeg2K7MWjkyNNJXhB59RZpBm44dMDcpCZE35HeS
wudU2bcitY9yptvT6VOgXKIILd3mHBS0RXtRsJNMFs5Fglh7pT8rWnJOwBJbanwOuf7S149W5TAB
R2nkNaUxGotGtG3QLqnJJhH5ueuCipQBuI4hqAGR57ehLTllRb4QSKoVGYUbGuebyn03Z04hntOf
mI6wsqX1sbFPCvw2NFnBmkGDS+HPTvdGH982mY7uQ+vOLl3wMhPvgScPpeIkOCQAbWZNgy0gvpF1
N2zbVtN2dkx5xqzV/Vhb20aB7wPO/2A6A+kaqmKdmO9TJKoE441SZ7TE/Fijscm8eohuaMDiV22i
MzKQx7gUv9KxoYffkXFlZH5gmu5neJ88uJIuiVfEj2lpvAQBl/aQtuRGCUBVWE3uM8pqDpbHLkXG
yrCf9OLWrNsXIkmz617oYNfiMfVT3J0C1PQ4F8v7m6ZOIAJkj7EBAV63KnOTGZEJDOCWmR/4sJGz
SdgN46b2YmIlIs/XbDdY1x2oLoWKO+du+xkDbLm13OLWScfE7zzZbNTAOcKdkkeFX9q00YEGGHGy
anarKL3+/xg7j93Wla7bPhEBFllMXYnKlhzl1CGcNnMmi+Hp75A2cPzh3NP4O4Yty7IsU1Wr1ppz
TB8H4e1Ait421HEAJF5C0QJNtyKFBihN7yxNbXy3G6ffcU7cWVEUrGbXxS1lpW9xUpJ1mXOKL1r9
WzBQ5k2uuf4At4e9BpykkU/rTHT1a4tBp2vc1cTB/zHNY7UA7vvBxIWGcMna926B96XbSMht53Ju
tvnn017WL5Mp5z6agjXHWkjDjftgExm/CBvzGVs422WDqVZrmF107m1rFfdTwALvZPqx7TVFiFrg
HjztMLC9uswT95iTOaBXk3ZuUTUzJokBicevFqGb8HKH41Dof6IJrVbfxeRKp3m4ErXkYB1CHegv
aA0baEWSXSgvv19fbzQ9+yU1ZodEUu4HiaG6yND///tdv53o8Z7TWL25/miTcXUT0rf710Nev6kT
RbxmkHZzfcjrTUOt/LGmnzm7bLSBGRZEAkKNoofMsjxsWtPaDQ3T6olGUjH8RDnFbDfprzQ8jvGu
xY+7MLRuV7Yduphm59L2IWuIPn5vv1qx+kyr+cdJpp/abLJFT5+79VDWDMPPnAasBGX0xCZ2IDAH
xCe+rwtY1zJQO83S+JnQHKVu5DeVOBLlQv7I9zzjjs8ydgFliZu6sn0kbJiGe5Pmd+fBLHQrwcoJ
2Ca9fFAXjNT1sznDKgEsEcxP7/TbHkXz9ZvXD1HX5et5sM51OjJPMOKPPMrwgXfZVg2y5rjqLHCt
j6AcsWgmJZ4vXYa6L4ocouYVM+Ve6FLXryvO+Puq36Zddl9aQt+0SU4MSlui0KCbNHlRBPczK1am
RXU2GwS6yTkCl4/zoZ6JuGGC/D67WCSVGRoHXUHauX4w/vnMpv9HKRXyJh7z9ICNGwMxxt3CSB4B
JwP+Nk8aDlzDpgenP3ZG+JwN4aFlxN7F4uhZzVfUBmcnHkmO4QUfYRr5OP1ugJ0x9MbhAa1EJfPR
BKF0GUjchFq9kujSEReh4FObeKw5z/gZAW4B1waHFKyuxiEoi3DZEsGQS476TnyvKlPtp37V2c6q
87T3mthSDJrFKR6972pyd+QvwRArTnDhYbgFvuNl9wy9DgAq910NA7I/VkV90uJwjVxzIXTtvQsG
n94fJX5N0KZaQFB8RzdNoiQ5sO0cKnp0Ad0UREaJ1O/cwkPr+1DAXdgihjp5IxQ/xtz2TFhLKw+w
6+wygm1Q3Ug92eQj6dt9DRTJNW6NILkl47dGDtKjACoG0J6w+5E68Wc6XMEE1z2VzLJlme1xBtME
e5qAOC6kEbwITW0CLeF8wezTuJVOw4wt6z4DFyMNKUkWgXXZnXGZiRJBizvwT1qhms+0PYPjlsi9
fm/ZdATIV4AU6JWnioV/MVK1gEUkxIWUkaxS1a618tWIEgyB6g2OoHNZ2XiyZHqb1ABcy+p2koW7
aeTbFIBvRwmFbCral0wfrQgVQFs5ywjpAnWj2M99t8nJa0WakiCqy1+APaxGYTJFhM+/bKL4qZKb
HgLAQhE7TZOKUGyXUJ2qeZwp9xcuRollYzM5aeV0jiwWb6ma0NfqN9QRT6RZMWhpFnnTfkk4tp1M
61USJ19JyYSRxi2dSWa8xnAE8fU+Bj1odKy4fhE2KzlU8KAIy84rREFlEH1Pk9mfYkn1aDJzS9nG
MmahhAU0kKj7pyRWHGUIKZLF8Fqj1Ey67GeA2C8keUjp/NV5yEx6jYAFywDIZQTDLp8fyS42fE8n
HlGO09JCLIMg3vNlhCNl6mH69dZBjzdZFj/AfrkNNUKiuuleheRYie5VEr+kdS89IRpmVK2GntjQ
TD4kxXQJOxSnQQAZglNAjKWy/jSaedREsAJye1vWE5qW4JgFLVNFE4UNCok2Uz/1HL+FyZ0pasIf
ZeUXVZ5TTaJhG5CiLS2rW6shuvFUEL4h0v4SdrozW+1mxNwchM8ub0QTJRcWD6RxbnAvgNf7IaWI
LdrHutVfpEUKC1LF0MjJ+hrYo9PDDIAdBtgjaeA72ZUfaT1hC4gDOCQm7vkOoH8kPWb8s/wMYCXh
bJzIg7LKJ6J6H/O5+hOxUBhz/aci/UgPuvtMZ81xxM3YBgRTF5+EyX8GLApC5H9cTxy7Hjie47xP
iJj72eOMyfBeQm0DOxYvlCjzNXDrJeoWSELxwnhrJCmf3jw/ta54zAhUCeSKd9e51If7zHXfq4C8
7DZmrjz0QAwcumaQgLfedO7zzl2HU7kvLqVqUBV/Oq3b6EaP7T8wzw1bQB+KW+mhxtN7ktCmYo38
Yz3FHAWTOTyy9a3ptpGjAF7W+mJoiQiZTNjUeDPFqad6s6fiVM7DrhvD+0TND7akKJvpFPe0PSxg
q0N6J0um33Gs3Y5AKFqLdDbgS7HQcVGbzmOd2EBkp51FLA0dX5futHgbdA8YRbUI3dhYOdSGZJjO
i6E2wIcjzlqW2SX9OE3oh0xU0PA3QwqeuRzvLy9xn1dPXuYR4cOKkNrR2uhwHnMug1pFplPBnxC9
JYzMiXgo/G6Cg9om3tkYxXGw+YJh/wqPKqtnPls7C7WLG3+p1pqOMo5g0FnaaxZnb2aM9jZOPN+d
0+cmTEC9nQfI2fxYfHt9I3UZl371h+LjTKR8uQphjyYdspHavasxOyyGyaPbrhnG0tEF549Gu9Dw
XlCMwisLqNk1OKd0pNgmSfyEqg7AI71hPMZjAfY0uWLY0eslwXgNqkL9M0ACLdLoLh7EZ+a4LPJe
fReKjvd9OxCnAigrM3gBm4QO9uW4XU6wmMtQ3NiVTkMw9U7893eqKDCLhbRDiLpAJSRpG6X8gaFr
bSf2DtRXdoOB8mzVNhbnmu6OOAcRDQ41/KHGfe6zR6tXEFom1w8G4na5trIF/LtpwdiJfSV2ibkd
Qb801rQPQEUsOPT9sYD3rerBXSPkJeeN348cpF9DlGRDNYzP3AUq1sJ1mKzgaPVoTLJxmbd6fYIg
l21x50Da0w9GRthpZnPQ9hAc5P10yZejLm1pPunuIlKCodsMeaGG853B4GVHJyTEEG+z+MiH5Hli
BLPIUyIWvcsKWbdv2qg+bMhiC3eIVnauxI2bUYdmbm4AveHpjaXVsY52MGvZW9VFZmIYiJrn2ZrY
fxxoEoLgWRInehEvGovMJpX1YkWDm7yoxM19lJ9AYwhKdLTIRnrVXVqvqbu/IA+HDLFYEkfnBgUP
K1YDc8F7maGLmkP31deuXIxynnjPhbdO5t23Bl3Sznzs6vGlMr0TuY882Vp7pWNr6ajBRzgw21yj
RWlHMfssGxoxTJ/gkbbxjDCHY96fGUfQokEDkDDnWwKqRRrqsBEMOH7pr3u7IP6kbe/wFiK1V3bL
wjTe8MawZWfx9+jiW4SSTBuL7MsZZWUonIeF3XZkmhnlc4SEtux4AiBEyZBv6CrPoIoE7NgbzQI7
5F08TOVluqlCsnRy+CUSfHonvC/Km3MIsJJKSPPDHqKim01/xqj7ysn06GIUGzrZRjgMbQ6QRHwV
ZnkSXf8MHg1icXsLcZJ/78EhDhhOzHCrlZHp94pBcNuj523SMyFONKN8iqVenhy7Hg9KR4qahaW4
wSvL8SEMome9gjNVD1gImLBBZ2s/5Iy2LVSAMQN1LEYZo5WeeeEuUt25XbM8o1IcOKczg9q7LfRZ
bXzS0+qIzvYBAy0HNAJ6d45XfUjjwgAOd+g4aWKpH7fSN8xVXlKRGAu8PudxSEl1q3W68BEEcfKt
ilTHx0em71S2P4VGnrHWmmtJn19Uz6JjLm3HDs28OP6sDmML0cJViJmg+1rJrZ2nBpWJ+9O3Lv1/
5nqkoC807bIC5IR6gEfiqeXrvEbyjlLYXqQEMCZVCNfa8F5gh1M3gK8q+otQpVthHSAk1MTuycR+
1bbOPQfaJ3JUPozUddAewVcu3G7T6eZbkyNTC8h6WKqxeW+zC02L/BM/Que8En3L5iRuLQaFVqBX
y8hl5TO19Ih1Ya0w1dJUT1Yp05SVEbClU7JX29ZB0Fk1NiVo5m6ruaVGt0Y/V1q7Bq0/SJ0TjANQ
vTdbP9CFjQwO1CE+ge+akRnInOTJwQOxMOgELJtCY2WnCchvNpgI+IoxF3FV7bsVREiOTQpjHbiz
5xBILZr5OcT/w9qDKnZAJ7e0C3fye3386okLW1q5cQdSOlm64z5k8uLTGOPW8aGzMGI6ETKDqDwo
j4CFxgMZiIxyKQR8m5w41goRNd6q+QE2TYAycw79qibcy3DtHFawfhEVUExaL4Fj3ssxRMEV0yV0
AVl6TvFGTtrS6597kq8w46M+y1QgDmazEYVTr6VBwGHz5FSGg24YzXGOJpjlgXCdY26fgox3MpMn
k6xDuN5aKHWwpspc9yObTGU3cIFSUtU4/KFOZ6P1LETuFxQPgPo826XTdAnmGbZ5htI3k/Zu8Nji
ElD91NL3Zc+wB4/YUTOZNsTZuItTjxldpu/CTMzb2aUMsREaOrAfR68NNpA+fSsxY2wylAiyGdeu
6rF+xV2zTGwO5HOrvZaNs4/rIF1XsHJrYmjCalzqIQ0VkxhrcB2JgYVGofhLZ9ai0mvXUzd94oae
j5mucDaWma/nD3E44nzWnGPQg64PicZmaLQqseTfFEH8GPQDhYd7sedjia+lhTZYaNs4IviA6SQq
+P6Bc+y6B9S3EvirFqpwsr0qys0cwyMu7qyCwULFOXuhudkDqZPeC5xbejhlZWnfdOdWOFc2GWAZ
MbHNSK+9DQxXwehS8Ybf9xGpilVTYfdxcsbxsirXpio+9STyyzYBGhc5rLGaeYlL4+UKk5NVkN/S
6g+VY++UA9bN6gi8HSXshMSm3kQ5D7zb6Wm2OV/of4qt1edAoaLEXQn2KLtsSYkzsGJal04O88jQ
EZ+FFraHvtJu67Q5RI5zdiedmXuQpbca2s8GcSl/0jaEk48AGLadzCTzA9ohSCN2BAhDoiZGFXfN
3dTPN6YD757hDvro9i7HZrLpQLsIw4GkqbCTOQqhd09wKf/pGYhb9Gi6eE/rsOg3WVzp924QMkrU
zDOxSA8KZBnHDowWAGPPcVCvZzm3OAWlTsgntKYGye5Mz3+tt3nnB8V8l2knCZxtw3V3NFPthKgA
5cfYnIxZ0ZfgDId4JwZtPWsfdZScXVTwOtlgz4OcMG1w3Bug6i0Nj62HsOVBoR5ss+e0SK+9ICYO
/YfO4cuGqbdA3nCvVIlDKeU/OQOHhSeb2ytpI7ZnGv2iDJfxW2Gu4V3ViFvmbTJV92oKjUUUeoWf
5rgazdJ26SO5p8iTCj3rBQVeREQRZ85JS51DmFiIoMyU1lr/FqMe2kyVSzpzHtCoOOpokukOchLp
4CbbxjI1QCJyogBU20QrJh/ydKEZDv2S7cLeOsiQlznDZcwRNuh+kvJYwr3qoBjSLasWs1qJj8mS
deGb6pW1HVBpIb5F6yJjdsAO5qburnKvP+YbN1D+0ETbgNxGzrzUv2mvNl5W1lSHK8DAHKloytcm
2l5mlgQiG8xGvVSSSJeyYlvgxRpF49uyPfZnPMc4RzOHPTs/jJVQ67QHJIvUZCud9k8oEtpcKSag
xvUr/iOuss2VXcf7HkkM+8DaieTnFA+3ngXYViSrYMI97sbq3JXJI2kssFOGZB/Mw3nirzEIipji
j87qKjTzSbeKdCTItlOsZVEAopx0LnU1XP5NyUNn5gR3ov8RQGVhR/sF/zWO+/ljKseOkA9AUwrb
wbIr028y9IqFbpdPQQA5TqRvPeP3RZuyEHl1+zEn0ZZKWndmZ5uFinl3Wf5hUPU8qzVLOb+fri3h
Dv2zI8ZjO7kBuljadYO6wBLLnBjJ7MOeTIOV0zh4hv4d2FDyRmp/6lv3SdmbSBHiUCbDHajzk+d1
NtBdbFxz2BNlU1RE3hjtBtbXdyoAtTAOJmtFd+r7vpaH2LG8Vd6l6xrnxT4TxmMH6YapCoNCBOFZ
FLwwmGrWNCv433RYd0sjQWhbESjA5inpaCzjMX+3XadblZdtyY1G1n1vn7CPL/ss2VQ54YYaO6Y1
cp4kliVZlHn7wyiu5PSB8CosGCLRpysmL4MUZu7tkcn2wLCLjqZc2ooLjodmZUhauWkOtlPT6ZDe
oxZlpHqo9htpF4eoDDG8YU/dBodEi5oHL4VlaJuSZAGorc+zrn034Sj3bQUSUPfSB/fGfRJjVBza
0CXhKbHpd4aPtvljI/u9K5P5PuyBDZexH4zReBqJs0ccy7AkbdDbgRWe7Hla6vUxmHN1LLu22cAQ
0JexG6J4vjg167Z8sVydGI/WemhM67O00tcwFwEM/Ulfs6op58GiwQosPE0OSKOgCM0UnABpraOd
s0CmpL7QZsLh4KBPDy13N1YvaTuPu6Aiykq36s+yVTWccxIcg/6uq8yOhYESs+xp+FSNhvOyI2kw
tDZRh0RyaquQjC8C27TsFExauhNqmm6JO7nJwo589LjRd/as39I4oIedzJum9BPiwBZ61NfbTopL
bi8Im44O/bJN8eSFA6myfCCKOQm+4V8SWVljEbU9RPkQVwPmS75uaKu+Hgef5shmtIKTpoXsWSaX
gauS0zTZj6KE3yOzcucNjdyMoXiMmUVtR70IKU0DUtxssSFia68Y7O+F6x01xwh8fRRnQYfQkmpe
p7jSlmkxiL1huh9JRdtxaghnwvPL8DAlNVcoTi0d4FlJjkOaV8USfVd68PT4Wcxt5Adu99Fm0ttE
rDSFreX+1NAhC6Juk5qANkUm0aylaOqtwmt36ECglNjvmN4q2HKFtmb23gC/ZAzEZ8B5Yv0Oe1XK
qZtAtD77UFaN3rwnjSD/DHQrfc5IHYoz89PK7FVX5RrNWEKBGmxOQNj7aHgAb3VR1HaND6mG06/m
B4793TXdi1bjgY2xswYOZPkMqjagbQqjqvm2w5zC1HNIYuiq26Ez2CnVfiireQVjc8c6xWmqiF4G
3Dbr1ETal3vBZrycOL9jtytOMo7fqpJ9mfzGQ6wVUDXbdJ9zURP4I/c6yqSdWVNb44LufRyzJuXT
FM7vmG3XI0ZLu0rSlV4yxYi718AgVRXg0ltLcBwhkExNqJB/hqbKNilJQUuvwzHqETjC7RTI/TCl
uE/Xucb1Og99i+i2ZeVqeLIGvu+QABWef8IYwjlULDZOKWe6w/qLTnXvO0o96USEYuenTSzLuPL7
snvKY69bd6090XMibNyKesz3LE4qSYP9ZBW6n7TRmSDyfGmUwBEqw1TLZtaKtR6x8qElqVchRs6G
LPUuHSuEUs5d2ehyY3uzhVqfuyNceU5jSsBhLp6xGxDoZfaYdJzypPSaHq8xj0u3Gp50peZt7efC
BwvFLXXQWvgXCR2MMDXwh8ro8MtL+YWf/B9u+wtl+b3jL4/leltFKURIWNQVB5GQ7H698Xqf6gry
un5NHx/yxC9fJUgrNHjXr+PpAg28/sD/fHplr/w+FLk7U2u4u+st1+/961n8fZJ/fyP7XYvH8gqy
+HtLKIPEd2rZZwe7Mbk+Ltyc62//+0Suj2hENvDB319caSklxPWudWrPzd/X7++DX2/9fZTrZ/qV
aUhiYbXz1Htoy37v5mCUipycsE6QoCBc8j+unwVoH/5+9nubO18wbb9fJ4is6Kr9c8/rZ+Flpf69
DTjEcgwSCZyC2/8+wvW7f3/493f9/ty/HsbSLrIeQcCisOmjkwIiBHVDePv7RGpDYwJxfaz/+bRs
uVZXv49WNJA/jdE6p3/RKqk+rd1ev73G/lw//OYB/eu23y+vnxUdJrK08Nb/uv3689fbogsW7ffL
mSqUs0/R0W4Bmvb7jev9/nXb9cvsCnn5r8e63vZfP+J1oCJEa0VLOiCb39/x98+9fn39dUV/wev9
62H+3um/Hvb6M+ns7b22r/7GGrUFZZmQmuL0ZXe0mojMsX5zc/75Uv/LP/zn6+u9B32dzO468S4d
l3+ika7fun741216qQJMuNJa/v6G//qt/9fbhBfAZPx9LPSF9b7Zz9ebrw8iq4EZ4PXT3wf9n+//
15/7729rXk5yZtKv/vMl+H3Y3+dxfdR/P8z1jv+6z/W2CAXZanDMH7zPRM0o0ieiK1OqGDpGHyI3
m+4u7IZ4/Xe5GEyo8W0WzMfIqM7X1aCkhQcBsix34Bcwo9GuJF9zZaSpRkuRI5ttapdNLF3xhvvo
cB1smP42hwkZ0sG6fEa3riEBorarFWE3Fl6w6mRgO1/obv6kB42+9S4Yk1E91X1My1GjpQn8hDFi
i/qvt8N1FajbVpRHa2bjCHpq5jaf7qZKfcsg8NMIPYGZdJw9mMPSA6wvct3J190aRRqp9yBW9G8v
G59E5aXrqEYUkZNZ1XWE8k0COoORUyWF6TEv8Rc2sV7inqmiGxsV1DG8zGEgfjIFyU+5QAvAENvy
PbtAEEApzBS9Wsm0C+6rut+N+uSQ0jLr99K1je088Mxsjquj80JpwtGmSwUSdgodwwWFTeowlRgz
cJVz1Oc19UvOKpz0bqUhbEKpJm1FEAezXPoxmFoQ+s9nU2a7oqqOqHSrZdzKt3qo92U5ZWsKqHhl
sbdTodxEIROpJKLtxom9JL1xN5GjTVeCM0ZCG1DTL7bQBHe3eTGbdjJeD/XFBNiZ28CNoqeQGeJc
GcNSC9zWrziYt6DpUzX+Ic4wP7rKe2OmfjFdejfhlBJCmvE4RaKDN6jGDbOzG0MRl5qZ4OBBorzU
6k8SUEDqOhXBOFuke5Cwp1VkCxmMv7XG3cTS5pWWtNOrdpArauNnaslx3dZ6uYQ+8+3Ed3nI0B5d
ID9r00remNo0PRgaYIN+0KjMs3npBOl7q7xoxfgexqRGg6Dqo2btzoI4HTCBLhqNlSH5w0N0jdvU
vR9BsGzdlic9zhd6K1aAvV7wj67WZuR4eC0FZIXQxTKa8V7qDE72kfYHBvXsN+PxcgUZid0ds2j+
YYRNmdwyHqjle6c5wak0+q86N8alwdsPrBBz0HFCKhdFTrWUOmGSAe4axhSD3+ANkW074mDO16ZM
SXRKsW3aHQHUNGSZ4RjdC7FiiPltsNEFwqsJ9D0ZgRI3AuKnopvJUhwV4fO9hY5OW+N8De4nDIxz
7X5WGVE2UDs+JqWtO1fTloOgLhPmkX5CdIgKrFxeBKaJV4GMKfra4/zq1ZOO+mQrtB/HKxCfxGa8
M8UFq57o93MXuEtzyvwgUk+TcPGneTe9S/VdanReiW2GU5V+pbXo13NNYUzjsVpr7nN0qaCtJAcv
AfzHl6qgF6KVNzNv6eVwsTzHQtyGI92JnOlrr39YNSh5b3LUqm8e27Q+I6bPlh6dStur3kSnTszQ
8qVrkm3cqedSD8ylJABz2QR6TpNGcd4QI6iNsAyQTzHuSHAmW1IjkqcWD3YinwlAryW2tSzjjNTi
NAaGQfoxIZMrInW2wkRwmWXTS+ipjyCscaHH5Xcyv85GOiBTi74gOzC7N85uHZ0V7gOS5zqxhi4k
1rqtvI8Ov7hPuwoMkLNMSgpyOzD+FBl6at1+SwbrhC7zhYzcG2lwt1wMR1NHf9fNMlmRTbjoqvYm
QB9Ca2rapFFkw/sqou30aauNCrKntOjfRV8wF+qmO7IMMd3iGSRUYYFJgrVbMgiroV+KAgQWWhg/
5JpYNmWPOi75ULxI8NMRwmCz2FXAghbYtOol+HwJmixzHPw+bXkwq3WTW8E9apSO7FUPyjcjZHvM
fZNUKSxrdByy7HUICSMFdnZRxtOOaNv8pbIEvFVobtmYkm2cDrNvk/fjpiMTMVT2q5YIXTsx7tV4
aU6/KJupbx2nWCkRRMTGd6mluE+Nr7Y26XLA2eh1Cwu5k+OY6SnXYFAsY4GQxs2YakVT+CpQKYw5
us5hKh/1pD5BU1vmxXRT9TQ6WxpWxsATjoy112K90zujWY0a0K5Zr26ZW5ECb0ufLFPOreG4I3k6
4j9SkOgGqYRQXquzwcaJXcNU3WkdzENZecpTGlvgcOra/mjjalWO8i4CAuZD6t9GAthfGMBp6wco
BrY77Dsm66FdSL9m1131ZoKufSAX2daY3SDum9A3FCO5adqXWzPgC9S4MWOTycCARsmxN0y9n6SY
N06Xy00pjY01D0eyQMgT1ddSZAjRI+QhU529xRaXmVa+enqZ7NUyjEiSqeoHNMBPuZU9TzMcBtm0
T1Ezf5Wj/WKU6GpoDefkD9rheIRg4UCRW4oWKauw7WNZIaMhMpG2EUMZW7a7NEChEtubIdZwl6BU
e2Nq/+6F2ZNd9TcjhKhEHxC4ZttWZlCxuCaSDoRfT21gqptoRkQ04XMDa2z5aWXcxRqktIb3J5Gm
VgZHHSEfAc/5Oh7IbOUZLnlvvk/d+B62zASdDEmoW9ImiJn45unX4MRnsx7fQF3+JAxpFdlrs4p3
PXGuzFeZyOnlQ4WrtI81puOp4IMZPcoZQUo5x2qVCuzqOYZX6YUfrdvuwh5bDt3NVeGSFjt0zk8r
25n8VAbnfYeEoZCMn3TkFpoErlDAxwouHqGuuE9D4hoEwogVpqjNaHu7N3AQlwaZuytHxvSY1MKl
NhGfE8XszZpxqLOe8zJw6YV0jO1FR11XAbwrJz101peeYzzSh9eeJ7XTq5e4SuuFDlHAazRyL4lW
bgJiqHuHlz48iYoywTI2RJVsx5Kk0W1LC7nlZWGRQCoRY7laDIwJ36OJwWDvVKfYvagXOiJa28n2
R+8mLctHMj5QMxiECca8ewc3+MmycV+mg7UsxuYFVciN4XV3vUv+UT/cV134buWICXoiu5YEnb05
4L3Rh5QKECJNLVPSG565NlKp25A8KBsaMVDRjCvX1G94S25kP807D2dymZ/wBqC2wQyEZ4a3S/9i
d7Tl5syFFhSWt1lCgwSXD6+mRM9p5uFTaWc/1cW4knew12uvP8c04rdNxFQFQY+DawGPAbrzIlQH
pFtg8/rgHRuMz5JrrO28XjutOpqNd+zKKvXrAC19FuP5YrRukq3O5P4lT1GnQqfSFuZs0eQ3eZGJ
b186Dg6CHJWV3xuOt2jxsNNnYbIK4SNvKq45xExoqBdW28QPnVp1gd09scFRSd573/pI9pGYuiW4
VWsLvOBJkwCThNe/o/klk16Lscv2700LWkG5TDVg+ggPyVxGk6ZhKpKVIEuRzfPmoQir0QTWIeMz
Zn0IUvMURodyd+4MUIuiHtw2UvkKHTi1MYBMfJ2KzTC+kfixVDjcjl7C5VLHD4Llx2973mtBkDIm
rG/CuPzjtDHtccG4PDXPQeueEJx8ihFVygxUcgLshG7eXTPuPfZhfbApFkOabMoLT5QgZDtYRyNO
n6m1n13brJZWKNBHG+MXXSmGLa4aT67HVgNSKXX7jxBUSOLY91qY0B63a6TbNe+OgahjereWypk2
2Rlh1C41mA3KMwnjP0TBy+5glaJZMHfXFmIczlY5rIRhEfudg9CJieRa2v0dJtMLFyi9M+mNM3P9
pCVWbBiz3db1zBRzjtQGXa7ZMt8WbnFGQfTJSbleWimpwJFg4u9w0Wh/jMAgkjjdBTbTwTjqDpU8
5ZUOlyZCTJzlFKIzjB2/TV34tAmpTdax6b2nXOt/GO2YnryJx2CF5N2fcEovsBqtADLdJYpIKb2o
3+C972HgPBBMBXK7eq8lyKDRQzQGlvdcSSSjYxVcsiMAiOohdSemfLSyGMBdtBw6CAHEKYxX5q0C
cxYX1gdYuGihBlI3QjKBpDk9GTrmpYR3YMQrnMo4vEjOfsgBVH7WOQvOiJGwUYKM7/O4Z+5zzgDq
LPJ8qFe54HWSgzyFY36csDJfDkkG5Vh7bFPrRYMxILGRIVdVr0Z70MTaJtV2wVzrEQTeWkmOYyxS
0Pl0Fx/o9OxevLtDsKrSlIVNMw9m1L6pyPw0bG0iLlc96lNA+hARQ1OYZcu4oSK0PK7+EpDJisIk
5B2SUlCZbBZI+srU/GMyrljYY//DUPu6bpIfaRnLydDvY9T1i6h2/NRjdq95XCWOZXxYrvsTM1/C
KkhusTFs1WR4TB7EQ215SKcECQieiXUuLa3LD6zi2Op8BFjbkTRIaRnTUiCKdARJayF63qXwkPAg
7nhNRL1rgu6gIVCEUCKxTVXnJCuOkW7vVVP7c0n9PHQeM3hh1As7u1j+En9RtvOJVsBrJb8nJElV
Pic+Ayt8Ym1/7xTDm9MOX3HebWeG2rYh3tF3WjDDhnRZzCRJjw22vnlgIMDFU8lHlTr3PcPQxZTk
R4VjSWNGuSgT7y0h9XaJ/ukp6B56qTMI5ei+gOaYMeoLYEUVx8ySN1Iw+UzDbmXPI0YN3bmtOHUo
wBI+ZNI7Tw5nQ2ln3evJ6YqmBxxuygdtcJ8HHoPwJNhx1Hp1vQeXXjsikxw2JHPkZXfB9QkKTNvB
l5QYJGsN1h7Z2OISs905EfohXM/ZGc6Mt9eTYMs1uWyqyCQyTXASUwje8BsA9DNAhLn7NsR0KVp8
fmE8rzyAYkbhrIZaf9WybO82vbEJRqBVY7AuVYbppXYI01PdV3QJVrXMHfUFnnAKjMFZWFSVnL6G
Wz3dUUlbO+2iPFGxh0JGwZZsbXBJJEcHpvdaEOi7dN3kG9rOa9QB6pkwJGuqJ8XAMxBdTS+ljLNV
YGwyMCSLgjSaRYurxU4Y7cn+NS3+H3vnsSS5kmbnV2nrNXEJ5RBjbC5Cq9SqKjewlNDaIZ+eH5DV
N6qTd4Y9e5qlwSAjQ0C4/37Odxhh9xjtXHkRv5prVWhh3A63IxFnrg0QahtN4isrfgDkS9s1R9Ba
dDQ5WksuXaeGmgeVDpGQewDYW3jkN8VBcSn9YGPEIsT02h+LWH8FBLHzYKLRaUOPXMq3sBseYlRs
GyV3iermil/D8aFv6HIpdV0NRnbjQnEkKt5H6ylLRr5IWFZyz1+WHgECbbGIMNmtyCyPV2H4nnvJ
SbXRNNEFE3TrRbEYw3oXwPpfEE5uL6pcf+8MTB3JAxyfbIvw7dlGzWKPPfUTN93HRvGeMwa0sfPk
neiLF1rU3abUg8vRR6haMlnW0/i9Ol5Vgbuzr3ueplyKlziVX0Ld24AJ/QTJcum5+LxC7lGaXa3T
1n50tf44VKCpxpJefG5UV21loitj9M9m9Cp29a0yJ5YUwylBdLlOwqzZhAgYLQabwbF2j1yjqEGg
/k23Q4sAtmHLcSSlN/4qjoK9lqgPeFCVVcjo36Opox3pSu9GBu9u/1Q6xhP6mXs7BSLVQF0R6CyW
teeFC0QdKJLQUtr0Fmjwcm2i2c3LbVlZG+Onaun4P4zHHkYvX2h1m/PlLbLOIGA3HlbSNH60cD80
n/C6Ea0Wv4zrn7AQ3PujRdokDXSiuWqawgtaAATR04fFpIi/q4HFJnNcj61+7Qb+TfHBjXeCOnWl
ceqD9iYx6alZlY5uB6YhWpYfQVXri0HPL0XS3ffoFDYwiq8juz0ZLjoyhzFZk2HYFZ3AU4fNG97l
nfaClPrFxrlcq5yYsXi0A+sOHOUKf/5F4I7bWGJBSYZDXXG1kM+JaGRXG+qPRopXxUYSwufaY6oi
x1GlGBPx/LfHkAxQvd2XJHeX1kXNDcA1w3RZSe2nN3VeHcU/jYRdllp+inVrpHBXvxVlP2kFHpOm
RMsQINcC4kw8sEAs4nG20IppstzdjSpuKsEIcu7J18xsb4qgGeEDCPo0zZ2dmEdEFvWSQQraVEjt
HUYseWOKsoKI9kEDQFsj7iRUOcrfAqi0kYgPFd5iNRbvgVNRp6qqAqC/BvM+3OpDcRlbMbTbMtkX
bY+fRCX0KhcvsVYfKp2RWFeE6yjGfxtJ4zXwspuKtCzewrEJroAbX9Zjd8oU6DexhXQjBH/RGbee
VHBneJ9jptzrk2cNx869Ej+3aBzEqC/JEySLqNPRdqbFypDam93Ive6GdxBx/D0Ix3cJipQvKnke
tPYpzrCqZAZO4xrqthN2l0PcXZAOeYeF4oUmxIs6yZztvN2IYnhuCp9sSZUHuZK6oGXH3ATVbSNv
buZKZb/tuWWujIHSrBrqBCrpVBOCZxdL0DSmekoT/4gK+jZ1OhKdVeXn6HcntXQBsGUXOrdwoCjA
G3MkBp2Oqga8ZBf+CEF6Lz9LUbwJI3n1CgiZjU6Iq1IukLBxc7Fwx3iYP6zyOJLO7mF7tajoJbFW
HA0QgYghF5mNhiRD/TJ0WJgCzXuKIlSxooH8Mnb2MRxNg2FqxPQKiGmrzLolWXVjHy1sO4w3o28f
kzx7sczyGen4VUvk0DrkPOUKecLtYK+VZuVm+UXYEOulT/GzXQO9TMmWRjReKl52yJKW1FfiN0UD
6YdHnrIWEOF0ri5UlO1OtCjMJz1172Cxmz5UYbi3vU3xBkwTvXJadJzF2YWRPEKQIXk0v64C+SNo
0b5Op+A4lBAvaR4Rd8eJQi3/Ervflor4D8+Wl1Rur7zaU+kl6B13J20touII8e9OBvrPtLfgysqA
Zm1XbB2XwBlT8mDMwjvUCzyHVYoyFI+LHb2xOzmkPwoZvdH7ve8cKQnNpP+Vjd4KgsAPUZyqwvtJ
86DZBwFNFI9C/UkhU6pCR7VEbB+DYtJ3JLNR1osGgyZD6Z8AkJ5yGyAxfc2nPqW2OzY2eEtIZygt
Ovr0CHEw1FAZN5N4l1UXWQ6wOOAFYFgpb/R7F0PT3psEZ+/6Ubks6JXvfSDaPm4xIk46Oo1KtTGG
WlkWEaL7YhDboU61g5KgZS5H4tz82KajBrt6m3radhjcci8UBzn+4JLNoxnprTIA9Ccdpd7Oi1/r
vHQXcV0yfLOykzBGC1zoPKukoBuf5tskcFZ+1v9wzPCCgZ9mQ0IghH04orlNmqfq2M8WdWQNA/XC
Nhplx+fZjLAb7cb0qPRp6ZKuzeOYVPW2pYVedTzD2ooCZCjvij5/aSQIqNDi6TMq3d7UWndre5+2
TXDkkDA0VFI3HuuSFFocm0hfk58KoH4sTDTtrU77wA3MRUMLO/W8VyMCmEyJyFlBVTKJY10EKhKs
yuK25JQHnCNT8VxBtAmu37PfAlfH/GIuooGbsNd4e2MMT6pJxUq6+pMbXzZIEfAIX5TTvwunERjD
0koEos+d6zw6JkQMJ9uBaEamPkSnUbVu0+KqiMAwoKy5y3wc7hiZ9lVhUtK0r/AwLirbea96YfMw
hOQlkptoGjpwlZSyYV8dTdXvcEEYXBFuNqwbVR6aFt1j6RNRmwNepXHdcVkb+6w1P1xV0HuDn4JO
vIwDKqEWlEzNLmrOLMNe6APGOxBSV1XU/ujTmuZQH2FrNNLPLhzrCxnLrU95WxX0lA3f5QE7AGHB
VbV2A/VHONgXrv+JCiqCOjt5EehwFqFDnIIS3aXdo2dgS2kd+miBjzw2x/rdS5Ke+hxlhhvRd7aR
5cGQ2Uahqj3FLnfrWAKpiymxQIMSWy08mg3VF6s1L+lj31tq+lSnTrJWKgwGrQaCwidtL3V0YL+o
UyIUmfyIhIPa6s6kckiRCp0mZU+Mv2PCWAmW5kIpD6NiXfYijrcogzhKPxqMhW1Ux3oZMSQSOMnI
Q8vgSutzVD0x3iTsxlwxICxlZA/ElqWtvbG91xKyyVSjxFkM6WdhULASxXscldeVm3W7ZJjcRQme
Ed3cyxQg/OAzMFWPFJ9sO35pKPLxtMkVzKZUzJI82PtROzWg9Z/Cwv9KtdLfsnd1raZoljodeds0
9OQ9l1RYMC4ptF3lCeMApkEMlT5s+obGyI0H5gXIHMXORlXcbXvZKhOCJm2KtZuJijY/wx5W2zn7
pqTiF45Nx3gZJ4xr+DEMjmqFeA74XRU3N2XKIFAtan6aLj9Sl7/wBVyFhrpNP+F5O8qatKWKfdRi
oaE3tQ1KE+xAE6oXkmF3HKXcxIjyxmMTXmSmeuUWprE11abcEFa3H8sIg0acrQMdUigsXrTUvgkO
l3p77GBpiOL+0crwgarygVEzfv8MmOpIRdYL6+iQ5JTV6bcSq4a+sDLaTaYa1bIrs/AkbcZPy4qi
fWH0yrHiLIYBBixQIvekA/HDdbN1Jqb2Zy7FcQQTH3MnTcL8MSOHe4fnLOIWlg8Hs57GhCpVWTRa
im/LjivatYlY5A1lNTPgtFA6Uz8y3phKLjS6WZZ4JLA7xSWWeUvHXGY6lAjRFfhmuUTrgvhzy7tK
iK7Gf8IlbCQgfU3TNFDRlSf8tU/S4rv1NGlB2YvRlHHZr9L+sbL4xKXgX+oxBrPet7itMSRjOe2T
cIWGFDw9kTrYH/38RqWEwhnFQDe/yjqIayiPIBHWHv9bK4aNUXIL1aZWls1Yz9pyUIJHfrsz6bgv
VCVV1joB71sGi41AgDlFhhkELf+vfFEtU96murduo+EJHMOpaO0WakJETgfmS1A7DBGNAATApbKT
8gkonm9A+K+FYTUr22kOPmOoFA5dnXQ9f6BsbhXvukz4ioboup2cuo7nPCZB6+zwKbVrvyyKhUSD
utLLctdkxyrjTBYerikuJMgsxYU5SG43fabvbdKmR5oVgnPOLLT33hcvREe0/fjeZOWNW0RrIcrr
sbbUQx1iLK+9F7R7HG3qFobuew+y1KovuGUmtHgspWsvO8aYLfxTxKKv60D56Vamg1ShUgHtx0gK
TAVk+Oi8BbHJmA7DXkuUsbQ1RtoiAy1W+rVbPedemfZDvOKxvY8MbzhYWHEWIV0fM2tozPp5v1EK
ZZsU4Z1UEnVTOde6qdAwVIfHtgdQVatUhUF/y5YREavDd0eIEBggF7xOn4y8e/8iqOVP4i3q2vjU
2/DaobdPJ5inYtv2T6ZOd6DBr7YIXIU2+67KRXDl57gScrjRJW2VrkbPm7c/gUeg6fYu4oZADbN5
7xwK+kVECb71lXtJUSDXE3fh65lF8cN4aD26h1Ei0zVakBeFrnsV2APksNDcp1F0o5hkNjgCuo1N
mu8id6lfay19PqhxFP+L7EM1ulfZqrRYrG6nce/ZxlkO6zN5xVHucSzmEsWhZ6zb1S2fKOKswldU
FSLZkgHDSVWuYiXapSpsocozrsvajQ45uuSlUcJHwgs4FO6R8yhbaiVem0B23WWBNcusELL0oLOC
5mUY8iuesBGtYKKHijyEiZqhAyk2Q5TXJ5xlVP3dqLhWx+I9qtGCyCC601XXWwYlpdcgFxD6Sgon
GOiaq8xahqnyRq29e1b8HaOvyNgV87KtGWYb++zNtuGD2iZdo6q+LCdnTqSp5B1BtbsKp4mg+pYq
rn2YV+FTeWsFlYeCGDIeBc494IKeBGYH5gESCApE8cZRXMiCVTusipL7MFTr+4jwdc4D9akugm6l
6bq99I2dY+EZM0f3yQ8DoDIVNe28TjtiYujIpN1IW2hR9Xm5L/v6vrWLcatjQFq3wJT62PQZO2Z0
DhZIueXiwUXsYFGSDt5fjZE4mnDcYy1U9vS84nxtVHVz2RbObUIqkZqN+FULrbqULnECcQiSkuMR
wCuS4Y2yi64qb6DIT5kRR+Fr12gwSW2G5aNGezSskhjr+rkoyVwGwU1TCHRZZV+ljIgRQWQiJ0Y5
7xXKpmWIVUtIwsqBlkWYtjyLzCg1P8RV029S0mXa0LsESnbhW/RV6Jahgy3gxRKrtsw19NBuUdDI
6T+45QJjs51rzahuyiamDGNB4hgY/zR5LvmE2VYK3kyvvY48XOOhMNqVzFJ/oyTg30rN+bRFi/dQ
PvYSpRnZJvSPBhS2NVZ8wxjfzd7ZVQZ01ujTtjhBxzR5K3tIGqoNWrpRUP1ng3/sjOKhihFTSE4u
vb7v45qUERQ++DTX6MwftBiuge2ab2ZLtLVtaKDlXJ1EJd0+6T4YcsZf4KxbexfJz6GI+gdtxMLn
F8qUaMYXYJvvcAO2DfkfOEXIDvGcaNVFyT2ECMZNbZz8yMgPVj5ctQajB8L0fgbXKFC4qyy9blw3
ulwpbXUBeCzZIsvYD613BTDcQaujrGINADw1vYjb//CUZuKjGvsLE7wBrVSg/cERQ3K24OxUEATV
m9jEpxVPrTPGUa6sKMDSHdcYNltjVwq51yAmNWl/pwyjdtGgBdILwWMg3MGlEDTejQ89NsAZw4pQ
cjlS54p5GPC96eUyLRE9VU5wlIylUXN70YkcOKH/5G7vDBtFSndVw1F2zYCzJbwhAkFb+tzr82pb
m9reahMe5QCS14lWPCdWiLWux66kKx++aF5iM36VEJU5+/VtV/K7mGRswMSJN9ZYg6ulCBlF6VpR
IkbQDPx8eg4ShBzpFRUGRmwFX3OLZhnhE3fYQySjB37/W/u1wi+58qkXUKal6F+7hH91dKuE/9HX
/W2t2x9FIp+cob5jFAIKaaT4fOmScWfcZaVHd8DUJvUO46gKnmvLBG+kBq6zaNKxpMuvMupMFMyx
KLVXzevALGXoxKbRrEz6CF8SB1hYVuzJGjy21WEwhq3NFZSh3ku5cXuW8sNows9Kx4kNy7rf5oCa
Ow/3fPWR2fWTW/hUo7P8qjQ3mseTk3s6Qa/uLjVbglizV7yzHYMn68YJkdSpJGn5NFTLwk7WYrK5
cPN5t/UPBjSddTC6Fz2StFWmmW9J6t9gFg4OMIQOvRhnQ/lFASCMhnt6sgAFxlmZbuUg1DWyOUHr
AmJjZm21rvdPtSxI4a7LW3xga1XkXP6xeajolPqyVDDKgx5I3VJyh8dIFn0EENcwLci9kSl8bnCK
pkUVh+YtnTDLXytDhwUicI9UNkixz6bnIGlTvZ3dB0V1bTQGyWXOkrcRrjp8tCuHavmyouZnAcxd
lAyXL8MBhp5txKeI0Dof1i2xCQUjVj2DGD0ZdiintqUkqKgroNWrGtTmdoNrArxaTKOsqHd5Buqj
oSYcZpB3ZJ+tnWC8COFXL72gzNZqIQ++E+0J8iD5C8WRBoBxDb/mKaSzmPT4XdqaJoD04cDR6AcA
8e4zoFdGgBVcXwlXRHi9WLK8MlW5S91kWEuN9m4icYfQrlaWWZLD2u6upW+8FubRN7hr9iHpGoP+
6aJxyE0BsbJ1P+xBElwEjcB5ZARl22c+YyXx0aBTGvg0I3pfv7Kj/irokFR3DWoPbV+QO7jRKA9Y
qXXd65jhKE9V26JUD3BlQJtV+lPdw7spKZiKFMyKJP3HzazLbDTuPCO6NbmnbBwy+OJq3LqFdvB4
kptOtGxyBsgskElRRDUSC1yERUIve2OFjJIlx6exU6CLqeEZqzLdhzmo6lbb2FLSKqHY6BKfviiU
5GT21bsXte8xoYxeNBIIdpuUTcNFM2CFyX+gu38Pe/HRtDnR4fqKfJViqyo942UDIMOSXrsVvFKS
ZcAeAxnFM+XKyMf7QNiPkd3vVN3YY8osV4rUTyGZ4+Bl0eg0PBBFjdf29ImWel2qBQ+MmsAi19yI
kies2r0iWb9O4lfTmAAH8Z6i7g2WMJ3fL38aPXdF+IeJ1Ul7cPMKNZL7M2hwnTPSeVLAJCwQ2jUI
Z/uTSJ07vFYUuFPnQa3aU+PlVzPK/3++9f/hf+TXeTL4efbFy3/Li6EK/UB+W/zf93nK3/+ajvlz
n5m4f166CN8qlPef8r/ca/uRX76kH/X3nf7llfnvv97d6kW+/MvCes4ruGk+quH2o24S+U/u/7Tn
v7vxbx//TuqBbpBkO39VX9/U9B9+HTl9hH/8/fKj+9vFRx++5b9HH/w67Ff0gaYaf6iqaQlGPlTL
QgHz9791H7X8x98VTXX/oLRjm67qmMh/LDb9M/rAng5SYXe6hv0rFeFX9IGh/WHoLlhBQ3NtVddM
578TfeC4U7LB10++f//H34XquuhohCO42jVaOabK9reX2zDz63/8XfsfJaM34+RePNXYnf3SAqtm
FA2jMUl/igDbTdUxtToEuouz1XJrYxHY2lJRgKEGBG6ty0C8mWmgQGQ75V3VH+rA6r4mhhn2B2zk
5lpJh+eUUe6DMRWHXEjWCf+F2cxxW209zwIyoyI/rZwnse2BqYkx8ddTGHmu42IpjPIaBm63iRx4
b/OE4V60xfMsLrFsH6bvzhQTTofn18T+c25e16TcngYNkZA3JdqOU6ItRjtKG+h8oRJOs8g24cFB
jljJydWBeInJFFp/XpznXK2D5zqMu3BKYcaYlx+MKYD9PBGNGWwbUxzJqMsPPR2Tr0k4LdLcoF4b
1jCdWF94okfrgBOtbCdgYZtNeENLaaHVtHl+m2h1tfFa/MYLs8UR/zVrM4iyj/tbUWBBo+wwlIeS
vt/XZF6kO5ettVABGeQ03dEPEeKMtd0y4q1E/XEK98Ihi5YQYT6xVe8Sob4yKfYZVaCS5qYXhARQ
wlT9zYC835l0/vak+K8m7X+CCYAB5a02uQLgSt83AX1xYmEvoU1RJ7eJNioi/5pa2OQsIKiCKus0
R2ghiiQMCIwbr+3JkVB1eBOMyaWgTH4FBp+SyX4YTYHw/hSgPv82PJEfklGWOB4y3Xycfz/yK8JN
XJsMak5UKAt1owSpQwCFRyToYC55pHxIboJrat3NgfO5oRzAnPvn3HmdMbtEzsvzPufF83HzOnqi
uE7oSa6roSl25/3+Hy/zffP8sr4eENw5z35tJ25yjKrf3qv4srD8+d7P/+/b+5oX/+t1VeEKTKYM
Xp13Tiv111fzbR3t7nGrCDzN9ubby359Bd++pm+LfYajQG0wS80HB51WbKsas/Z0uYTT9TVPKP3+
motnm9R5ed5cZYDn8Eiz07zla6fzkWY4bgeEI4iCJUMGf/Gy39ad/30xTIWRb5vnxfM+53eTyVIu
FL2Xq3mXecNf7Xd+PcVv3E1F8PZ51fnQ87rzZzuvi2v9inrkwBke8B51y37IJ8dbMBnvlMmkV8yG
uGYy+lWzY+77rD7Z/xSsdXTnNTIuJ7udOjnvrMmDN7/G+dW+Lc6vFc+OwHkLyDjMgvPuw+T/kxgB
533+6rh53dfB8z7zG/l6hfPy+ehv6/LJvxhXak4iYNByh3w21x1qrYOc+K8hBiH1azlMLAAq86bf
ZsXgEU42U2K/bwIxmhrh9ssGak83iwFIN5ZwnBb1dM9Hh5kdqvmR8NtO/rzrvE2dHhznXefFxjK1
zRCLy6hJykMyTRzhFF+TWoNYSfBIhaNiqG/mDfN+85yo+5zG7Z+HzAefF88v04XNr1dF9efS1tUF
Q9F8O2lWtod5bp6I3EUt6jA49tsGWePPiOnMNRpsV+7Qv0/+ap2Mue8in2im76Sfn4PTnD5dgvO6
eJyum3mLr/W7wmy1LVG8DL2Fkw11IBWKfkJ4+X3nr+Pmtcp8WsvJOqgniCQoSB7mSQPDAV6l3y5l
YJcTx/fXJNSnm+K0OG9gkAb0bZE/qVXf7gGM1Id5otsqmLYs0p01+Z0/qFcLBkRHYIO1AWReBfnR
O3VIx9zAP91xcxLEzBw6k8fDeTKvo874qmY9SJ9QHw+97Y2Hdppkgs+btfWenhOw3BrT5DwXkZTX
mvhxh8YRh26aaL0ctlZjHQI1xbfM8Fe1ARp+W3k5desoZ0xk+vXn33eYfmRMfZww80rQbsyK6SGY
HMfEDzne0Cvu3iTLerJD0jh/E/MX45nODum0jVdLNQ9u45oQRJgLRPVrbrCafA0VH7kLhooRsRe3
B506Pi6qkvsJ/BmWAyoIwKxIbB9gVeh9vRKw4Lo7vqj8IAwoTVUB+FMI8lcpB0b+mtprhu4M3VSv
wH2sx9A9JAiW1lD5kNs6iKv1DAFNr1D0nFp1uKZovYHW5FqbltHE/nPlvDxvmSfZ6LJnoSf60kDA
h91vWj5v/22n+UXm5YT08o2uy4uv/0NYDMJED6nxqBh3jtalm16RqLCgUmAXomHzNelD6ERFZ+y0
dGdpvgAkxPZ5Ykwtr3mOUVlCNObl+cjzPlJR2fJt9/M+lQW2Qh9VRs7DAjDPNBmbkHvqPMtZBuOp
mJq7f7l9sOByIHZBH/Wv+8x7/xvr5l2+/st8iBd2777LSPX5381z54/a9h2Q3mFKCZm+iPnbOn/c
b4vzB8UCJ8ab2bd9npxt3fO6sy9ckx5KqN7ihJ0eLV/27vNx8xyKFpzg52POm79eFvJEtvu2EjE7
L/ft3877/KfrLNrwSyMxkC9PiSkVZ/o8kX7FS32fnZfRW/3a6fvmmhET7j//6fbfXvT7rr8tf83+
9tq93nPVKQiS5pf+v7bPu44h/t9ae//tf/z17F//p/ObjgftfnCLaPPbO5hnz7v89hLzlu/L88rf
Dv/a/tvbMZKtWdPvipRY/22S/LmY5tGakIUBISx7nNefD7BNFTH5mDyfV3mm1A+4jlJK8dPsvIXQ
M+1rjgzW7JCG24Gm6mGe9IOLX3yaxGhZILxNs/PKeXMiC3rD5z3nuYDEIcAXVBmj82YLOqqKlpUX
/u3l9Al4rncFcJ15dt7+9Z/m5aga78fCxcHYTMrB8+Hz3G+veX5L86vPm/m5bxUtkxst7dFKVPrj
fK2cr4h5ESuAlu2+rgurjQoyKKZG5LyXmhZIT0NaITxOs0PXVnSHv7znxCanh/PEydCNk7XGWEpf
ErbhoeI+RBMyfp4o7aSpmWfTMRaoRqZNLnpIER56gox5qE3XBPEY9Ian5tx5Me03UXRAlZ9tBwUo
fO0Ez7R9qCAMhrIGgvIxNOa7x4M8QRrbx7m/Etqdn+bVIW/aH0iC0mNYDxo0TxMblOmu5741JHwS
bo6uNNJ1NX26uft+nsw9fFS1wZpQqnihNBBZVErDVezTwA1icE4GD3MLFGFcRhX+sGaL+vch4bMI
QbDgFBar0gjjhNGqNFk7FnJVRZDKgY7sz77rXIqYe7FpL7p1aTGo53aIyP5/we7fK9hZuvlfFuxw
5gZ/W70QWvDyryW7+cB/ppVafwjLcIVNcc0QwrQomf1ZsjP/oJhH4KgunK/c0X+W7EyKeapqUU2z
VF0Vqk2Q6a+SnSn+wCOiUslTdXIzVEP775TsNNuw/6VmZ5JTSqAaqam8Q879uUr5e82OyNSiRquq
nwySR1UaJNMEcpgBK8UYt6Fq61v0u3T5pqu7jXVoLufleaVUfaySSmat5vLaUKHDBJ94aFNG2fK5
cZVUjArEHQPKwmx64pzzhH7SfA5XU1h4HyhXc1VsnpBfoqa70GhdWJw8Qukg+FVdZl+1sXlZ6N4R
LR8FMT/198SXL5plepu1OhiYIH1McodL1rhV/UTdZe0lQL0Rdle4tgZN7AFKxApW2iwaq4VVFg+1
P96natecui7dk6IC0QIlnDXExYaxRHL5fMxzvuncdGF0NL2gQQpBElpc5EcklNAX+fXWvcf1rSGO
8IcS3P+UiRJk5ZuRc++jo32NiuZH6cS3WIhvBlU+JQJ9vk4Rn0+Is5vhhqWdavVWCWHUWsI7laiO
ljJ0Py2IsNwJFj0WPFY4GCIKeeGCnnVSAP1SKGtlFE9lOlyJOLvRjPBZFBYwyi69ybgTZ7qXIEC/
JZKTcZzmuXVR4ZNcS4Y7QxxpTzlmekEZ1E/4vQ8mUsChJyBITAzhuMMSWfvusCEHG1GnAPtW5rik
u+wWC7G29Gb3XLQwI+MEP+m58PlWe9tPUd4lYFm08RiE1c8CTaA3lHdaWV07tf3gBtpj7Uwu6A52
fGpduND3gb4x/l3e6Ao3RjSBsYk4mvjRjvisVeCX7+XE1ETx8j7RpCldLBK0SomV7VGEvCERe3MM
hiLTRqKj3QZUK1HEHqBIHchOpYWOTF4NCWT1vEVsW1DvTJyiWoD0MROw/83yU9chMAzqiC5uciL7
N5DMrxKpfYiEXysp7tOWjqDMBg3xovhM/QRjpHUkyZMYXRukpdWhRB750ArafjdBQD/YDSdeFTyH
Hdg0YmqHTaVLA08KnrLERtnmviKFSVZVV11l2Y+Ooc6FW4TVUuN8IPAsv0NxqfNVUXXGBmWidmq9
k4EYeTqfCjXf5apz42sExiRqHSyRT16HYEI65SoezVWbWgfFtq50cARLHKmogkJCT/OBeng8vENE
uAREDh5ARleNg4xHxtClGsGRWnpTASrAJwg+Hsm6kbmXsmFwv1GJngrptzHsCXi/0N9NqVLrPdhS
Q44UayOI2GgnDD1mJA5hWW9rG6coHkRnvTcYxQHNgZFuvW4RVMkdctRxI+JoT2zTlUEe0SLHRrHS
jfCgtN0SC72Nsda8zmxMzGUC/TMpd6kfP5UoN4GqIr6ozaVKUgNRpBeVI++7GBPbJB6EZ4mWRUc8
kFnJI4OgMAWWqYWZPIERuZQFWqq7rnX4ke1Jy0sZaBDAZmCAkgRIeqvwb2Rv0FVWj0GDqpIwXrgy
yF8RuCTF8Mk/+JmG5rUCWwbYTfhqpv1ebdO1V1d3nhW9Mg/5oLN24DZcPB28330RtvHG8KJTWPq4
3FYtjYCWhMJ8+jy18PmhdMbQIYBADTHRugjgbOmAOTHOInA4wNT88jOSys53LzO3upeVektGcAzh
imu6jYzrJrhIKpviSVLfWEYI5bWFtI2PrpTNnlAwCz9od61nwy0jpyQ72pxe0XNrkPqc1tZn7ch4
McqYhAOlP1qJeudGnMy6QJJly+5DFXiihl3vE9OUhB8ezl6wB92tNCokH5m818gppatHFp8Ln2Id
4HJDPThdV95dG7RvtZHfqkX73CMLwCgNXk9HLC4RwPLJVyiGrjFl7Luoy9Z2Qwwt8jmtM1atbj7k
FDdqc0TbS6C1NsWyJOqtx0PAbodPTc/uuw5hUxh99gQpRf24UfRCrkmVhN4mQQUDE7RDF6H8RNHA
AxcBZ8SCpJREFmL4WtZN9qDy8rpjR2uV6MFFbKi7BLxt5TXbcly6b6gKP/UmuI4c8TYOZr/uA6Jf
9DC8cOG8r0XG/W8cM2KRR/MybBk0T7IdLXTgLeqH7ekwexjPDUYI84FpnzwdK3LfHW2QRMs2Ha9D
rzn2KmErZlvynoqlCu671ZOXgPAa1b9VvRgxtTwZxr6P02sz9XK+M4XnYCHW2IUOId4YXWrEo2Q3
SZt8+JFxMVqM+7ht/+IYPflZfX4N9mSJi8QmKbncGArBF1oQfExR1W2HP8GTZOtEqD07+C6G8mzV
kUMkjbsrHbwvk0EsBjeypL1y6WTeW5tRI6wn7UA2vk5pR30f3vqA8fI2gmDSlMYutBiJqm31R+aR
/CEM9BCKM+z7kthW2273elmdemzWQ0BzAqOBsLnJZ4oHUbJDAT7eamQlIF1od8So4QiA4SJj84Ii
hENuRbztImtXdNqmFPZT3wN3n852Vy+0be14hC1Gw8bv9Z9+hwfRrwnORhLWdoiYwwg21Y8sUHf2
0H+4vWSk0b5IOuOh0MQd9TpcMH3zM7I9OdmND/UIX7SxiKdQ6lsioNC1dsoeEYxGR2PZ9/mNkeu3
JEodieIBM4w9RUfh51bWtTYBH3V2crJ7F6JlXcQvZkcakhVGj8XIiahGuFut9Ei6CcpbUXC/6xH1
5Ha5zbM8xiKoop4VnDdtTlKGJ2H+jCMmhqT8Ibq0XCB+gXWqcuZm3uCdaFLgS1N5unGGoJrcEuq3
swrzYFHMay3ecBGOD26fknbMeCWG3lADjRGN1nsQ61vkBKSCdMqriz9qWYgrEQXuvouNC5nAn6nL
5BkVgbrNi2jr1MaW0FUH0FOsbjq/pENOZfkYCn3VYJtaYKcBAcIlbqXlC6Fy99nALaeqyg98MUgg
ywcjRr0dFZh+siQ5FQA8UFhAsVCNh7zlcg0Kh+jelSich7AlId6wvaeYEJW1CKqfupNcDVYO4DWP
bq3U+8gyCH+KS/MJKz9iCCARDlBXRO+hGnK/mbTS/4e9M9tuG8my6K/0D6Aa8/DKeRApiqIp2S9Y
kmxhnmd8fe8As1K20p3Z9d61VjFByiIpICJw495z90n6Vy3HV1b15GOuvY4gO/QuvqAgRAL5NTnS
dE4soABuKmNWxESvLtTh4QEn8hPmAyJ5x0hwqWu2Fb8iZ/ZTn2eg+HEzkFtkkqyYO13vawgcXQue
IEFz3T4qNi1lzklz5G+dYX+vMLyYV1V3F1U23pt6eBhgCalZ9sV1fDwhfLipVg7XC98dW/ORstR0
JcmdvpCiXqVty7tX/U0DIayRA+KjyPsaa9FrWHgvRTQefaQytRoeFVc+WIPpzNNEhnGhzOoqWZRj
xkAEHI3ZRn8dUqdmkBWPo619SyVznxkUCJQ4fmxi846WVWylejcDELhKAC13mfdkwF9bppG/NwqN
dRcECsvfQkr1iwQ6eSaZNF85IdD/oH82QuguSZ2fXAJr/hREgoNZ1ggVuQn53j1oko6ukrWjbow4
+p4qSo0me+cl+ELI9vAWmilofFLApZUKnBfOvpWxJyKXdJziAyNbiXledO4lqKx6btfo5XFAOMiO
R3OOb+Bz3z5gfK/TT8ICB5Dq7Ep08jg1vaqyQV45at0XT/cvJjrWmZTCkTIGZMg6/OJIyTw6/d7S
CjMpSehsYv+ltzsyBu33oal/qKO5INJ+DRyIJrnMufLd8NxI9EvEDSUQB06TXocbxW1AZyTrweju
lNLdm6rhUrUvvzVeBX/ZKFcBSmpcl6owpKXAelbDZO8WxbuPLhGARvytU21yFvam7gnoIVA9KA0O
33aJyLEGBiKn3UGRo3tHaeHS+eZrHZugmaDrj0AjVFp7uI9njWzDKi7xCzSTLX316ppGGG7/DbgF
+1ULXZ+4116z4PZQblS4yLNI1on/GzqwB7t/Y8E5020wc9yHLgfCTt8Tps5ANcGHAUCOQAUVD10I
olZDgQT6KCJk/tLr6WXwPG7/cxfmEDRT5PaRUMT7MjwuKdT3BAQrMj2YuBqYLNhwq7JGvcce4L5z
5XsVpf+CcsIWAxk2QRWSWjtZtSrma1n3qJadj3gx2zQjsjzZedO94VxpsbEpG9q1OgVfFPurm4d3
EiBxpi4TzG6xPkPSEON+PI5dgpRY3bbYOG5Qwn0fKuUhkrBr6snnRTSY+aItsXCuqoIPdlbZ4VIL
6PORLf0eLfA8qpUrzER6NIx1AawJgAY9ehZ0d/cSdqjmzFhEtTr+xmbIDRC+tyEFh6Yq/VWg4UtB
cWKjDaxRMMztmfsVXHK9RetAZ7ZP/81Fkk1lkSJVmwlM+s5M7rQOIIKbWFAC/SuA+nnWWUfRIuHl
zbzO4h+NKq/Rot2l6pOutj8C3/3ujd2zYxmvjW9ePZ1427F37L9Pem69F1H+4NoQDK0AMZ+fuzTu
0bTlZMZcMd5CNd0qSn9XBvc9Faml52Zrm1LhjJ5PUEmbQiVY6BM6/hu4WwLKHM4wB71UBVXX0BSC
ATa1jlyU8xH5blI0IZOzl9jx+V/98l7Hnpc0Pbd5R/Lv6iA6q6OGsBEP4NDWV413QQk4V83lWyOU
NvjYWJsUvTa2swJayUM0pRmmQ6podJ6bSiBcaZMd8vG1nzPW+zEZkk0KxcQT6pupijgVZR3v3g+K
blunbQEMJ/8+/R4m6tAJy8Jb4K9HCmN6caJkpvRaLQ2TAufHa32uNutQ6v1h3jb57TvB3aQkTPPt
AAIu7pe0tb644rXpoWOmNWVaQdoxw2yWFB399RAG4jmAYVgJQmfkOTR/0kPlfWs70q7OVPM09TBZ
1VH12IrKqhnhAtvQlT3ekjFdEG2NDtGfKIrFqDSp8QX14qPmnIq/yzAqeJEiQTvVqaejfKpbT4cT
EdTwhX0jg9aZpFGGjpRQmg7FQyZ5WAZI60KhNzqNOyQW058VV5KO46D4M2+H029bgx0AmRUlu9sh
jt9LMzWDzfR5PRzEuVuJsO5p7NXddOZuZymAyZIZ8bCYzvV0VuhGxDilVsi6iAs8XZPpN6aj6bXb
cJieTw9a7NAx2PibQncWddecpwsfTIX56dR8jIZbDb/H27Nw4nFxQyWLM6VOue3aw3yYTijshuHP
1z1dm1Xs386vnlrtuJR0bQVOHOZ8TgoEybGn+at0zMCFqQAsRY5LFw9JaFrr0YNI6mEGA2LeSTfe
WFGhIbWT/eWDpxN1+w7ToUXtaqaoPlBtQYe+Xb2A7llAIZoKPYHB4QtxGT5u2casEDCfY+zqbie3
J91HJfRj1tiqhavudPI+n0Gt8I/4cdgSjlGaL/zoQjLjUpNgNiOm4/TAFKHEKTLw4lxNXymT21NS
du1q+i7wzO5j4PqrXDbacV4lTPROlVa3fyreZ/rN6c3+19ecBoSGz+1mMY0EYPjkEjL6S8RAUHvT
2uguPSh/TjLxD8xi5B/ohMW5N2ymEdw3RrcZUjQQDUgRi7SUa4uZ9r9+rpnFW9fXcwoY9MxOnz19
5PRtx/AAlI4SCB4n5fY2ksTZn0bS9PTjtczSl2JFMoTbsGsV3QrU/snyJFaY6d9PDx+z9achejuc
fo6/XLdxRB5EnOzbr9Q+btLXukpXt6uaFl61Vr1y+zHDpz9v+pXptempJ0ah3GLJgmoD7j/G30LE
QlfKv8/Hx+9/HoLT8+mqTUe335me3w4//Xx6+um127DNJ/L69CNoEqSOY33r5QBuY3WjoEudy61p
3s6P6ggNs0rH8KCuQprGbQN0z3TFOxM2gmndp2P9YIUR6Ur7TsUWb6RjFhf3h9TWNl3Z7A1RjifX
+JAm+6zqab52aIWhZVguN5pEb1IhNRtp6GvETzxkTlYj6ilNeT49t2KbSlVO0/fCyixkkXgjzu20
9cmCFvxk+ve/P6TzPV91tvoYxfm4jc0LMC5/34kHCurcBabnrgrJaT4dNmpZbnClWHda3+HHa5je
fvqBRxvMnF4uOHWs0ImYPtMDjr1/HH16rdd64D3Tj2+H08/tadj/9p9+/vnHOwe9lW3ojAoRkvfl
uPr49Z/e7nZoia/z06u3j/7phel3P976460+vfbpKcSAb6lbwr/QKmP56Ycf73n7OFUsBx/vPB2N
QguXB/WX6dlPJ+fTv/vpq368DWATmIkqe6npX08fj5gYYI781U9jZEWREOX8dNgLaQ6W6s6mcene
/bP8QldUjsaHh+m16Wiqy0xPqz5aNZh6rOVJ6eGIukwh9BvTA8ZDqAu8SCPl2HvekqQ5txH/T5Hz
T8+x+jDnJKoIQqd1f6omTg/ONACmYqNDt9Iq0xT6GFgAjImKPxU7ZW5wS6NiUzNVQdsxJKdhWhp5
Wv4hdLlw199qOvTPsWrUUett9MimYUqmLppWvg+nX9yKJrEzzcM4pqcm7CahtMPqgPMllM3Tc1kI
aqan1NG/JdQOlsokpBGTdjoiklh3Pv4GZgyMLpBR8dLFyc68TGWaIfMWU/sCfz1bLqpd/ufRp9dK
kGTsQjuQWgUVrFrp/njoPMrCt9dCuV9HCR7CNFlO/6DVHforCmJJcT3RGRe76UjhxNyOpteCTmUM
GIDGhiFMt1VZEf0aQtPXj45Q+YjrPz0HkHR1s8xdTuW1qdoWUBlBGywu80f1bcjLaM7umoyxiOsK
8TAdTRr2T69pIn5k7/MWTrf3WwXudjxd6DYlp1bbzvyjqP1RkTOnW9Ht+RRf4hDpo1zdTMW4ALAg
9zkRvgwJFRHWZMQu2IL/aAPsDqcrqE/i848rOr1IDxm5WWLVZtI5jcCg1qAZt1LoF9xs/lSmT8+9
IQxXRRJ/MYRaj37brNvnWVhvB/OrK1Mtn5oLPh5+9xoZmI0UVMraVzCHn2QB00Odkgao6NJafrw2
FB4qBFhMbFFcHWQzqrwxeAWukW/JQRrLrmqfDUXIjKbr5E2XaDpEzf7FVQGm3VoKPq7EdGE+ro5f
KmxSLeB70yX4eLDE4vTx9DYpMStaRkOE9SUTbJqDv7tUk/4ACm++8Uh3TRclN52VnuPhNc202yWa
Zp4N8HWeDh0lEaGKbEVGfbAgorvwqOehkEaK6BwATTjTiEIpJkT5m0slYdkJSYWncNrjqbNjen47
dDyrpR+R/fN0CmVxHm/nWxxNTxVg31sloAAmZksgZJXwLp+mBXKaO0DmsB2eDm9zKTODrUnLZZPb
lKbNxO7nGlcf+Qsrgy8p6lyOQSdgYxZtehhM1C9JNE8/HcVK4aZoWcwxB/DN2Jr6GnDwLnYfT6ej
6TVDkig8EEBMIw2bm5L6Ge/x/9KK/5O0wqJ36e+kFWc/+/7jv7ZV/JJ+/0VacfvFP6QVlvIvRaVp
ydRMx1SRUXx0Q/Ej29F12VEsx7Qt489eKF39F79Bn5NpK6J/SuVH/xZW8Ha6ISuOoQF3/U9EFaYl
+px+6oOCbmPbmqyDYkVfQe2Dzq+fNRVF6TVl4jjZRrIq0OKe/23Y+aZ8GWw8p2QXalaFrnXQynbe
pjVUcqfHsC4Nt6WDpB5DvyM1Qg9L76K92Nm4D1Tj2fawb9OCO7sihjVoC4+iF0DnBysjyS7pkOQO
foJMLztqRvBQpNaxC7EXN7qezphy5jjwCYrMtqEyjeegN218Gh7qTodnxb5pzDpcFVxv4yXxETfR
GhgAk00FXkYxd4TW1cjXZjxYpa0vgh65ViHpu0gjCJfCinIDFetWMd7rQt6n0rcsIpsW+zKTzTw6
WBLMihHrjJpGVtAos6wVbGw1fA+HHp5bRY4qBqSj9sopioFM69b3drAWpZOAXKwAsZmVvnG05ACq
DKAqJHapg2XYXGqdzyan7FjJjw4fCKkol6Pv/RiMhaUBnXQNHC2A5ViB9GjRSj1z1fYQudneE2Z4
Vi8t0rR96OT4ENTxIUt1GCXQ+wxAeoWMEGQ4BSVGlIG8J6DYZw6EUlfGt8DYaOlwcgtSd6qAY11L
/HqNqFxWFQhHMz6AC3zHpJN+t+DJrQagF82FhpznJvKWSP3damll9hHa9DrpI5qFwxfFGPdDx58Z
pQcsGc6+7G5Vb4s/2EoPmhXwxwMrOzz/YR9SCXPKaNc5wa4MpRmh1wHoGqMiOOTKHDTZCqrQqtZp
KcmsjQoPwKijHdqBY0fhOrPQoQzYPEsDKAzzUA9PckxFgT75dy1hHHhmtkcHAqFYId2sb7qULreQ
vCN2DtRKbGWDjSh4Dtgqca8sAsz0lFp7jtr4xTPiO69bOrZyyn1jg134LgSvqajeTi6jg7jCNKRf
mwpbmJGW1Sh+Nzz/vaj7sziNuTRekTQcLH28KMW6jOS3QaY4oAg4e78eUnOGF+4iTuGoRvBWte7s
4NgEB7TbjybARrqeZpXm7HqlO/XAKpsh2CXaLFJopR2No+pzBvN+r/h4TXnDPvDjd9sjgUonOraN
2krWo4NmjFcxJsfC2CDTmutIDemne7Nz9WDbyz7qL6Y/nDtQYL4W0SahcCeKDmURvkyfATmBJgbt
VGH+5nUgr5rCe4d/bUJv6NdeH79YMgV1vVrSrbvDLXMRtZDiGX/1cIIVTvAaPBtN+F5GFYtEDZIp
3EFyP0h6hBFFCIw72LgZbjHlcKVsC8TJXqDhOQVjdIhAYxUhY1UqHyF3tGG/LosWD8HmUkowe8Vy
YL/2/nh1xubcabPM688ql6Q045eq/YqaaVd349Uqxqu4gug89lBBD7qfvIgTI8YjAoOzFXQLKRuv
1dCgEhnIbaNZ4k9yQeT3RjmjVXVjqFwaqRhPXSWf6NNfUzdR+4TMV8n7lQuHvydyLPJGIXhY47ki
bYZn3CbQ7VfKABC1I1rumsdG8qlyBIco6vfiu2EbWs+6tr4ESg8eW12HYXoIaSClQjbuTaNZjNSt
gSE0q6SK33tdXwbBc4frphL0F1XBHITB5BTVqggItKE/q8m15kxprfXc5wXjRR6vsr6tJOeRhMOq
NELiBLENalimx5NV9iff6JGMGWBClnnSo3wZrlbYre20YZXJghfbk55AmT/cVb1x1Ev5zS/x63E9
9At4W9Pfe9Ss/s0x3C+p0c0cI3xHU4R/uTKnerGXvGBZD7vMM48Kulrp5HbZnUbLAag8CBX1phgj
EXgddaO9jIV8ysGU0D4pxqyhjXvtFdzHgzB3qEtIG2p8ILu+ynqmx+AzJDjTJhEeLuZwa5tm3Dt5
famqcTUKB1q339PAcRD/R4yGxcVO0hheJNJWQNj3hdG8VW5/6hmbpd5cCpUpFur52oWWUVrGRixW
QcW0GvEhQSYQiy3aRSzYdNGLuuy9w52tDserEiagAYsvqnsFA3LRXIEa1fs31f9RBc7W682jmJJi
TZAd6+iHXDsmUaUyxxRcPeatZz83DWQBBR6A4+jPRWNsuCeCK5frs0kLvcpCRTnv5NfhS81nxCmr
m9Mc/J5iYocmz0BcEjod88O/K/2j+KxEtY7TjEMaRbHem7uSsPKRjmBzkiUNQfctEHHIUkjBkBl+
GVVwr16usuWVaoSUg7ahUOCSiAPjERYvg1OD1wyVt9AzhVoRrGLt5nfwI1D3dOYOjYt3h299vAyG
QV6a0MWQp+243X2JgxGpOmbFCWRp2nqi56TvT04WDfshS/a1Un2jfUafabh0Lml45aaXdhAHwgAC
Z2r02AmpClkl+dKLzi4l7Jrd1E41HU2vDWMwrDtIlQ34/MAP1dUYmtouoUa+m46mB0mn5Wc60jXx
takuokF3bLYBk4jcsbynVh/6RavVd1bjuzuaOSXk2VDuLMMPtLlTjgqqZh66oVDIdKN0dtEtKmhJ
xqFxd66drmhde/Jh4wCjcrudDWoE5Hc0b+K2WFELuyqW4m8HSEcwMFhCGnlT1OZKsaXlmLZwTKNl
iq6mg0jKPQBtxrNdvZtgj6M+XorcbijIi5hCFIsBGskAbEGCq7RMKhqUi0aq9vmQweQXDw1NmXu+
HJbuVnW0fOHbnuEmzmaRqx6sYsk/pZmesRfSr/bMiY2X0XA2PncBWtntlxK47bJoWnsXYMkT9PY8
ZY+xVCBsNaEVzBqz524c61f0t/Uiz+Gsw2iJWG7kmVKDhwHkxZkJ1Te6FHBgN462ntewyuV5VNob
+AvPDfj02cg0h4+0B+gFYrs5J8549kpg/ZA/BpdARzfsr/hJ1fdYlSCScpSM+gTLX68WFCwi69kC
sUhq56KWwyXSM+SALpwZez0awUugb6SORmszuu1/fkFB/Be86xNpm1oAAGTlL3EyEHFA+5RfLSrG
xqc4OUWU1YvWCVJkxMlwT+a46eCoVDO7S0s3ad6W91kMmUjxUWlIgI27Kt9SInyErI9DzdgeSxaj
lgWs0U3MnwC311cDbmXBfUQsMG17qpL+7INuRlNxV9jhV0GtysldzEL5CBPrabCjl1Dl/S2V5bFL
my381hW2zu8pSeVGNbZhwY2qZX3hnKVKRO2kP5OxO2JPfy3G9i1zK2T81T5wuzdLJy6PgxdLyw46
9Lt8sHeSbixzq4dRg3pHxzG8Pzt2e1aaZoHrxCrJvomllLbYXSn1dDvVK8wX95WG0azRnkXsZub9
tUD+wTLUdzqC4W6d+syeCBkgS87MM470a3hKs8O154xE9W1oeoh+BRk6cWPVngXDUzhOmK61brLu
ahr8xSjiDghmH3ICydp+jQzpzAirFz/t3v5gfvx8oT9hIdgOEe854n8KShZV+XSZkQBZcd216aaz
00VFfZjSMtF3163FHUyr+5Nugu/y9n//sSgP/zq+bFXWUN4rikprx2ceha4Nmqo3NHP5wB3L+KCH
8QFaWRs3y07mYsTJwe3qhYjyorAFlq4jJC2X+UB4QByuEiaSSYY6pS5SJMUiao4IvktB9AGLpJiv
Jrd7PSvRluIvRzhv9SdxD04j+7l1Kjz1wp0IODrq+pK0rnAnByRudcza2DE2bjK8ea559FVtoROC
hgNeaXl8MBL5mmTRLmTQhejrvLSb4baFXfSywnlhcHAXjrozZLwN0WxWjG+qhU4s5WqG+p0Jxqut
o0OqcdcIx3MfD/vEIrDXiQw8LXoRf7M2ytdRka/hKB+KhusSvUpWfKDNZYZ10QGs79KHdK+a1bIv
sSE3h73Vy/uaYV+xviIrbor4iAGzbbjPRK3M2NZ+FvdRr4Vv5vuLWtPRHiTv4qaNWct9Wi7T71kB
3zTpD0qdLZTuvYzDVd0lB1PvMJUYxzeqh5pbihvZHI2PFPTHUbDx9Ew+jUb6Ah8JJe1w7/kuQh29
w7C5wIMwRrrEogz5ZjeQ7fVt+ZCDqh1C69j0kFsH6yj2VgpRpYiJSEutsFZailDR0Nlj8Ec7WntR
I+VUSMFOtoj5QsQ5nNSAudG1xhF1wEk8z9WBdp5ZQFADtOKQsukBowW8EUaEP/YkyKp55lLwr2N9
g2vZQcR/mdVd9Lq9V7rltNQOzcUeujclCx9HQgilkR+lnQhYGrZyshsekOmtlTF8QcN6wKftgiXj
i67zrSTjWU7ZIyQtbsNuaKwib28YxrOIB5OUf8DsTWXjOdbZJ8YonpL2nPuPYWHeeQbvFQ9XPdaf
Q89fZq66VKLxrfWbs4ahEEYSiK1DUOhEu05Jaz9NkhYJQG8lIkKI+gTBmD1nG5vAPc+H/TTg2ZpL
TbcOVHxMOs4nq5fOvQtVNDAtgtTcOjpxvSDSnatJtxVbrxQQqdiStULm4L3JErtPMeDEHiHMdcY0
0uOqIKPbJ2yUuQnCGLlCPUcsPnrLtmDxHxFRFeyNWI5FNDvm7o+/Xz6UT60xxrRuqRbCNpkeHl2T
6cL5OY0TD1pYqLqRbCprQO3FiRy7reZ+IRrjtgyNZWb07RmuJV6hEZkE+MhMJLFDEgOr8h1zZtfc
fmv61NCzx+cYiolYtqc3sNRXAFxvbRm8Zw6SNhvFhNEfZTV4dLBskk3bmyGgKO+IWrplhfQIAwoZ
VWcfSCrJce45KfzypQzC3+mbYaMVOZDupjklVpGvPRVTLEguQjcFpjx4xjhKvYPD4s56MylXEHRe
4NDhuUTrHp048aXMiNjrjAgcyHo3O6aixGrS69KrGbJan/1a8xjWw9XBYrVt3+USqlfGBBfriz9q
2ywMqabLc7Gqm3q9X6osTmLNefQk+YjMB6y0/yIjCbDb7qrJ/bkXzIec8pSya7NyKe7hMbIUV6tW
eAYvim7ciyXQaeKDw4gU86+ynEdFe2zZfcehfBLvhpTl4Kn9uuuCXXQvldYyY+cqRgU4xKN4E4dd
ackmKI2bs8SmN1L7XZ1jBlpBhY7MjZENb0PCF2B3mQzYo2LWuCnz+uxkzVlGo2/JC2Xo0LWSeoau
6hXVe1w3F83sT2JC1xZ5rH8Yfn9NIjqYgNmmblM1MyyF9ObPoy8IYR6EXYSAzYoQYm07LhGiBJaC
/oisGUTnviDL1EPF+YdP/k1YpjrkVjXWPl2xzU+3TUx4AOoNVrpxPeU0aDmOLbG5jdHrsvsiDRSE
oGuRukiOeRS3xH/4eHLBn7KnjqbREsc3kFUCw08f31lWj+gwzzZqTSjFTkxMGYkh7cisGt3Z1IIX
MD51/xAY6JV19nyk/YDwr//hi4j5/Wsaly+CwsUkpeWI//56BTyaXaiZuelGhMZiqhvkbWJpb1vy
/ZCTNonrs4V3pF0YUEu4uzG6RMglQsQ4Jp3n6BsgIIR+T3//zUQG+6/fzDHpDLQUQ7Hgdv0yNnIk
lmM4QKx3GgJnOcXxSnuQKsxK+o6wTjNMTImb1yn4zyuyl/HwRp7q4lWnzAhfZKd/03y2R1PyzDbG
E44RpvSUx+O1ZmOvhUz8gSQNmS8zAQ5JrCMSNKbTraPQ2PhsD0QOU8YN0I77c+KHOzvhDq0x7bgW
nWcjnCjmkKfPYVMuFeYqphAFqQHXbtbCeby0Ec0PQNdrZIA6VksxTp2tuxJxlIwpUEEY1ifeVfKG
t2iUn8xePzoDul2tPNlKc3bz5B33Pt4+fCkzjN7Ioam61RLEc++IZUAyuAgdkqyPUB+2Fx8W8D/M
0N8ND12he1MxFdlQ1U/jVI0DJ8lwEd74arUSAUrjxLskfp3yjv1Vqcvt3192RfvddadHU9Q0bKJa
+9N1dzrFJnPPzBThWBWHj2j+zFC7hll3rkgLrLgzvwyABqFSuDCS2gvFAIpdCRw0hm5rbJXx0ccM
Gp+QkcjAwT+vV9N7zRKDQSZdF7fDSeswN7DVe1D7QW0D0E4HTiIb6y69G9ktNiSqxPt2oJWx6DFa
E0ZIQGBtHWNGguMnO0Xt9w5kErFDask5J0a5dHBdGxJaSEC+ETBQ/ViLeDwN2lVQvdo+ESD4W7y1
rXzRK9FCtfJNMCDv7DubPZhiYIWTY5E6Szw1xwA4bhhF7sG14bdTCXlT6gbcLlEczTxJ492ngOg7
Cwl40MxbEtSCk/qsCk5zmS1jQ/takqzP2KqJlJ64G4RGfEyG6qlsuC2rJKvSgIKGfy64iQbUEbxt
yzkWYVQkJwff1p9VwqYOXI4+0LMSvtNltFE9Y2F7zWrI4xcldneWSiB86nNt4w/GZmDVbmv72WyV
k0iGk8/ZD0uJ6WpYtyxyZm7UZmTZ9XdF+tCrbOn5O+jWOjr4dnZ0yYi7ICZxe0S6b66tHy1MC/9h
aP9mx6bRyeFYimxbtCd/GtqjJWWFLkHBEMltkfDuuezKlea7J/EnQ4rZpP+w2v5u1TdkEnK2bZEU
EM3XP9/uSnUIMEEaWGwj0tUVaXv2P/8wf6aI7dOKbpmKquvi0YEW+OuHBH4R1bEspxvdbrEkMypK
XPF4KXvgtJ4D+r+cPURycR5HMic2Ox9F3ld+9C5ykKVDMIIhTaA5S6j9og61cST1CJ8Y0bn+bLEQ
0o2wC31+JyvniPZfqYyTVWrZlpHvEsRRsRBHeAI0nnrF+ZOhCBYAggtbzuRQ0XnaWwTjXP/GjV5U
ZyDqrvcZknSxibS08eo7+jEiRO41EpZVejCs89j1G4M0sPiSWLHtUM0dB8280CbEkFm2dv4lp/5i
O3h99adICw9O11wUy3gG+rm3zfCQltrBV8HdVsNeBG8ioJJH/A2N8o7hsR+9e+ivhORUU9SS7Ri1
z1nfZk9KY+ESiBi96UlMEbq+G9wupIGMLTuftkf8qTozNHQ7O0YIRegvPk4uWWja0HhOzeaSVOz2
CotdjTwXOyCnj5G0eHgodRexgov4cRoG/88gvQw5JNEXvK/TBen1Mnirfymfq7bAD/z3z5TTTwzS
1/Klin7FGdx+6d84A+NfmqKTqdPRFMp/xRkYFjslywYzYKvcm/4gkOoCW0q7qgwJgXBW1/jRv6vu
8n9SaVcIiH+NhKCdGrIBW4E4UTMNvtqvMzrWUA4NGM/fYaJT9zThFS6uTEL4OCE5p6OPh//8tUmD
c5PD/f3blLovrTIkZyWG2FoSrqbPyiYJ6/SbrU5zZYupwpAnuHnGD26MQUtMGW5use8tbLrdoW9d
/O6a2Zm6TcfOWrYa8kxbUb4mdKLwXrTmGTHQ4bR8Sna6Za3CnKZj/aVppHRJ+3Bv0J+hmU27Fv0s
eHUginNykT54zpuQHE1CYkLSvtSNP0+qojnRQ6dxPwQl3pUQ5d20PcRhe7XTchvHJU35YUl/GDZ/
u7yztqpWSivfRXyfZ/KSniVpJg9w+73kihLjha5bnBfcHns0kjf5YFo7QyYKiFTpa2LSKJDUjrKF
B4pLlvYdoxQkqhij8Tmzhkbxld7jVgYs6eBIdjaPMl0Q0q3mXs7cdlUHI0gGiGs66rl5qICfo4Yd
2mTNIp1m1Dy9qqG3qdh7bxGbvXe6ry+8Ln2M5LCl7Y6cGS2zyYrchG/DqM9xMQNkHS4te0cEqi4y
rbORDuG4rqARm+UGBh6EPEdSPKSH+n5J51pMTvW763fOqrVxp9Eh3q5w670jXrs6HlSrzLQLkDmX
1DThJTlUj2W5PgyB3NN/GZ9KXyAr6tWYIFEqNeepDZXH0YQXr1M/q6zkYaQrqQVLPtchl85Tj9C2
pJFjhkeCT798RbevRJZP22oFVpEwf9/aoBiWXc84CADVhA7emW6HbU1sXmXiBSqWWGnrMoYdDSbU
IHdxjAEdIVkeOXflCGwVSyLRPauPCUgLZFfAzqPQm/V5CnDaeWlNhT8+99WVC+6PbbG7UOS3rG3T
RWi8SJZfUVDF7i8Q5IQyKu7sVrjcMyEJ6FjqGwQJdZDhp5U45iK1kSzYCo7UlKHuMdIwd4nR7C3B
FE9qbdsENFm0nZ0t0SFcU/zYNo0K1r1pce7MY2lrJtqyKmjsLwrkX6Nx7gdMBD0/m4P8oxBmDEyB
HvO6AjcfExYfoy0DlS/6hROTEoiMCUfijXhjx9JGMUPCQx3XQKWwXjEAevWLZgEJop21unUO6/iH
LNOr4xvbJs1NcoYDLBSMPi1sMKAfGbhVDXdOZ2yrYfwetlgza/WDTrMFyphs0Uex/aDgC6d68beI
hjhZ6V9pc/nq90VJrIP7cV6nL3Y+hNh66zNJ077Y4HvnDdkMsKCFsQwx/nVeeyV/FOvrzCZbyUXT
aWFMD07BzR8gA747ZIewNJLXae/mpGmDdzOiLQ9g3uh44TprPDqwwFJKJi6vnU8fbrfUG+2ipvml
jFIX3Cw7MSETvj1YeA4k+hOU+WYRBuopLM2HiOb8Bf2A0Ahwaydtacs7k/K7KwUnK2rBGDnqTDHl
PbC+Zl56+q7PmBMA36NFmdrGLG0OoRZd6qR5C5ldujSuWABI35+lrJlpOMQkgHT2OHRh4PZEKhGf
oLoaZ2HR0QBVxfsYi6ZFsPNGFdtZDZScHHbDXTiSymFFGb1WP9DLe+wDl6GhYjlU6HOPAkMB5xCf
nsraWLA651b0ZZAoznhWri0Cxzh4lv1qFXJ3VxrCjTncyC7NjaFpn7MAFw0vVlFpFdbSaDCnMrR7
ICL2jNTUuPQimwDeIB2tj9XwELRdeu+SEJCp6MlFOjfV8KvusEfI8Ub1JGDxMlAV0mjG3NdJsyU2
XmI2rdvK+CNPjI3ZsjeqeitdEsZ+y92eBqVDOSzDotQWOWbfi3xgc+snxkmnhKiU1jyAzEEZuWkR
hRnJUcM7XoEZVQw2TsZNadDbK71SG8OaL0cnqRJd06IXBAu1bYJFbjun1MVCTfIw5wLdAtiK6gxg
FFrUzKVP0yfNayAafLzpR5/KQaNr8yF0V2Jq9WPTYW9rDsso/K4m8tY1MFwYaW5XzP9h78yWI0Wy
aPtFtDkzvAbEPEghKccXLEfmeXS+/i7I7FaWyrrr2n2+VmYUhELKGMBxP2fvtQm27EvlRz0OHxmQ
eDSBcdCrlxL9X1WOD9wMLk3owPdC6eFHRnZ3KWZSYL64iSyhofyMNZwTRd78iKwIn38wcqvsfspA
9qc2jV6Srq0OQ1/7pYphqrO6n8lEGLTiOH4HP+ISm9XHgoCt1I4zbntx72MA5CwnCHirBM7PuUO4
UOBcHdGmH1t69Eluboj1jDF/0NHvM/NBLPU90E6IWaeovEaG+nWctKdGygv8A+IlB1lcKFx0YUgc
rpax7jfUU5Hqw74rSMlLYvnoBMW7WpBwECQu105CoXcmR10G+GktaDFyDK4dAJbWqbiQR5+Y5Wlb
dhNeoPyHGxetn5JeMYBwWkTnZzflWi6c6RP2FbEPGv1LUJO5ACiOen3/s3IxgWpGfCnJ47nMbXyX
+XtSPtUTNyCUVbVnEzeFktj6CVXApm0FuGPQaH9BYvE6VhT8yT0xOQx6o0geYwFABQXXJR1r5TL0
0VlULsuanLxk8CTkb2l7nkz2dl3TE+hQRjHLWBAvAxh1L19MdoLrifa6ibqjHG69dFvy0NUf9cBa
ytAqb7Sqj3lNasOQFD9dcgzbkeQtFGyTN5t1tBizDwPiOr+lt3mWCD9Ew9LDaAbApVrjeKqS+2mr
Zj597cGzGNjCPD7HYansyGdCZx9vNV6wp6MEYR5J6scUxSRFRRL0CK7DNh4Rv09fEA7hAy5be0dP
60d4Ai5nH9qCgnw5K5+0JIn3U2v3Z+YKFkEqRsXN3nV5Mzrl6skovSytv6rZMsVzOjq9VnpRxGIo
ch6ov4/erOeu3wOZsS1FJfoG46FBXrEMCWHXcbzLTnRey5e1GVL4R45R+UImgGYWUAafX+IlTv0D
xQ5iUL10MObaps9YJje5VBGvwFLdDDXxdIZO6BDptOW1AxqjwnBFb0DfUkwJ2hg9/2FLMknQVjMW
HcQYf8cBikqTPBronOPRBhu7GzMoAM5EmtNoN/rOMUOywRWNy0jRtrImu3Qk8tCrQjRcSYoRnn/X
pTWIpLytoZQUmt+OReZ3BjwfcxKUKMkFNGrquY2lNvshiZ4KPAwXE4AQDmomDIbVXzkHmINkx3oW
6bYOA07PYvhut+n3ORFf28Z+DiJWiRX6Bjou/ec6mp3tCsdtEpbKkvv71jTlO6WKk4NV0G0kU+zF
ncfKJzVJ9SoVQP3w3ZjcrdIBWGBQX3rCbBoZAavQRvil5bnQ+29aF5oPLkHmuat3e6tSXvLcqe5m
gpTLPLKqz2l0NWTVu861LuPSJ1o98eawGnzdYUU762F/ae2JKp2ovbq1oQ7VsXLOIOVG4LkezII+
tGlbCYNARNb0zJw+nJXhRZnMB1I4b2kWhQdVN8qDyGhTFtzXUBDvIthWDIhdfEtKixBkMs49W6GP
YinIKESlcvGW5L6RN0MeshUteT2gAVRwrBdBYOBuSOsfwk3rc5vo9XndA///oCORPmrKxLSRLjXl
iFEyWwCYEJbjB0XmcKNSeTHM3rxFNhe2GXcHmUiAQtw2yU7Iij2J2sqWSfptylP9aDvLtN12iXfR
mcppZYRhLgyuUu0nPxkqczeaCeoxGRy4UVya1u7OWYDCEXnpXSZDcJjSwN6Mwj6hkqF1M9XzqRvs
J9LiabbFRnoMkpp2uaM/JqpBQq5EB4XmeqslNuEMpNRKoZ/7akquSFquOQNJT4B3W87iEYCcp6sy
uvS69amLgSgIIwgO6VS+1O3snPOqfjbdyp9FgY42f2qFMz/OeIu29ZzXO6fIQZa5ZUH307JItg3s
3ejMyQlC1rPIx9gLWFnsiiGmzERqaqdtB2ZudMrzESkuAUrFeAmDsfVmh8lpuVC3/yBsL3qtN485
afYtBqizDah0nipn4LYY9gH8PQVBwGl9VEB8y0vGs6oqppM1IaMSKGbzzesxQCrcFJRmdFfDIjXk
S9eiCH8mYma5Ni/WjnVT5qFc2CbaOaz1L3Gn97S/FpypUrd0Z9182V2sN7+Ou/pLWAFwthaDzi+S
NhXeCWxf5JMp+Ju4vf40hiKlDGEPrWSKhjMDOcJFlO32RHidly3Gr3z1gK27Qx4usY3th9W6vPqk
XzfjYjZaD6Wi3GsDbkZPyjQK+iL0rNVNtvy59Q8JBnYWIPZ+PXrdDKh3N+oQKb8c0utfC1af2rq7
WpXXPRLhD6Um5H61167eVOZaeKTX3cYN52OoXvJXB7X7iglYrev1gjuU4A5XKz4LD2Xedi3A4on6
wQr9dvsAHEtE9malDyq5sYtrpigE6406xINUBsiSENj1frTYb9aNsrxD65LW2PO36cyMEfcTcXg4
VxAtAaFd9qZcn9VtrCAunELo/njJVlr3uvfLf21MlPcZwbf6YkYjgLk6lSS4lAfpIAYIXHFYceLR
4tohzBQ/23qsYUQ6MT+Zccrq3rR45brFP7fuGU3aH0yK1v3ipmuXzbqXNZ1By3/6NCxPDYTfdXl0
ihdj1nryrXsxvj5O0KmQnppkuN2Wsy1krqNu1zfOl7SciBWUqsW9tULLu+VU611zqg5jTsJkQm45
wVv1ad2sPt9qsf6MhEaMIiz2v6y/M0ghl2Uo8LJ35upWW/nTznIGqYvLaD0sjIrOlN5/p2re7ZBL
3+tOx/KWLE7GZDXC/dpdjmWUxH7qEqy9er3J2mKQfCULrA+uh7RryOJrSIq+kOFG9tOyEBNzf2ER
F+zWE0dhybCNgvxjFOE73zTLO1jf0PpeEKSVtB3rlSQuf3mfFssSw0R1AtRRrLj4evE92rhSTg2J
Bw1CjoShRHsyDbrLm17C8E9QAbAOYJNyofhNmUCbXAxn62bF+a57EooSqo0FgPv6Y7E+iNwBC4Bk
jfyf37NgQc3b9bjrtbz5uO6+/vbc6vmxFT8mosQ5zY3FFLnuGuAWGMV75ibLg8kQBZu8iRnnX585
tNhqp2Wz7q1PHCbuw1RvcNYJTn0t6beVaeWH9UgsNOV1z9UbFMOdvV2PmpRS21aE0BLGuTL9SiGW
LikHDQ8/F9H6HHPZe3MICHlPvqK9H8nsyzavf17XWzITDRQO62e7fqyuw8e/Hq6bcfnQXw/fPGXR
kiLMYURfjaGUmTgNSwBOWyVs8MpS8GSZbeQPZcTgOan1SP0sxIy5Wg5tela/d2upXYlgtIDMPZbS
HI5rslGwDk5rlhHWJL5Pyri1j54cwmV5V9Zvc3Ub/rG7puQ4DSvpOBr22C0x83ILZwu70DikULFW
G59uDc62UsQHbn2/fa3ry18P48UJve6tm6iqP81jr29fva1vSbPBKMXe6RcN3V+srgXj5zRoCzJE
bcCpos1an7FuzJbAxIoalD+GkhUe3JPViMgFFC0gIoaaSaGlRk2786D+dKccze8pWfbWwylsWIHm
cdKfugW9pw7HwSDSYd3o3PUZm5bjUVUwl2zenoTLOWmF/eI35Iszqb/t1NF4/OP8Xne7mFJoOloE
NS7PQ9Ob7jMVof3rdbCe2aJTb7RB9d0fJ//6nNd/o1YR4BQ5MajrY3EUcj0VZPlucVX8foHrr7RW
hb4LSX9FFvw4+8lKkUkWc2+8XNTRsvfmcP2Bnpa29/87Mv83Tkh9IS7/r47Mhy9tRHoacVJ/NnJ+
/9rvnoyqWv9CWGta3I1dChEGhOd/I6Y141+2btF6WSyN/2nHLHRpzUBgg7IIufyiIvh3O8b8F+Ft
qHTxQNqGofLq/t0t+q3z/RXm95r196fud5UovbZbDcfEfYmmEqOlitdSfStTAW6zKOp7CofCJN+T
5FuKLOGxCwW0pT4vtrluQoclcZBSUEouNosuIVh6LP2btnJqaInuIcF7eMWD9POPT/L3q/3z1Wl/
VQevrw5F8iIwcg3aweYbWXJoTkZmR51xt9SSlW9pXDMXDV7nKOYxztR7aQRPpgrEryiT3pclTi7a
ypjfQhArdu7E2zQEzxtQMoscM7kEc+/SDqFMr6tj9NAHMbGz4CFnawDlFXz9h5e/aD3efLguOYBC
OI6FRMl8o05qwi6lZaMa99mdqk/g+5JbPRNFm9pL6vFsaH6oRu4j6D0aLp/o0nSPnaqdc8uOLnpE
eYiK9KnunOJml5nnKOm2czoyIhfJYKk4PmubfBdriB+GoX3SbK09owfblMGSWVoJ+5Ir2f0f3tPy
kf/1PdkadhSBYJz3pr59T5oeh4WbZPqdE73Y45K1PYgz4U6M4bHX4O/ZkWpeUs6PXZU6Di64WjmZ
aoT8wgjQoMKOdCZZnyny7tykVm+G8wKStSdCNzWerKwBcowHdXLD7h9Ec6v05m8vnWvH4IriqlrS
Hv/ULxRVEfRh5Wp36KeesJTkSaqYahA9ZnmMAyYconMxU8qK6Y4PfTZ9rlqvc8adyVwTup/qbiHO
U10K52lHmjD15nTE7xCRvMRbgCatXVkwxUhqWneDsy56cBR9CwQBLLFBPc0mjJpqY+qegtLOdpwb
PYqXaMawqemcku207XLN3dbxzB16jKId8TzxXhlR2tn6gxmWKDeNkqTzYI7uFQl+dYBToldo2dUy
vMWR5V7XTZr49mDlexNxqIdH8yqB1x3NWFkSI1oagEiw4WXIzy4izo0zxh8GyvvXRDGyLUMF9i0R
6BiW1WSHoXR4WPcowT6mSUeDRIenqmvgeEUdHEvV3Ts1NKtxxK1lpS/WbDQegg11q6jUi2TS1Mep
FRBqleq7tCb3mMftR60AgjxPjnGP1Ar9Xtsc/h9OVSoWpomJHB6/8UYi44yO3k92pN2ph10Guycu
12mafcD8j+mPcURXg1rHcI6lbN9FJIpv0xwtFR1iCPWwga5RWe17V/Fokc2XrFfvo+KHKfMV3ZWz
Pzfu1TUL9x+Ug6so7e1pauG5sWza8Rr//+tpaimCbozZqPfZVOhNWtFTmFrov1I4o0AVdjW2bL54
cnEdsF3YNFumA+lz6yIaFNrZEjGGWSCOI23+YwuNXMEZutXrYvZl1Mf/IAparSFvXq6uOrpjW5j5
hfN2jB5ct0jrdFLveeDUjwJ+uSNTOOrZJerL3iPbg7Tvwjk5hXFRCYS8qGHyLk6d7h+kd/qiI/jb
C3EFUkvBq/mb8i6QdsetiW+pL4Zn8ObGpfmA2A0WagzeUyj9+3z4lOLueV5cuKiRXdiamvawfpSy
7XaxHLNbU3SGj9XNIyhPJNqxqgnAbFqVJLVEufDlIHAvisMw5fTa4+FpWMxYRS1PY6C6OyqhrUfZ
W1zgU0jE+NnHJCXo/R/O7OXMfftWoRcwpUADpP9tJNMMpSRyJhD3lrhaox+TRWmmbSAJ2n6WmE9A
en9apXNXlDrZ0qAiJ8fSr6ocLPDX+ox3qev31AuaY2RrZ63LBV08fE2zWyh+rcBE/d8v2Pr7jRwZ
LKSF9T/7b9IxtUpErFCkujdt5+DljYc9g/R+tvtvFRGOD46JXKnOiCJHSo2JxhblOW8S/L0Q8frU
fFQj6iJGCckUAuiFOIDUN53ysyFUSqmCL0V39PQIB+RhJA17o1mDfnSMDxYs+YOIdMorJTX2gn/h
0Lc6BgrL8POqjXaN0Kk/qnbOql7mF1FxcYfl2damJ3LnnQtMJHfrILE4KJNN4WGACOgMWFAHkCsg
6UGX404qtMeiDc2fCp3qIq7Uu9LbJz3pwxOL82fVDfV3BPU09GhK42S2hO4uNe/A0pVTHkEQX96U
1ujD7n9/7sYyVrw5UWyNS0KoBpHEDCh/HUuSLAx6R7rqnfpLNnv2PDzJaC7Psw2ezFKs6UlxgffH
zC8uUs79JholDBfpbgclbw45tVYqdZhKHXVvFMqt7/XOM42pppIaDrjuMCc4pTxX4bt+aEmpc9xd
VfeVb5FOD5qcuWEhjeewAG8zJMmS6WG9OA7hd+CmZ73Hrl/ibahlMF611NjNY3qonDJ7HmrY3W4H
+yLqcZxyH9xAHkY1aqbuUSub/h/OUPWvut1lqmnbuoH0iSBmG8XSm09KmbR+sAJDvSOp+GDU9KKd
PvqYZpyIba0aPtRdWOtjQ1ZcnOdnc1mn9jl+EoPsC9q97UavJH4uUoT/93dovZ1FouJiTGPhIFRT
OOrbV5Z3oZaIlAzJsdLLM36D9tE1zWLjpu+CWnEuja0gbTXw8ZNHQRYu9f0Ab+XGoRfiradvRUvt
YMrG3HSaopO9YED16QdxkYF7nTWyCHG4wQDXKmUH8GAJ151THwEStGj9EPaGAEPwYbS4LyrjjJmr
sqgi2N0XBX7oUSWeT5njfZ6ZNfkcVHQnctVlPbs4vyrii1u4F+1y8usLE3qodI+YEn9aMlqIToHA
ZKPFLIyUdjvgpp2ei8kfyVLQVVXeYKgkqewvMdWhjKGZuQfFgFJ7n+aAWAZHbzZDVeU7Fz6yh/Qy
9NpQI5C9BGaqxwRG2QWd5f/9lWiu8VdRG3QavgcuKFTXBpp1661MdXagItSxDO9KOpa3XJkHpBIE
hZhFZHulcjHN+nscTChCZ+kcuyQ+uXoRvXSz0hxHk1yAyP7qTE16M0m4IiDQnmek0zXTRlUcbbsB
9z52ssPMT7p8Yn3NWlJMbHotBIWN4la28Q4PYPoo1E9dV6tPaTC96wZLXPvyEX3RAw2e0OcDE9RW
m29xb+3zzSTom5pm9DQOmvWcdwp0GGDbWqINOLIp0VD2xgrP4qiM+2sheUsDjfKgTJDmuGjIuOMk
5z5JQn/KwEsQhzJHzJIGyz1ghaLtCQ6viqhRWY4s9qKphJ9P8DtbTDEXZHLT5dee1t+n3DjZwaST
UBIEFzXGqZBO6YNJSCeq4nqj4xHa21nhV9RmNq0pYDg4k3oIU+2JNmFwlx4aukthjYHf1ckHlfbn
IaHCPjVuCTsbxnAzY0bI6RnuoyKn8WnHeBKR2NZJNeztpLX3/Fl9E7bQaboRdRkner2hr5/4opQ1
rPZEvdXZR9moKOLwT3tzK8KtNWmngXC6i1up+bZpt63LfKAJxgkOcxVSA++Tm3TKZDMFrrWlY/xt
pvd+KJqI92kat8noL5DM4wfCIfqwedDRPHuCzji2/LWfB6Y+F12JtNlBlT/8wPmcncXY3vIhE3vL
CSYf/Tt9E6W/GyNnD19vtq9y+7uaKMG+iaRynUdUDIEYbsng6o9Dl4CRmL8UThHtsGBad1mgrWKt
dBwc69Fogo9NAnglLkdsEnnsNyonRGIoO6Vqy0NNStCOqup3I9O042TPZAEMjnghL/FYtmB3+Npi
NB1Ls0KqB93UQ0p16S1WyJFKMJhuBNxMOqrWY8Wlcpgqt7tWPuufYE9//+KU/Q9HLR1qCW1yzVRg
8ZqFwSwK2vZGo7G9ZY3rz3nfHB3Vyc+orreUM2r8I9xviWeQRJxjUQ2q9trHNq46w5nudmstXlAF
gBNvy4o7+eBkWo2cJ6p2cRwVu9Iswf6PebMZZW/5Q8AqjO6QLdT0NmY/y4wLbMps96CKGnJFdw2Y
cpVhO12lDiakR33rx/QIcQQzA2dAbhxf0a1zh0JoPzYurfa0aR4wRLYPBinmqD01PtZIZOcmq8Jt
aaIdiDDRT46Y3hv8FkoEgSxzVggnWGScw3yoWjr8ZASJx6wjv0fOcnxMjmaRJ7jw+ZDaBPdXn+va
Jnergm5yHN6qITh1pWFe8sj6gk493po2sfXdZD2oUBr2WYknKUA96YXOXKHA02HNN+43GRleNuif
p8BRaP23CF2mjgaizZm/naZ0PulzyFgbdT9saCw3d9nYFcX42qEoxNrOPgekVu+HKfsu8zB8nLux
Oypa8Fg6gQdoxnghl/3aNEF4jS1ULb3bDAc1at7ndao9W6F2jhQ532Kxx1YFORbNKWx/p/gaz/N3
GSj2HjsjYBEMmxekUoSYMFKqajOdK/NdVLEWSoFlecSabRBt2I/rXCZM4od2UuJbYDc3fMnRIazy
gIYTzjBKGczvhkWE1iZoqdqhPOFv82pc+I99OX2ul0JzPUXPRmpsAxOz9aDPH81I1ru8tklc6OvU
rwe7fBmNhyqxNwxf6gPjVOT3BBe1Gi1r9JdosSAB6Faee52FClMdJsrbg/Ij6lQUlU3wqJclZCS3
N95hlX+n4FQmrzgALRubqGMQBzanP3ZX2qXcTxoUwrWYP8QUsdfy/XqorQnT666TuA+MyvPOWELi
zIJ2/3aeGKt/HYvI2gRx63hvMKUwHK6aTTd2WiKW+6UD+Lpp3JOIK/Nor73miVEWka72fQU6GiCq
0BMEHe4EW57iZWMj5gQgYBMyoQ2HWo2po9Mdi8Zh2GtafkzQ3W1zOXz59XAEut/S0j3Cyx7uAZtc
D2jCxCRSYVBJkGhANqH97Nss6Q/xBKd988qFXNsGiqB3QPjJNysfmx2ZNtkmcFu51Uohd2he3oVG
+K6x+mbvDCnTKUj3cI5o6mUy4wYURa5Pczc+2wUXy9xgma9m+axFDNS5lmOBGE9FP5nHlaS5shrX
zZvDmVQFf1ZqeDJum2yJbiFloEUIrYwFkwMal+tmXpqAr4eNVAzUVImHI+s3AJF7cXVaD9e9cNQL
yPzLjxOkII2qkEdlFw/NpD4nmREelY5bsp3ZyEEY7H0NGVUTaSibrHTeEyP/ohrUQenvt/6QykcR
J42vON25qUtla6s/RGVdxzGBKilMizUtiq/UIcukq5GnGSBr/cmwxLarR+Fn4+g5YJBvmfvS4XrY
hXaQbhWikEa33c9jbG4YK4lHGVJrUT7vbAtd+hJW0Ecm0XWSTGwSqujp1aj7bOoVp7ERPxVX+eIS
ThUrNpcn3Ejk99mxSdBlIzab2hT1+IBfnynOxUklEMwyQvHDvT8z1Bpj55dCiZF7FL3fzS3AWDPs
PTjiF20CR8BaPfPQFz9bZoy2MegoZ4a0FHNISJ7U2zOloUOxEFOzFakbL+2WdNlw+zq6ISDU9SEC
RmiwLs9b99bHXp/763f/649f/4IZURzsBiXy3v6b+a++z3/+maoW8R76JlLbEcX++vR0fY5WD9ke
HdmpkktO++sfr5ZZEargH01bYWVaf1AyPM1eCkgwGGfWeutfWH/y+nvr314PU9hJzPlDXw2l4ptN
AuO7WOJbuUJKx9S5+lggOWX3PUmCvTLpYsM8bfY1N9DJug7i/rRuZo0g8z4RpLUkHQM+4a1kinUe
IJ7am/A8e46Zsrw0bXEWZCTQmx9YcRgaxbBK+0a33jrGIjJPZD6Yp5S2JhJ5+AA7dGLPo+NwJa8/
Xjc966CTY7uph+PQWBjwtKXXn3AXNE/Qas9NQrTi+rz1oXWzHuYmrVLFxMKw/JH1cTNzfu9VmaBq
IBLXf/0FZvJLjgadhxyizMEMcsRWSnfM024+mQ03T5QQrQYXQfGcnKZx8jEcg2czN5HGLQKZIDQ7
VHXLbpErLaj9yoFcuz6wbkZLECaRLEKSsmIS1te666/Kg3WzBja8HkYLWt9e0x9eH1x566+Hr7+3
Pvv1cN2bwjYju8JhjBlRtfq9jRUPCT+neoqFaF7m7C9hN8a7X/EGK5f+dVPghmFWtIQcrJsVMP9f
D9cfdIsc4fUpIYkaktiZ//IX1h8wHcBSrKa1H/XUOn49O88BNvzanVd++uu/3cZptze55Zjw1/Ul
KuOPCIHXp73+o2towOvhuvfmeWs37PWxP974+pM3vzK6qOdn/erq1SPKVAqOvz6kqbd1tfLWv1MF
c9s9r4qlIE/z/LB+MlUKAeQwC3vT5ji11+/s9RtdD3+JmX6pm/4QNr0+9fWLRucbkpO3qgqGYUk7
Kex83utJfBiExrx/nN1q2/alX7MQX5UwjRzJnVvPgGnWkvbjKrv6HW/SsDpC3sDCp0W8WxT5cRVL
FUu/ft007QLgfz0OzFDxlBZ1d6VaC4TaZIXBybX+0VVHZmpqSF0iwNNPQKOpkLcknJHMHLqP6/fS
MPHdaXX5UrGqOwYLaF1bvuB5wbJ12/UDfPPxr4/98RVV62n661N/3Q3SipM3Rrvq9OE3W4npYplI
TmUJQWbunWrj1nZx76eAsCBl9LPZnJ7KNMUrWrHiEs7OUVpnFyeVvbeCABP30sM0iLzc2ijDtjCc
2v3g9oVXMpXcJNrcXGlBXKdaqz+Yj4oV6BenuAeqGR5TVx5DwrTQkIbhpo/Ur7Pags0oxYs5kgGn
dbc+Fc3ZzY07JjXtQKHla4xl25Q3w06zrcEQzD2PLhHIlm2p1dY17qOXuVFspgjGSwIEaW/VzteS
wQpNfSI28ThEZNlwr59i93MNKO1W9qPtTYYeHIVEHwv/4dxa4jMEBgt7bTKjzlY/mWk4byXGGDRE
ileGXUXAaU1GFKGZgQgm/Fos6BVDfonnidyyoTzHCRUoIVg80WHSmBu41q4h9hQluE1kGhlLR1ed
vs00gHdjTvhkELbho2ihH/ltYTT3JJTvTau0j7Kwv4P/kzvR9u4hMEe4ssJ9qoswfrLbud5XQ/Ju
yI1uS3M4gxdShb4uS2eb5KP5RRsomJGFG+7bMD6OXAwPZCHpHgjSAQ4lnrdEfDClYXKLDVwvzqfQ
52MH6IbDLW6Kb0ohiuuAjJVbY3KgDvrIgFSfjdmKjlmc3ZLEGgiPSO+GK/KXfgiXrGXj66RJ8b7J
DtA+SqigyIuR7BAVqcl9j0KHucuQHAMnJPU05VaY1O6p1akZ8H18m239NriVCdiM+2BA7sAC7SUg
nS6zyC1PtIXqmTUao1NOH+iS907x3klZi+kvU9s4X3DdYNjX+iWvI8zgSHgQ3/pLalHGMdW2ftTg
h0LZJqWyVV1yu5yN0ykTYPZg3hIy/DDIvj5gcIegi2DH7MkFQ9R017qJEoou6VHmTnoOu7jlVEtY
6HGjUxzYrUYQHouEJmZShCSKZZju7h0OSL8fDOeCdvh9ONjq0SjjYz0E2a6X1BDh5Th+E6S55wzS
PE+j8rk/ZKlxl1PqXrIoBzCQo1aN1a+KoozEi9FOkG0o8f50rhdYtXnULXPvPg6YrTVHYbiobi5F
bMLQnPZ77obotV31Pf0bZrCs0HcqSCiu7vI21ZxYEma6njfFGVvPc1Tp2iX/MtNyft+5X7VKPsm4
CO5qbHzWawMSwRSYp1LKKy28/GbaCYOYK4ZjU8IVlGX7vpka85nQyWumNcmlFdO3oqFGFRL1dZVK
Pvo9ArmTi1Vpprn+4igZWLQEr1+eNoeiLd+PulMdWZ8eEUWIPaFkFwiP9C/i4VjRN7HKojkP6uxu
NS3h1fEBb5rAUA7I298lVda8pBM0UW1xne9CK2zvTk5aZUkccWxmlIrpiqqZzRQp0wC5Ql1D2Sf2
NG0mj8kmSVpKKC4Oesd9mdE/qAsZnt3YgmsJyU6z8bOmnenri2esm90P6MCyi9HOGJZgKPhipkZI
lDPJpYGBBLyeJ6RRGsF7tQ6oyCaaCraamScf5cgrZ7UPzKLpPirliIFmyIKrYhc/ZFd8jCqE3X1S
7HSNHHMyOatzPfX9E9IDguY06gkc+sFc6XRblI5e/FdSotRbUTm3Pkrbo7SVT4JV8a0jzRIEq+ZV
ugWtKJuBR+XON02UL+7UvnShdHZhZR9Kc74mefWxVJqbZTYT2HB6re70SXSp6pdIabbEsgb+0n5U
9R8iOY6Igb+oH7WgmK9KpGyb5ljZvfoSy8+xTUpsORifR62HiZwMTx28WeKWm8OU0TcxS6q5eeQj
S29eWjrU4Htlc8zlkxPXYgvfzPIMq5ifx4EKo17wBehWu7dZtWZWoryD5HOwbVJ1Eu0l0h0AwLK5
mLXWb+g84ABS8BJKZxBnGYpjGTW7wZQfZqNut1XYdjeT6IltCRlu69rPYjSaS1h0FPqjCazx4OyV
gBWgxK+6T6hHbSyMKkU8XgqRKVdAW0bXV89a61DS0quHqB9z34nV/pLPX8tRNnfy6+5YG56Zylnb
ke7BlI3yo95CetazS6sn0bMLXH2vRglCvbapAGuN0TtFD4a7LSiEzViH5Wz190F+izWj+aq0Vu2T
IRJvupSTlmpkQTcWArJtT9JrhnCkBpRWd9lxT3MyUtz7pdHHBdEQR3gfOqM/rY8EetgQY1/8SBOX
PFaDDHtZWnsxFReM78phJpgei2tMkljABUPewT6u+HcMjBPXMJmw6Jgj10Wfp5SG0+SdREjYhCWg
FSdPHrqgh0w453Q83IbNVDxMRC0i/s2aLeeE11rauW+5MdgWWYpVJ79bZneTpapuQhl/QVttH8Ni
GbZzatGyMJacVtdl6tW4u6ybKN1LRA99d5iZQz3aVrc/6aI0j5Oj2FsBoI1br6E8Zym+VcP4CZ10
fF9BU06FFSMUyeKnNgsxvsXhHjDfTOJz+kWPZHlth0JA8tbFqbsrNk1AqzZ2CQP9nrYLS3nD3tey
CKl359zDqIpq1nEorfEdpRVOXwXkfINrZcn4PDmWtcyVxi8U58U+S1jCO/XoQoN0EQ+R7+mCOLk1
4z2sPvFPzseRT2En1fljZOHWkCKqvBTrNZ17XXqBQck04JPxqsJ+15WQCoViNn7eYFNR0/RDmGGQ
diwNh88IGaixJKU5QW+3gpSxEeSzz8xUPxpG9m4YDSavlFjdoO58GRP2F0fTS2oWqPhDI92NY/gw
NVQ/E+v/sHdeS65qXZZ+Iirw5lYCeaXS5859Q+R2eLuABTx9f5B/ndx9oiI6+r5uCOSFhFlrzjG+
wZdIFQO3p5sfpDG5e8rCFFcQw6r2B8077U4lx5sfEiO1fDdKoeFVjn5HLZ25ij7TwzgqDCu7+OJ4
92M02L5e5k8Qpht/SIgTFxqnf4Yw7BXTfNNmA5IPc2XZOeI2axbA6Gh8TZg1U0Gek+cQo1YUYVRu
rGnezxOxoyG0zNT7lTTY5NWBwxV/Uh2ksHOVDFAkTPQgFabzppp/GNXlB4xWjl9aJbtLX/+mmfNo
9br6y1ASCsme/cbVqw7II/E1PFkPde68xHMxf8QR+Kk+xYAsjIYx45C5ZzOz202tN8oepg0+eUt6
RxGduISqr7hwfzjE0HiJwCGTaITFmrNCmS3sL3MUexeClm+a7TCuRz0SJHmP+ShjptEylr4wFe+9
zMG6toy8wpyopj7bZ5r7QEJ8e+iWcgmGILps8P53ed4Q5TXafoxHgbIwJKa4kAgg0gyWeZba7x4+
cDfG627ldnNBUOxLOUZntZtITc+keugy8IYyMu5xF7n3Vin3IRG29EKxM07RgVI2dRVzfm+gT50b
TgaCdoyvAWWCYKBRGAGcfGp64zFFM7PFmgssXBGMlu0sP9Ks4tW4TYqcwX6cA3JWPf2CKIF6sTkS
LfxSO6CjOrXLg85RESJ57n09ehMWEvWdMM/azzUuKA5N1XIEu7GM6QUXvgOA21+Npd3GaVdLm3N1
4YRnGAX3qEBvukaxhdjDYzY7RNQXwk8Ky7lv0uq91rJz0tfEWWk6GN2ZEJeU7tteSL4Ow6oUTUQ3
HGOteEwnZThCnM78UXH/MOAxzkoL3bv1zPkI7vloc2276bZ3bKH+7fsB3qyDqdMWNGBMpU9eLNJw
CW8+jZgar5EN8DxpmyzIOofqkmFx0Jsd5E6gSzFGEDf7btWT87sU4YdZvScGyEI7VW95b7xXSEtv
jle/lV6mnTrdLAK9xqCaltCzmtSyDorWn6tM1kGcIPUjIRHMacMMmAsLcsuhIOXbOcXLexZWR/T0
1m487XnIa0w0YUGnbXZBG1q0vlT3MeP8m0+9dcYg0G7TCe0c4sJir+Lc3Wvm6Aaobf9QG3+M45If
q3L4+wSI8tqeDnOkvVd4jBkeEYBl2Ps2jeY7gmXDBJL9kF2cqHhv8IDc67GHWbRpat+qqvk28k9s
aqMNA1ehjm/0mwqQ1j6cuvupc/tjZoWnynyym9yE6ArKbYy0Cmzu8JCnKNrJ7Ll6IRTJGtXULtdq
oksJPHJcN96v8swoyfXAVOJ8x/l1S71E0OQAFTaOFvme8VCDuWUwninj3Y/BoH/Tg6VY5SUFuAdX
VZ07OYmfGrQQ8Kr2ZXDlQXXFfOztqtryK0y0gImkNxav77KPI5P1s6iojzKRf5AhkgPV8NrMpNtP
s2Yz6rSrk5ExpQqGoM9/471CGz/OKoMjMEY26lE7LLRH0sBfY1e50KWp7qLxOxDxYetShLxHEJ36
0eJsXhcZYtdrU0xvMnP6AyO/4jJj8y9cUCn084utmaJEyvEfxBhvD0xvnoVLMmH2TbQmUkmP3PmQ
aAsAIQ2TNMkcZG07VfoANj40rmnYvP6nNJArxjHKlHPFnWN24XnDbkJuOlu1R+Qvw9uUibOfcbE5
ZJ77a3FXcjLoz43IHpos084R1MldmMKWNxz+cNVSriaO3m3Y6LavjeCh5fSb+bUgCdH6oY+Ye1Ol
jA8yrrQNc6JzblnfaPC5RzeLPQS56q9qJlvXmUtlp5qWOPc9RmaOm0M9VBkdMQU8h9KHvqp3qHTN
PjBwWAWiogZvtrm3BQwMz88rmiMlYBg4HTfjeoTzUU0qsUxewtWNpAtRVgOJVXBzmRG3mPjRDlO2
yc9lBfJjKuZ7Oy8UfxHa9C29mzLBcK95eIDRJ6C+CsTQH2hEGASZ/1LhfzlTJS8ds7Ej4/A39hkB
kfuxo6rxkGXenVJTpelUtdgRyz7eT7g/ui62t+ymRAFEpvlgeUTWk0kuTOIp8s7YlVFhHGzwvpyj
3Xg3L6iVOAR6oVN5PempAogkF4znkXXtorIgn9dM3gQ1xSvWsHBrRR0hOvqYBHnsePt4UrMtOky5
VxzGmTWq3zNvNpkhhxju7IMtbNRurQ6pcymQ5J34VSdDeB3r6F6PBuKNQ+917ICe5aWqnbnudpu0
ho9NtsFFRRh4Kk2NIWluFgcPoWBgODk6OasP6Po2dwWIx32XGSkBmHURKEY6+tW0sZVOf8T++7uS
9FgjQVxDhmPx4hWZR5p7nhMOrv1RhGpcHVEEc982Nyml8O0kOc3spduxdXsYc7TPs6W5HYe5dqcU
h0xU8QUEb0pzRcV3bavjqXI8eR/juLWpzyixvElhv9S1crUNAP2mo3V+76lHxB3TtUs9AvuKqL86
UX4jKkgFcsmEJGqs9K6Y+7e5j3cOvqNfkrj0ooBlQvqI/iI5JXqdnTwPbUfjd3DuGqE3371i2LVm
/lPXvYj5uP7UWEpCchoqCt0jfbEAZ/KAEXhP9kO0g5kUBpU3C0bm+LARn9wjvzSOIVgeJ69xK5eo
vNLOhkdE7WGLWif10VIuUwbZJy0tT6EjoHMGQnSg9peVHjihHR7aOoQHzzkNxTe59Z06MVtfBiWp
pqWnqGaOQPuSTnvdHpoY8eWcIHaswccBymELafPTMAAFPaZ4MUDNhyM8Hz10fVPvw33aaz0dDCwM
0GkS+nfqh8cIympafuOs/jZA6j71lp4+agbNkDpwTZIHVkuC6zJ5Uc2cwPCaVOghin6YVjbQZnwE
1qPdxUr5p5j0rWUwJXezESlP7BXBNCC4FH3JeX9eIkqY6m3poyi7IQf8kgo8wqVML+50UybIczj6
w40da/PeFS8KIfNB5ibKkRa8gZppdjDJ693JrejZi8J0Tlk3MUzLen3XVYlGw8nccUSXCCU5UFt6
eaFy08uR1lVrBlGq9mc1czfWkg6f34OSiY8wiIyjnExz2zlxva+GhuBWx0UEfjVo4R/QeRc0fAko
X+trqnhMPUbUbe1Nt2lmutAqUM8BMb9NdQtLWHejjZnX4mbIe65GyUURzre1BJM7sP5x9GqH7N2o
co0eLoKgattxuM3mSBNxUH0RZf1eaX8nrZVTTsVeVg7DL6uwz14eykCkKkr9XIIHGK0nS5QKATMW
solmYnRQeQ+Dp03HrG6ZsxqQu2RW/2GzH4wmeSnKCIIDJdOtYbXMJGuLwdFAFUUuEo44VL93WpqC
u8xUZLcdwafGyL4Tl/ZN79VTMpm7cW6TfY2I2wc9TdZjHDYH3QFNSAuOPrhR54+6lr+4Q/LojRH5
vlEyBubAAMRWh2KnepW5qwrrboVu1DQR1DuzCqeTVRu/eyQWF62w/FFLAYx7qCcSFZYY+lu5TQtl
JAaVK1zCSMWfE4fUj17Ltnh1GGAMaBxFbV3jbCjOaRbeZKnuXKeyPmR9BXPjXoyCOlKR4j6x0vlX
ppACU6g9+1M7N0CqEiBYffV7FcOHo/sDNpR421CrSjex5YZ7lY0MYg74my0n39JfrHGUf2bMhhMz
JsRx5nAYtB8MuJJbN+vU/doxvxpudT/YCcXGKjd2aYU8NeNo3lJt3hayb6+VdC9k8JSP1G31rZbY
js9o6qVLm2RPuxn1QGK5FwRH72Zdt+cmwiPRO2YStHmoE5UGX2dqBIoHd6T10doXOyRUWC3QJKXV
ORx6lc62R2/fi+LniZYEUl30IWWlbdPGtnxUxf1BqNplzmvzGiKLHnGqmNPTlMf10YrbaEdZycKh
QekxjZp5o3T3ejZSpQcLuTO79FvDZPiS2srrENJ/cdF8nqOsvolkES96iq8bdE9B5kUn6T3WTuqc
10WumOxzongk5tFAuWn+hjmeIhxGPbeRSvkBcYJRcnUpM3t8yxIH3WkMiznG3gC/5bk2vaecA4Hs
Ny+whbcc1RnFuDGnxAUm44YSTtz02t2T8ZZzjg9Ul7KrgskG0MWfxhuAttRYsj1RX42sUGFziu44
zS0DkiruTmTtYOZQLk3e5y/JmGYP7Q9dNPsyqbIXrs7apZziZNM2e1PR0ycVZX1QaBMtG82crp7W
buHgC/AyuYuIo533a21Bax+ZoiggWupkD1dr08T0P1S3xfH6C2ZAfG4GzvaZoTyVHbf0Hh5Mp3nX
qciOSpU4SO5bXKia/j1pejfQipYjygV3IF2qvMmoE3miIYsoxwMeB2pYsW7A1Gm2FGySw5SSdGvF
WnhAIYJcaCoWiK/rbge7LIE8d7avhM2TKsi+kFq862LDeSydaW90aPUqV7sryux7Ny8KmqEWj2Xm
UF2TcJGYqxHfarnHtKRQSBZoB/cr3pNRpd7isnrlJ6gDc2YIPhnavRGz+SUdyi3i9mJHjou97UuH
KEBGxHs0ui1Q+V0djxWSPVu/TLnyQ5HEbZRuPe+cCkZLnbx2EE8PMVZiMnzsgcJqcg3LLN5GUIEv
uQveJhz74q7NfgD18BNXJxmKs+nGQL6C4ye61iAag1I30p2lAcku4cT41oiJQ5Ga8c0aKA5n3RtR
6yH+YeXZqLv6TkSctxxTC/dNq/nx6M0P7TiU9+H4p6QpHwwxswtKPtO9HYfpbcxSMMblt1atBfiP
uUGapyKjSeYBjWzZXcHQwRGxmD/o7kaTg3XFdGRd4Sv+LKImP1bupNxo9j95Oa0PynXtHYBgVw03
M8WgJ645YPqawjkLPQgFXnEFl+Zh8GCwyexJUf7kU1ft6RkOW3OZ6sgaThCVkWuu5ihxooS9LU1i
0ATGLTWr6kYMZ3GXi5fPGzpYwBxJ9hLe4Zxts3TOWKxThHaSHDbT5Edmcvac6JKdRIuGi9GBZBz6
qd5I8DeH1XChS0ZQumBGSauo2oNaoDVlu5dmoGWlR0p1kVP61ksqeaqm3lc0rETc20E+NsrWqbWW
SpRObBOjJzYB1W+qHBzR8f+mnO9dq0Ngazt7PZmhbwIQZY5O8W5Mx3srYsYZhQ9trI03vgEjdHfa
5VLPA4IjxwDN777iz4J6VGo+6lDnas/Nx1wANxt7JBxNpNk7mBfv0XI+cZyw3Dad8hCJIUWfPo0H
dIyQrAfHOQxgV5hUP+QkelzpGyj7Ro4xbQ7ajrXgsi89NHsm0M9yGbGWDIuRxKSbuufiQLHL3Sj4
L8jVJNplENVZVWyKT1yHG02gyYIhl4ZiiWvzAlEjmxsG/GZsE5rEbsBMT0EuGrXXoWJa1sifFDCz
w2RO8S6UBUitunU2ZoKc39A741JL7Vyrc3pjnlwzFUisrRtb9CLKusIsGlFw7awFMd8NVLqpscL8
kNMziMz0IeKUFYG+G1RnepLC4hlq4qIr07ZDvQzPEi0IZ/1CcQGjUQp9c6om1w/bHl0OFhrQVvqz
A6utQ8JbmCSAFgZlXunWv20jM0nqdIa7UtZbCnF+piT2dwOPomOPW6eH2yS13j0T1OxtCkftDyr/
m9Lo2xZCKYM/UONtmrSgiRzqd8V5QM2Hiza20Egv9smEEiFNLML4mvR+oJ6xhamDSKJLu1ON3IKe
pn1Xu13iz0y4Lq2tv4X29zGyu1f+rJdEupJ+RSs3ltGjLrBH5p1qbO5iU38ZjOqHqTfyjrAtvfAE
82cmQHXoMf6wi8c5xpA8tnuCqOp33SF3p0ieCl2WgdLb3f1cFUcTCGZlxTkMSzpzWc6hXmuATDtt
4t/TyUJvG12708307EzP0HZSf6pyjxNkPkGNGBFo2fLdcg020gt9vTIOCjOlS27+UJDj7qM+8mlK
NFw2e7hCXhSB5rLjc1cBiVC0LHwt4i5wY9wjpUbkKoHqMkjahGpIhII5n83IF4RI7IESBF4nz/00
yPvnCLHS2SJCpUhfGTo1xKYQqEeEqhr09nxwQ4NWiWIbR70sXpBKg5M3R8hvdIpGYRmnXmbNtUWw
svfc+YdjROVZ1Y0CjChrlVWXZ5lpr1HT1rvQqGaQMSzWtXE2cIbCYe/TXFwdhcK2jdG2s9AJAFKc
trqObMxNIpTTffUosQ/RSeZvLmGP0JDy1E3llPgVsll7ntqo3TYONnZAhuaG0OkFNuZtV3tZSXv1
aU5/IsS6NWZovwvmK7GnvdfjQvnOk/rsyAbzu4SnayvO2cgWUwFRtFvoVFd96OSDkX5Hlmg9dWa2
NydvQGBG+C5AuVr0vlbp+jbr/lQJVBhG/nvaD1R1Ua9zUZ6dHWNbWBYp468iOSXR+M1UQQNq4G99
j9gvyIrpx6qPGCMI/6FMGjIfZbRBKb2A3IiKaVy33rvx8EwokH5RYs6UlKE+er5IilZvg5rij9ZZ
AA0tDuNWtRe9SnceTPO10Eg5C9GQRWn1M03mYq+Fij/plnayZutqhm7liw73LrEyEEYnJobucG5p
F529sLjUZJP5ssbGa1aMuo2OaJ3aq070jF8ifO8nhkm239HlpnrK1aFz5s2nRLbV75J6MnYrY6RU
3Jp2YA7eoy/EtsZHF6DvdneioHqSSEPZQsuhl1w/97lLupHLWaIE5LVFFZAATZtIHO4JPREjBfOW
6Dy6Ol2ILT1LA1H0IC6zynpICP1Fn0pMwRUNZPhiCBiSFmf7rWejSAFtT220nD6QhjeQSk6RohC8
23CpMXQlSISqv7i587to0EVx3dwXdF6KHojeZLsJrktqurNlcR2YqgPCKnmQSBBKcG9dMxwMqaoH
pfiB0aXaD1VyiynIbnCWiIMQdiBILMsIHPwpD3Dpie6S/WOltzcSF1q/tZTclz31T8ASNulVg+HH
macx0ta1WzN019TEtlxU3wpKahvsRA7nF9Cpeu0QaxYyy3MQTUxe2QQHL+/wvdjg7sbIG1H0Ffl1
LPufY6pRlwyzozE5L41Gi6RxMmUzmilu8Y4sx66GDEnfAotgpfu262lXJigPbaiB8bXa98hQlxzP
4r6z9J2RyOgqXO1+Iu6VQm0eEl9dkLAdYagHI08/jP4T879F8yjvFNNRj+0sHlc/AXDOZwSexMd0
jItMkwiNthoOc2m/dqYD/rJ2Jlwqyi9LcqUo4qwJlMmDyx9KbHp0nbZ2rhmXsus+orbpzskwLQJS
69P4/L+M+uf/B6PeQIf0l1/O/+g+/sWoHz5+/d+E+s+X/ENDMf9LNQwbEodJQiRoj79oKNgu/xtJ
TxC8SqfDM004XSrI+n8YKIbFQ5bNva6p6y7pLv9fDJSVv/KXTZZMC81hqEEZ0ADPTJ7Yvyz3EEYY
7bc1EQsRfcChtQJgmukmQlELtbrPtwlqfeoVWABiQO7QGbosZhzRoEKZ9fYlXOJtBisCIokBq+x0
LL2MAZW2AnmrzVvOoQuDtaV5po0fWjxg7ZEi6HuCVqQ5b2aVtKQBZxSQAWxJo/PSFuFEHAuMPE9j
HiIqRGfuiSQKcR2AZ+uV5QAgWKotc5KaG3VeJGHuoUVTDfSgAZJsPrtGpAGJDWE+IM3cqtRMA7x+
R7VT1JNWW9VO60fBjKt9ZtyDAk2t3gxP7owSZ48biqPXc/oxBkkHElD2yTWbW+xQq54wpASUOJBF
eksMBIXvRDokkevmKVeJG1Uor9Hklb6nM6zr7QYHWJo/kI5N16Ro/VJX3/oFja8R/GXlhyqkr19V
ApDtdJ1rkgnl0GgbvSReFk831e6IpA91fsgYByElR5lGJYlhjIACpj16uAA26yvsqIswvlK1113A
YAjRPN+O82JLo43PHu2cQuUwAH28t+akZv5eiMCA+ERppsgBnDYmP3b9p++1U1up/TbuBAzqpNzN
RhnuPPOXjct2KzAz5TFOL5l54V1SbYlhnydh3aTaFUGZ3cyGpBu0UCPoWPnHEfJ9tLisKGFEwZIJ
v1dKPwFO4UOrBbyY5kBHqC4f59DcWRllNwtk6dZxMuq4NE1QKWDMAqm3rVT6oITyliIL9M4dTkNf
oDhxIip1nRr7KaZqf1C0e6qFqGemNg1cOBV2Pi26vMwI8siztsNwCu8jBvHXnCKqv/w2FWP6Z1QR
NedO4mqLmgnVwHHgTv0+qkqg1oi/83u8B+fQqrqL8+TqWXSIRAXBvf9jtXQtGq36UYL7hB5CM1FP
QaHnXMLw/ahv+FiRtblMMMssPM9UDY+1hFWvRCaTnsG4M4TYymIR28CdrGYMx1mNJiRyDpRNszPg
tA1WPOOcGmmxLUNzRnOAidFMoheKiQM1BWMxpKm1HxZciuIR36fQiyDUxuGK7WEjk56OTIL9YFCy
0bcbY5Fc5kdbWuomRAt5z7cm/QRKeyRzVINDRFsrK98q0tTwKFblVhjPRh73701fPuVR+aKqyuBX
Q24dvGREfDKex0FGZ8w49XGKWxRpCQ3+SZPzK60T8IFRq3woRnLVpEAyrHrIq3CubtwQE5yiHFHV
q3dtAl48nBWwz0nxpi984EJnJFaD80e+lFr7PIyNO7dwL8xPisNyuioZixDHFcGlfVdz7dqpbv8b
H351cdTwMkOSo+aXWww8w/jMUKbd0g2rfFXpqmtC95pKcfWuW3UIRZTqrhxFhGc7a8h7BuhqT9AS
4EPkt9DLxMF2kvCY1Ca10BxsPo1jd4sbZvCtThkCSwjdj4eqDxo71pkglk6gDCPBiOSk7VtmZz5q
W8qXYfjadWb63FO+qhqXvpyOOyMrbPdUqUDkIoHYyLjr6HPu0MJOm2TQobOkxSVGMvG5yFOicazw
KBzC1Uv+csWG96TJrrt5xvgbN4H1lEXMOIsUank9Dee+HAH1dfWpUe3vUJnNvRsRUYc6Z5uaIQU+
jfqmtuRmrwtKWeLUx0ISAbqsrrfXNfR1A44yFxDr5+PTBPdyvb0+/nXz85nrnU7r8U7rQ3+trg+N
ENp3YtTu17dYn7Le/6937IG7nYyMweiH7mLn6zUYoR5yH+jvi/r9c1XB4IW0hsW6tj5pXXy9JiPM
mOnh8kRXJLz866Gv13zdt756fcDJc3MT9oSFEs/dzxiq/vnYf38DZf1e6xM+P259l79WP7/t+imf
q4aHJQd//P7ry/+1cV9f7N+f9Nftf23n+pqxDavtSK1p+/W+X88T7fA0WVG5+/dHfW7g16Z/vWRd
+/fT1zv/2rr1o//Hb/b5yr/efv0JSD/AAPT1DWuUI74lchI9dIVfen3/dWHaDY7c9f3/+hLrQ1+/
Ue2ZdMIsiEfa+B5Zg/75gs9nYd7bZOGwIc8j8+2sozFJG9q6phWCcWwGJqUj+OLNWD8UENZPzoRV
kWY9tqSxXGxJ671fD3VQGDE6wDNZnv11/7pmLS9e3+Hr0c93ERFKRybl/7wjJjU63HT/xwbytcTu
tMBBEyKyALguq3TFmv/cnhKFvb5McF1/3VmSuH3MqrfPl6wPrK8j8Ffbjaq8YYf2OA8oNnDWwqu0
oJxmTv1x5ueuhxwKFCaIUHSmy1q78B2N3iDspctTWmiAZLAneyHRxcvxvh6iCIU5FdT6nd7pOkdk
dW69mctVxn/GGLg8usLbCjH8dsRvzuTmpiyn7zntZozMDoZTRPzlaaqG/yxsvL7/482v560v49+g
/069vUYFdxjhkGC8cY4mYkXCbH6UMXmsbStoDnkzdHHTkO9hYT9VIZf5xAZdXy98YXDjFbRuPnK9
2YwdQuKuPJClajDEObl5b59UT7FPnpOCeEFUDbc5kqd1IZY1t6K5TTt+QBBSRfwwPZUCJx9O6rK2
3qy7WdsPbnVUENyd14WsMm8b0b3YVpiPEGG0bkliIqQXhm70thcn0LpwKAfpMlyKsZgvV3PQuugT
5U+tkbxbV3VVIdA0kr092vetFAnqmFlHkTziX2Hya+chkvcRL7k1l0fT9ByCexRci6iQMn+YGWx2
SweBOpxxAtNmnJQIt0EhU9VfScppS/9PlQgx7KF51/DGYrRtuJzxu6XIw+gPHbGfo5Wi2GmRs0AB
QsY2VhkjQH2pnbyF/I4I3jEpJUF8ZOi34ogXM9+6hqLVbwkMOKzGp1EfyB/XVFIkmLeckEToXLFI
FV7XPBv8KHMCzCbGcFr/A/ZsJENR35DkAEFhu/7+zvInSGw5xyZ/XCnJ6uozXtHJIXlvaiMIVVy+
w2owzBzKlBu5OBDX2/lcMjRgmLeav/TlH7EgtBcHhOzzNkngPPzLsectXr1P255RmHc0/bTdpwcR
3y2vnoBFb1Ucn4eUqAdz2fe+dsB17V/34VjI6chQu3aXs6HnLH2KaIcmnP3aWDzR+rJJf92GnpgE
zM+SpaTLyWXli39uzrKhK1F83WSvRkFaABNB98qOtW7eusMV8+Ke/fwflkfc8GjGlChW59i6weva
12K9ryP+OYA59231Tn6a8ZZtRmyDl2a16a134jEguKgTjb8edesutK59LdbfYL3J1YThKhnM1uLd
X1ngETCk07r4ujnl6ruMQMSUk3rfJZj0sNFy5vpcNczR2wwwtrZfKPDUgA++LlYy+NdNMh52hRGF
+251/P/DAu+XNQQ8DHeWNTQRzZ7d4uRKYwSoJ/XfCFtI2F18+usijkUdjNBjNqJpwoNplnsK1H/q
BI7CStRef78vSPt639fNLi9PQm+1Ja7G3vcWHrOs5ACeIYJN0mnPdm/jDkNA5qdSp5oWYVfaE+h7
XDfI5JC2KposSHtxC9BEKzZapOe+jkaNI6sdT7qCXt0kA0XVCU+kUakPjr1IImhwTERoZDGgjtFI
L1GSPkvZJUEk6jzQWhMhyuLG7rNFPxMuJ3Q4rhQNrf84XfFv+UM5kAmCi9OngByde8QNLdbpw7p3
IFrLdmOcP69JTp//9IIe+NoZnAZ1t/lUjmW5hZah+uMyNzLzj1GrjJPXltbZWRYKk0Gl6TKIR1Cv
u/Wq5smEUHeSyTzvZDO0PmB53g1x/9rXnrKL2jzym5zicjPEbYEq2oKulEN/iwHJdXTr946oERsq
7dacHYXjPMd1Y5mVPzU9Kd2qCvyAmAPibqoyELOeHWI1OWi1ONLS65kQEGJFqFZ5oiQO9z9c+NPr
bS2sLJgoXGqpuYYLMZ8G5mL8RjEsTuoywB6Xq6qjG8xUe+UVLyrFguEuL8whcIR3D4mNY6ltn6W9
N5j20v9c3t3EbsP1FknU+jlknhhbIHxF6fiR08J8GaGEdB0jHbvyCzA+2JK4ugsJBQMNKgk0nXap
YT5hul7uWx+d03jctqJ7jnvONfMcvYRhHu7SDj6cMH/MpjKddBFpZ1AsTsLbjSUBD0kzvFgKSrCo
oDrf5x294gw8xvrF4LULknj0S+VVt5a6QECIJ6PwPzGennPcDN80vGqBK7sgjKS+G1zk6SNp7tFy
plwXJVYdiOHqb1NwLLrtsGCJnginSA7tX2j4FRK/QstDT+tOGFfsozPc0FqnEGiggpacUIKyJZr+
8wkcvcfM/nCGtt91Kbldgxr6Q5fAzwtR5a/bFteDs1VH6W6Qm/HzLYuhgLs/UGTx857TzDS/VVP7
GmHvYLI9a9vZoR3q2Nkr0ks48RnNVjqT0zXtShdKLe6bDojB+usUK7XAxMADjbCiRSOx+TLZLE7r
musm+Mm+7vSWR5ZAVMre8X69X9fAoaxrX4v1adTo//u16+31XbOkjPc1FO/1yX89b11VdTsLLNv+
8/na9b4ilcekpC1RWj/xV/ZBhZ3Al0hhfXMyFV9Y6RO6sPnqzVr2OLXhfEjlY9p6xKXpKDdaZymh
KdPOCA2xiQByWZP3I5LF61xPejDn0vX7cUDRPQ8Ku1xj4xtG2tqX+8LVAkoWZtDGPa46dF+bxhhC
P4J9I8lc+xmOxLDJ2vte4SrYVKh9NuGA+8IUPdoClESBgl//JIdZeST966eW7kfXML8Lw1U33dIB
c+KovYaaom3LLJk+nDa5zGNlv+jUvg6UmPqdNljDd+TL6+PSyInh0WR+IjIlfGq0/sUe5/EDImmM
OzZEhRnV4q5EKbiWXD5ivXos9VC9RDkGtlok1rGbJfF81GM+hEp3v88+kP3g9ZztGiaMU76gsb9b
35VfjV0dgNbVA1N1ownLMGv5OIyP73FqFk+ybvWTZUIeKaYaH2jPuL5SMXGj53hvNHK0Srq0h0Z4
86us4+O6ERjAMF6IhO65aLR7Zj9LouVyprHR04mpBGOotuGDMyfauR/jieoa33bpYs+enX0rFGRA
DhJdtF19/M0KKTgu36qf8MbFKe4t6ZAvaCF5/Py6ZoS6OukSqFzALy6lMUWfbzk5IF9GS3+lg9od
qqkiHUR08r0AXLm+ZVy5adBhfzoJy8me+mH8vt6v5vBViihEDDEVxnW2O7k1l++gxdWdC6nihcpg
dRRjW+w0xY4+UKqt225iCqARLPBl0Up5TrL5cX1DWVvFdrDc7i6eavuuqmAsrVttueWLriI+bQhN
hAzQZyfNwo26PqiKsxfr8vtsu90u043woKuO9TJj+FzfdY4dbbvuYj2q2Nu6260vNBv1J9VoJMnq
lJxj0Hr++vVLjeElSsTXpLK3GlTA3dTUJshSJJH4zPoNafPlz7I3T2Ya62+ju/jMdTLyorQdH6IR
deH6DFJmjpatpN+UxIRnPKG1qjkhPQjFwkSnFtXPZDT/D3tnst04tl3bX/Fw28hxUB0ADXdY11St
kDoYkiICdV3j698ElNeKjOvrfO67EQgSJCGQBIFz9l5rrq1rBsO3BmXd2tfJL/Kn6ihocWTVHGjz
dshZ3AAk918YbWlgOHT7oDpuNfksKG1O2wEQsA47pX2JYYOuMQokjB9S/6YsoULPz/CSbOWJ1n2p
HJS4EZKPIxMD9UqZOFnOf6XsK3rLQ/3qDRpft0u4s2UnxVW4fvm5DUkfNalN+3WEP7XqczU8pRl1
6NhHDzT/Fazli3YcqzebRvwKHFB9Sgg4vZguLMb5r+ATGJ0Q+3dGpzntFf1UYV+7WBXCwHkTTos4
HfPl/ASRQwmyAPuc69pyzlwi3M9nWUgZwsF6bxuZcE23qjNg35FDEINFRyDCR/znDmWqDy+o08+6
0WVn1An5KirpkFLX/NyfQtjLRlH8i6uU7ikI6mZV6Eb8nijHeX9UDExYrLIauFkpTo3rC9y8sfbW
Gs/zE6phMnaKwrigq8jxGCf0nr0aVmLD19O2lKmVvPxOS4dSZFeLO8vzc65tY7VLxrS9w1qM/EaV
xfeKMNlYNsZboYMwACMhLgXH5zFlH9dtGChPSu3dfW7N8e/hlZpPrhIra7pZ0dFSFePCwYSC3Lfd
N5sva35qpNckwDVBcQebst1lyNBR32XmHRYcDCPTvqUZ7meKs2+G1YWrPCrKC77p7hiZFbkbbV48
i7i4mZ/Kr+ehITD2idIK0a38JA4FKLRrlzkGI5+0etf9cGFMW0X4jiOmlsqtOgzajsGTsh2lHt5b
HiXplFH+d3ApK+G0ymsIR3TlrWKl8i6+1ePZ9ux+HST8vIzRuMwfj9Tsp1aUwZNR1QVt5F7FQ5+W
175SBMmV+TQyep6fOTZojJpWBarqts6uG2CH12157Juiue8s3B3z0wYvhhvqDK9KmKOia2rz3AnP
P/UNjIfGtfxvYxOd5/fi5M430Tb6o+UrLQJtmwwc1GhX1cLrH1C2+VDb8/wBFczkgPmN5W1bddGe
IJQBJ4Rn3gctaUXzU1zpbWzaVa8uSczgFpzubGno1qDApmszqOpvaqIe56dSqXuDGMh1Mumw4rox
UgkS2PYydexbOSYDxVfd+GiScq05pfISNTo6baQPpxQD+sUMo4Akwbh+T+zboUnMj16JuSg6lnIF
d6od8sJA0pW1zXPZDed5W34NACv0wgf6C7Ts+6bHmMyl2/KajGsb22gDZ9cPrvrNMcd2DWSiP2K5
9K5JBSf+cxvTTs13G89RLrbgYFKnU9P8sun189N07zA3fP+vN/53vXFTThkW/zq//eZHmlZD3L6l
wV875J8v/LNDbhl/SEeThkP2iA5S/ZcOuS3+MLGnqTysAYknBOTXhjmrpq64pqt0sk2YtX+GhujO
H5ZqapK6kvoZ8P6/aphznf4LV9okmcQwdOC3hJRYpJv8jr+NE70ak1wMwAny+y7sRmJQw3tjGLIl
1qa8AvfsKeo1jcW40YRk/KkZ1SaxBSzYqVtWWPFdDrGygt411siinLEuiXQ0vHVCKs7C6gXDpbjt
T5lV3XaOVq0TpQYa7PfIfKFUQjJppQ3KYoqkbvine7RW9f6u76DhOepz6nrhyg1GZZEZU/BpHPnE
qBIBFKMDh50TmzAp38MSfE4Z0eY3KyYdnePvyOORaywx/jLCTL+qClqfRtTYW8ZndAAj79nRY3UR
KyaEACdGLd5JqLhV/UhUZhCWOTWIduvXYbvzNOsF91i5VYHHAiH5ifVpW+kqWtYBeOmA5c/ImB1F
Gr5vJY4P8eijQ560bhPqFQblxPfsg3EhUneaA6bQw0KDbmWjDrB3I/guSh/tLa18x0z1Ex0srVNd
eZRWW6zHEFNzMyCWamN7n7RkrQdSO3PycuEG2uE+MLhc6+eup6UcQQxM/TZAu+0A6pEj2iDDsoky
JyfYcppiP2oC7p4TBZcBjdkipLaQyfYcYF84qvKdyWh0oh53xjyL3tai596HVbMu8zzalnEXkbhB
SETbW9FGR9ZsSLedPHD1cgCmhnsL7W0Lt5WwTlOZGFTPIN8gSPeouzKPPN4AuCd94YSAVqsiYyI/
tmU37pzc3vntIrJNorGU+sNVs7eyJxm4H+W1cWD4mFN6rSUxqUMFaSlY1ucxJqScOcgVC+2ckqVd
HNivfWa8WGpSX5EjnPrcyY94gHGtWMDf6RSvutHe6pkyPLgNY3Lc5ssw6pzjMJqkX0blPvZsiCWN
+9hPozmARFgWYRmuB2yrm5R0goUS+eSMS8ZptleQGSwZCSS2xqk9xg1rW525LfzvZUy0cuDmlNSr
CZSfbMyUkOYIFDQ2DWaRCLSBq2J1tDd+p1j7EOF5qYXwkOmaohLs8w0KK/XES6it1BwnXLGweCqM
qqTh3TA+HGnyas1+ZDS1Clvrtfb9aCd6UmrjXHqkt4P3GGvxradMQGcWySvU97Owiu+IDnlJX907
RAysvMp9TZTulAiElL7KEZcGZwNh6aJDyJhGkVwLTYiV2urfnDK+r9C6IA8nP6Opyn3pKrxVnFXb
bJDnDCaURILc9+li0O4ZsZIGl3a3jmJvBEBHCn6YneDKbuPAffA65QdSwJS80Q71gzns1VAD8xLd
D9Iv1gmSfHJkMbBRGhrJLF36o6tzvLjwgekoq155YoqTUk1SGVlWnLeGtEKiKvRbPuV3aBRo+wPm
wpyQ1rFmveMj3hKWXlx1x3ko1fJUlYa+khY4Uukk9bGOHpHInlDcbY18xIbEwOA2ekV/8D3qUG+O
fQNBgggxPxAKM/W6wETbgN9Bs8Zcfwy/uQXZ155pL5EwpmO+aYiQXrQobhJpHF27zRj394TjQCGg
Fme86zIeD2rhb/D5F1sU1hx+bg2rWXMeUon6V0UDvkkj1cLZG3RrdM1NVPBbKlSxagJomAQrbwTq
yFL32kve+8lOMzkZ0bUiOBjIAjRwD8rsQnPSx1irnH2WQNFyjlFTbH2SUBSSfJemsyUiStuV2rgi
1j1ZY53+ZtoYRrtYL7YQfxeF0J+zGGBvPTSgy9sBQ7I+TogpExVxHz212F5XNG5wCqYAPluAPEUK
OqI2q6fR4ETX1Q81LfJliMljp4LEWo6Jf0Qm5C6lnlwHzbi1oId1AGUQ/kOazcLhMY/1Dmlnbd99
G2PdpuPZjOvR3kOcpJJkofgU0crqIzJ7sDxhVz/oYSxOqQOYSz90XRRexqGmjEdL7hzJgCmF+VFM
p2un0Zm5JFQyE+tDccwdKmi4lxpDQeYn2hovJgVW8g6WsjtAc1uNFnQ7vBrQ/uFVuCH4H0ulHjkO
CxyF72OtA48M0ud6XQfaQgmtdCU8plE6mXm1K+09JZhGvIs2KNa17m+V0YAHk6s7L0PW7LjNHuce
EpNw5AxDBLyn/yxk+hSZnDAGVLELQueXo1qHG9Umr7kxRYUNLz67Y3SnZQSejLUGIKvU73UtOFNG
IfS8KJqdkvI7ZiCybYUENZ6ClafZshqbYWOSqTroySorsG3kAG5wegIQqS91694WJYb4BJOS7nAQ
5XILjuGl8MHa9BX+BWR1NHJQo9WiQxiqqfVUa1t0sX0vIBgsE6JKNwhKerD17X60bVSlucWlGBnU
EngLt5dBymfsgZ4qIgYe0vVuS3Xcp2RLG35+C5R4n4UcckOKgs93g9eWCv3ZU+gpNxFvxaQuVcaU
XwsMcp6jXxIn3SkV8A5dnURQjM65LmENINnow25R8ZdYAEL3zUMj6wyOvdCh6Xlm0pMDmi2iYviI
FNtbETZKaNPYbVXHYAoafXSOBe4gkYBYnoPB/jD9hGDx8gkg0raL6hvmeM9eO0KmKKqrEp44KbhL
1XIAiYdXlx2s05AooOasGLQekNyfCy8Cg4oVYmm1NQ1s8NXMiBdc2wZKBkUONJSTZI5Mp92bJbEC
ntLB9xmqd0yyCTErSiT9A6nsJzUvGI4Y3qbRQu+EGuDKBPkpGpKWupl99moOrlrXz5nrAwzpU2M5
peJ4WfZcNhPdi7Pb0sqsbaBWj/iY3IU+RN/xP9sbigpXUsEfR+S7i1CN1KVj0gzpSZzx6mHLwY0n
wVMWRZ7zvTeMV4oY+Vl8lwb+Y1oU35VWbqIEvY7jkg7rAEqK7QfDMTHnJ9bWFcNa0rFYELtOYnkE
GpIgScZWwDDo3MKfpLmLwgU70UFQt/Js0ek7ruxw16e68rzoajOhRp9k6yiqueB2MDQaF4cW1ff+
UE7pzF+Led0c1jyv4wBgyClbMrWnqEwshX8u5s4bQnt7T6NymJqpc4M3mJur831+nPGe2voimTDW
c0DuiKdl3SB9xO+dDfswB4bVGMs2KJVPYiYetZpWL4toyr6cb80oTTPvJHNN3shnp3FuMFHmICBy
IsACR9tXBq2xef3chpxvzYv5GVVTfJghQ+yvVfOteRuf2/zanJq7XCXzIaI+W7zj+NIPWXvvBcLZ
S2sidivRxfegvy0TNzAO8xOscQBNRxf1l06wPUJlWXz+iWlf3QaUf881C8r0PxphJXwaDrGpxz6v
/Fr8tm7uLf+2DqQ5nR48Kr+t/7pruwGi3hDDfwb3cuXPec4TlfyX4F7ZoRSY7xuW+RTnJON8tcfn
r3VuJSOdpXE+34/7kt74/DXLvntKothdp/M6YXnZrjKc1dcxMd/6bYPl1Lqem9hzmvHXYu7dz93u
eV1QmYRQW/Gw+G8b+J+9fIJdnjUoL8z4aWTPbfz5VjS3uOM6mS4mzfe57erEvroacX4uQok/9BNE
Sw4rcdlVCJY7xPD3+bV54L9pw81f4fzZT1bRBZ51ICEpbc3F3NGc9STzrbmxPy+6+kzRU+y10aCB
OPH2Dp8354Y2/s6tWSi4vaz6ef4ZzQtEj3wL+fSLSs16wCzCpEbNEbKOU0zwrMmb1Tjz3fmWmNqI
RhtizJ7vO20YMROlrZZacqfn2YtCz/GYBVRKe9YM8NJuWL2sKJk9YIBJMRqhsB1eq8LdQv3u79Tq
RO04urMDc2tOiRluGR+oOwVrLIHaZAIvN7nlgqeqDx2ElId0whVFdnKb6uSCoC8Lt342cLlEwzed
L5nMyWBYk3LPyEObupiwN0gVYoBW2DHRAaP80EBE7KiurvSIeHh1tPSDGVKPbGJ15QS6vQTzFu7V
nlEEWBmERg3qZFlFx67RfUIG3ORCTh9XSDkydqF2tECsBEHCGha96eVXYaKENYmNo+v00mopRA5S
Y2BjATMKY01fFfiODrJLf/ILf0DWnO9LsusAyQQkadEJ3iRNMwCAX/k4/27qSnACk9ID9THQqUEn
7XBVWKCrDy6azohQLctggTImgxai1QVWQqaatIL+bNt1Uw99IFFySizm5tyZm2/99px53dyT+3pe
VsmXsrTzZak7dIk4+cWFnBDU082xtRuk9dqNO+kVx0k7qU6L+e7ngmnJ0okjrvMNupKQ6Qw59/Tg
9j6xKznqIS5CzmpufSothDZB6s+8oblnPN+aG8fEBfZ72d98PeampODR7CDxcPqbxTTFF4M8zi9E
Zf9nK3p+8OtuWgHH14YgWVWkpiOycP14NyCFn7ul8CBpBM83vxbx1GDuZLcPY8qrhpnqiFv4KcwN
9iFOQe9G/MrndV8PfN2Vs0CV7iLJh3Dkvx7wouFNq0JiQKbNzYu8gqmuMs7D7crnNX8u4I7hmrjG
MQ8E36EhjRPIA3sz91vn7+GXTizNECjd81c8N24xnjyrOsCzclI6zYuhQe2gAQzEzjViaXcsl0Iq
b600Pe3QhTkFbQZO5tQeZ1yeHeZbOIf/vPW1ztCI09E6zYlXxMaSvMrbSKfLr9NNmtwyAsVgySDE
5XpLBE6wV0basAGDSCqypLNzoprVRtOtNkmGbaxMPA5UNIbMhy3ySrp3vbcu+WksmOSgPJr3ZZxP
iNm0b/POlB36kixFqz//9V4O5gbK8EUvEdOEVN73dvs6hF1z6JoB27zQthSGkSfJoNyQE3arT+91
zs4uw8irj/P9Pu4ztAuuQ3e/h9lFAlaCzswjdcOIyx7W0496kqzMi7B24AXRHiXAnv5lBVNqyLaO
iA/dtG5eVDUmd/B6MDRmJcf04vmBZg4Sj+frB0BYrgNNVA4rP+HYmrf++axpQ19/cf5b8wP/cp1d
ERzzyxbmJ86v+5dbnR/42r2vTYf0JxeuR82sssInHPT/2PL8ZGuOTfjc96/X+FgVdqOqrb9WfT5F
0SyqJpODsZnUdmRDtoe89eQmL6PrnI2eDYR3NwzvmOLzU1amo4/ilZ/t5oSVeSXY8Edk6f4GmJjc
jZMAfgr/IGw0WBklSThiPmTmI3c+Tr4WvWVfSjfQNuUYwv/vbrFAwFKYtH2QJgcsMFa2GtOEPJA0
U8IFZn18HCE6bTrq7M+8EwKNc6fJdGPbE3FNT4j/s6qDNQXX4yCFpJeowYG3kJV1fdAT4mJ9owwt
Yk7ccD9nrgeDeqPGtRPAO2VSoEbISqZtcBWnpdKNZr0t1fiQx4TOB3Xys6zR8v5fY+H/J4acir7E
//avGwuXH92/vSBy+jWE/M8X/aOpoP6BU04jE9Zg6ihtCxNf96Oq//PfIbD9YUlBlKzhGCr/aTz0
DxceVjvVtE0haB7oNkP4/2oqGOIPgwhok2TzqUdB0O7/qqnA2/nVg0cCo9QZQ9O3EKZjS/lbAKPa
Sigpwsv2g/Diayvi+s7VGIo2PpPDBMql6jKsprvZeO5PUyJKndUyv3xoN5/JmL8mjqt/DZGlscFe
4F0VfEx8FnPw+q8Z0W0llLGw1XSfxk6xyU33vnWS84iF9GKOerIZkvJcSqzHPkFEnqow/a9/Dn3u
b32TRA5UNuXfJFNq/9RrMSWhlJpmCcvAofh7hmep6FifbZHutQHhaBQDrxYNwqo4tr4ndUguWI+o
Javqra5P/C4rW6KWhAVoaySjKHeMeK01mrxmq5umywYmuZozomESGsgpAY8PgAPSDFRMazt3zVVG
lp7SVbtOU12E0P3j33zIf00lnT9kU1hTf4sDyv6n0PmCGJQetWK6F84ojrrVT5UAfM85Kdw6roWd
5oKkquCNISo0thFAxUqnnl7nJ7tPH4LM0q5Q6J5dTTjrv9k3DvXfD0OTA103JI0y25qO918PACoo
YdnZVrJHEXXnTjNr7Mv7TMhh6wkMbRWndYqFxYvpNASDmRoCyq6A6o9WUHej8ZooV4/Zx9/t1z8d
mJL0T8FeGdJhHPS7RTWk0ZNrDPZ3RgRhkcqoLhoqr8qAjF9NT5zzYZaDDRlVphma1z0hLckgfxSk
VZgjZm305P/zR2X+NZiUr9EyhS5trmSk5Tra703AoVLFiOqo3emhSkh66CpHWSaU+23lTGOsvAfP
jg7Iuy26OHxIVbkeTHSYVHODTVK2/UK4eX9JjYxabatgW+xj4zDoNKKYEtEIJzcNYdl51OORyg9R
FWZkPMihV0+yFQejMTapGpZnIDChbUIohtZPNOlUg+6V9WATLtm6w3uGPw2Yq9NvqixDFmK1ixKl
qqlnL35doyBG5bKIQ1BISnXRu1LZZFk5kAO9sofhZxAW2pqEtGbVW3m7mhhMi7rp+7V0SmgiRBwt
urRrgSbYD//zx6sZ2Jh/OxYtU1VZz+9+iu42pmPi4+2OGmv1n/+u/keaUGEKk7rZaR0KES3JLuiy
j0XqOEct1KFeFh7NQ6KIb3q3v1CbG49jlKY3sAhuFLRqqD6YS6eqApK/LX9QThmQUPEBDc13cKC8
96Fwj5E7ukfftT7yIoTdHQwOny++I2l0NDeU/MVFXez7trOMe41GjatZB/yoN5GtPTiDD/e3ssSF
vE5xmW9FAEgOtWxuWoeIRlDh8A0U1b/Oi9h3LipciX2XMb/GfXG0qvSOr7G5ACvvd/CEAOxi7Lz1
3Wu/sJqbtE7U7UzyGKtmyTTdvzphXiy6QSjElmYjeL2V1LJ4adZYYXNhlktVnSbcGXAGH+/qPk9D
PB+EftdOHp01831otHTV96p3ph0sNuPYxHsucCtBGWPDjzvAolCiah4q4yQ7bxWeIhXPq7TZ+5qY
6jMch2Wied5tEj4PStXsuLRRTlfH4ZiWLakCoJGUYbhIS9zYVDRWbU68iaqlzqnzi3JvmJmFVboH
9ZHl6p4Le7iqBTVXOG3ZUYX7AzAxqE4NMqIQNNdBAf18qmJcuUmjw9l034BePdp5ZsPV5DuSMeqw
wtfVlUU5aaPr4sWEY4JPgFFgzxT5FBLWiZ7pQgUxXVtk1RJ4Pe7pxAe3Vm0fYQPqJ1+NgltXaYNb
oq0YChJ7qZcgRMkRV++ZDyLpc206Gj2pGJr0TiY5Y0RhpwNGD44WzRjIeIuHk0bBxlh4RnHrMKPa
Z3optk1evwa1l57wOKbQKJpqCfVu6RC4ehgsQn10CLCgar1kbbeExso+Dk/GtKgGQeG28y+QqfFg
q7W/BE7Jadbu78IuxWFhqsG1F763CZmiLccG8UAqS0qsvo4ENA3EDXzeRRCERIkMzVtfFsNNA33w
pq2TJyeKjmNT6wz+ex0NYqFcAbUw3uCeboiHdOz5kNXMuQ5DCq25cg4ms0IUNdZ1XuDqDWBeo7ed
7xKibn8+ENF6XtZtB/l5Wkd22cQLyGGHaNl4mp+sOyJYIas01k4Cbgn4UUv3qqKTMS3ihF4VPxKf
li93h4KTaakDsDFKCNHTKgPjmrfsYK0AlgYUDrZZw5d9H6W+RcClIZacYJS7eSFC8+CT+3ER0zN8
pE87oMZU7POzVenyZl7UTHUPEKY+5ntJaY8X3h7aPZVzc4WloSUO535e9MgY7dFKNwMn7UXV1D0Y
21BAqqtRKccJNZe+yG+cuKsXkPdqYsBBXmNxPCk5YXmN7jypVAlQdFfdvZ61wHK8p5x2ExYoa9gx
0awXGWDwNekRiOidivzxKsJfQGT1sqfL8WIX0Hbk9y6Igsd64CDG67E0YvNJNXHc2Vli7VWDampT
GED2tP4jzhrnprRxkmuvdqK3Ny0RB83w1Mj6aEiMDz4ZNlPXIE29dgekr0Qdb65ChB4EHoX7nt/F
WkEqYjZdvDenxOuK0jsKOfNEhqdDr5GwhcgAwutZI5EYNr0Pp4CjFqMK33gdim8qkepe5MFPjVPb
BhMSANG6samhcZ4oNYzQ6nbMFFpWekpkQe/e4l15pUrL3JGT7y6ZEu/Kxr5kRN5BEeowA7QTZjw0
wPxqj2FND51TVwGsLr0NRPfg9gqxGp4Dt9f03QOEHPhvseOvCRU6x9g8Pz/NGOb+fkwJ6jY1fZ9H
Bq3T8NlsmvpGABEMixye13R+GmNbf8CDsyirb7ZQ8luuVJdEHzuSX5x0qdr9/SxigYXeM4jYjjFr
GbrLdan3OW3V/tWoDPJISfZtNKbCTcdJQtqY/kYHp2SOesIgT8q37WKn6oiP2cCLF4/kBXrGKfDA
Q6apnm0jOsvYEZy1cMjnKoqlr1bl0vHV5Mj3dwMIr0PBaN0AhewXEcigdTFAd7V9C8wxsb1Upki2
HqNtSoFuYdjuBCzQh81IA3vVB8ReKD6g2VJR34WSloxXSSEPcSx2aUMUe0sftA+Ia+h19Vj7dndC
v6Sr6XhRmxaqdag8j+NuIJZr1Wn+sMPkGu0o11xGUpjoyIspb2kquSr+YeyGDaTTZ5o/DFd690Ho
0RJq6+RfH1YGBOsFh6PyBOzLxg9HuaZprRWu5fHGLm5LMySom4yOjZX3OX8ep7yg662G7Xi0yRnf
+wMurb5T46tIbLyc8XgOwnAJgLPbR6RuHnIb8SKNc1Bueeac/GkckCgbGvDlQXqGeRiryfxBFTv7
EDg+V+Auw53e5Oci1rKLcH74HeUR19W/Magx95EJ8HZK9sJor5NG6lzVRrdwAALuTmVirr047HZE
3vV30gAwCimSy7E9lYS1yNqKui9v0BknizaVxltW2flLYPlPbdSZBx2v6LIzckSVEMOhbxCeYzRe
ecBUVEokWDa4xYUdtNFeFPJS4B3KwayRlzQslCrZwR+9UcFmbhWHFnqe7QsH4QsqWntlhUSe2pZb
7uedR+lb3eaNc868XDmIIoAZNSCvrJtAnOFlbwGwqRvfeWhbesFBgpxMr3uu/rbh78wgpONNGncd
TRQlPlmlrK+I1StAxgHacL+3V07YuJuMMWrRtMhT9OIaly2pPyi/6EXsszaHQtv/KM00O3eZ3a1G
t/yZj7a+6Dwu4KGZLxNwt2pYKJsZdRtnOAS4qKVrgy8PfkxFO8mjOudHFoFpFafCxu2f0RPrSx8F
wzYKEojzSqbsCXHjRwOEvwbqQnqEWmw5gvb4n5HAj6HO/Nar1zpRY15HrlYPbYUcDMfZdLHEbAUq
0c0VortqkuFx8SPxIWKmy7VVXS+DUP6IjQCmQ73WSKcgtc6xtyXwmtgY7EOTN8CzA3uCmUixaIH0
Vk4bPzREYCmFDbyhxA7erazM1x/KRl3YHl1e8G/P7kigbB04D1qD/iEYKRB3JAawOzpU+rTc2NIO
H5tB/KRmDDF/sMK7sknYuUF/a6HuoIoAd6LCwliiKu5AfLeElQf8ndjkp1uTA7RCN3GRlcXYVE/C
neL3WMmmuw0ujBNXFj7i1j76Ndeo1oz6+yYh/VCBXF908kzqenfMpdkuiEB3zwxTNWgqUfJN9d0b
pQvbH7pVkSMsznaZ92ioCSwtk1QeNdsxjw4+C4J6tEPPNG5eE3SdPBJQg3Jk1CP6NEFecsTx3Hx+
FdlXcDaMhZFY/jJOCWIqGy9fNSLCFJgA+JPW4C2IsVHWRqlxV3G/k7wak2WTi01gJq8At5Rj6wXe
ab41Lyy/hcsjLPK4PDKvkPRMHLgwWRQUxqHl8Ao4+Pj2gWT2o/PTqrVg1YrhopihTqVQap+LFMgR
1kMChIMWcbzF9GsgYTlcmSKLr/YYvIgiHDaKuJBmkN0aBRnsUt4o5Gh3mZvfiVgzdwUVnIXSDvnd
vK4xe8wRJUlUVa4rDKUVdT1CYCGR0cdgVhc38z1X1dSDtNsQgycPejsz9Wok7HVKVycJ1tImzoZD
BgUYQt/bIQLtE8XoZnyqvouSasu+0AefPrXaX0RXnxrhFfcef4PLxh3qW4+wtyLB68rulKVanGwn
elTdzoKbSeCCQZqOIXJvg7xdvSMmTNz5Ul0aCOlvXIrym6yjUR5o5Giq6E60Zvr52OkaktuO6UZ2
sjn/IrcyM7IwlataOeIwjEIcMDyOtAen+1aOQNSijb2yM7kA+DoelQEaMJHVw7KiiHYwFO9Ob+xy
SzSqfQTI2x1aBnZN149AG1lksd0gi/iv+/5A8o3t9SR/8jlzyRzkD/qX6C/UnbQKtJCFeRvn1MVR
GGZHxuXtYowARya5A3u3hGtJQ3HbV8VFc0dvowXmN4XmGcMwka4YN+z7FKo+rn8kEF5y0pr4W5nJ
dxds1VGJy51wQsnWglObiYAv1rsVXXhxxuBSgkmStfbACG8Xqs2lD9hVImLYdoKGB4vaqeYqYJsd
yRpD/1rEpMMXWvisCIN2qtARAAQPMmXqVep7nTFa60oDkn5GCl7ifJij8WaBvO3s9hGaH/EP40si
5LiSaQCE9oEM6wAzd5htMdEwA7RBEHYEOatVtwuN+pbBybM/XWFio9uCta+ENuWS7TQ13HsxVmX/
JkolZmsiJwRmUigzoBTcLks5V3gncjz2nVWhQkbEUom3rLljnO+u3WKoaDYwqlFRke1D3QXS3/Y7
qI7RNob/tIslv6mCcOZAZOVywgEZitVspBm99dGYI4G0n7VM1nvIyJDzar7fWO4ptS2HlsQQakoH
azpdzgsA7rL05U4NnR/VyPsMm2pb6HKv2rVYA3C7lZjs4K4TtJypoJZJ1QNOLTZdCwkM8LVCP0Lb
hVK5U3TsY1kBiqzP4vfeaRjET+UdaLZFZD8JDaskardgUVQ9VrphRIo36V2zICoJVcNY2DIdyhL1
p8tHnXfulK7OdVtRGQgQzPQGhz/Mk5tcJMXSQ9m1mSrIaT7W3zlxXDkNIUbTNedqK565SDur2OlJ
9rMze2PphrAL1d4xnzypXxyiIrOgdqiASvQAMapz4fj6o3Tyb2UTxIcgZwpsOG6y9B3iDrSC+JEi
J3sE6RqK7fI1SLP8ma/krMTuU1m0ASCz4k02WIJJlhq3VWcGS9Ah4NP8SCwgvN4xaY+OaO6nLAOd
gpml+xcldlZoAstLTYjBpqrBsnP6SYHmH8OhtdegtfON7eblCnpFiYTP9Xd1TE7qKO6c8dLkQbat
iNcCgUnFENFm0hD2ZkjLYlIutW2rDos8A+hJsJHGZOlRqLU4oZbCWW/UmOfTgg9Rw31e1OUxJ1Fj
ZcYEjKoKyjw0Xa8phaNFZ8PC1nof5IjK+csUV2Ty1o1PgTpVJMbtPfhb8ZbDqViOnmUcw9gZdqFI
XwvGUtuotW/FKM+jqwXLCFno1lZ9ZPatg4aiQ+QWP8DpsnZKELao/9zimhXBvWVEK2V0kbH1DrxT
k3qSKxxrbUeUlMMsWVnNKIke49e/R+ZZYGC16tV83fAUDRGfqe8ZKJwAmHSrqGLvY1jIxNy7jxlZ
klk+PMEc61a4bbsFNJOCQnWZYUMN05XaRbeqQsM17REoTYkbag4UQ+tgw1ZkUDYc0wvdK67Amy+R
kuRLHzZlEA2MaQPhukyLil1XQTkGoGcvqE10NWGcCuyzlZf3+oHwAq6biZVtXGt8nJUwU+n6T7RD
pQYgcSpXx0yaE1KMqr8XD1nqbJAZGBD/4W8ecqB2cKCYU+aWsYqLdwI73kOKEQe8WaisW820D/N9
XPaL3g/8/SzTmaU75dSz/pLuGOCZcU5N3ef/7mF36np+PbuznGozdD6YuHSrki9UtPLFiopmWRmx
JtcS+EIypNHu/7F3ZsuNK1mW/Zd+RxkGx9TW3Q/gTIoaKYUUL7CYLubZMX59L0eklW5GZlf9QL/A
QFKCRBJwuJ+z99pDU/jHVv2A0rYteFy5m8xBi1h8K2O3IWCLzZBC75l/Ql8/WfpmYrJ2F5ICd8pV
LjRC/5puTZ8MT2VY32W4G85lYeWbvC6+zcT0BprVeZz2vXZezIeuIC2Sta63czPUdQYqwn0Upctz
2BRl4IYLNtkxenIPBJcVL4k7vLaAKg+faArQqSCfW/NCAOHWQg49ui99S1vFH7wv+lQQFBrO1W1x
66CMJrhlI5h/VDej5c1YapNmawM13mYVaEE/N/ho8jMeNP0YSQ0NYgczkY/mtIhQo6ItC+TAk1YQ
C2YGFFfFy8TAha3i7FfLT75slyFbs09iLD18NuRswNZ9N0fp34/xYh3I6atZKG4A/HI3Jn6BFeAs
tkPlUdbNqaz05Ds+2Gl3VYw7IrXKg8+ZjFui9PkpFNnWFBsbvHimt2TvTlG0l7Ck2IDCrtx29Mvu
sry8t8AovNW+N+5d5ginXEYDwn0fZbu9yB9TFh/cRR6GRYoX142rA5dAeQyJQnuryvBSonD9hl2w
3gjPGO6nIs4JXxMslHzFKk9iuLzUeFA3VdgSP4YofiLJCxwvkMmBuDWTMeYhDy3i7pRZpMWa1IjO
+V6UqL6FJErE1SmkY9EmxISGztBT5GVB7W6rqMtOpjZaW7cQC9mBPlmJJUPHbOUW9xbZUZpbthWw
mIPeTAdKHN25Kwluk+Ds7yOylakHVsZWc3rtzm21CH0fwl8W+39ZTXdkQemcgA2CE3XLh8wYjBvF
tnNEQYE5ij9fbFZws1XFLy103Z165Da04/pCuveSHm8wFYt2bEUvd2IubzFrhE3aswqOWqJ6U1wB
B6FL5M9zukWmrj1N0XVObfeK7pb7kOb8aL1uPtlfy0kSFJ4gCkC/ntiIvmoLVpTrG+I0ppO2B0zj
Xse2uHppmdwR8JjTHpwudCfhNg3zdTDS/sksnG+ZYEoscqRsVHwfU50oATPmJmVMigzRP/cdN+Mu
0smZ9ZafXVMMRxFCRNUoriJ0iMu9o9PAbdt4n7ZRjN0r6a6Wh6tB6V4cbdHx08wYA/r5I44lU/Sx
Ne7XshSeuANtI+fZ0PHninpfVhW3MOm9OzVOLRhM1jlPFpsqBv4J0+QcA/4WkEr+luAoOJrz+MK3
NSvrJmugbFj2hFuIwPVmhN5ubx6yCNOawQnGEAFIPvU3S0Z1uKv4+dhqv/gSCPFAG6mZiR4acgkk
obHJX/hw++KhtLv2KV7Kngp0JK9a0QXQ8JlMjt10sOeP2R/v/dKHgZCheOfjPZMY/Z4v3gjV3rmk
Zkqy4YwevNSqx74J79y45wocCfXUJ1o22ew8+OQbkf8BwE2Fb4FK4NSiYyNIodovVQP5PemfFyej
km7/BIu5K20TP3akMdlOxbzrrFKt1CWVSc1jflzs+tFyDw5hpNtplD9Q5MeXRbOTbTdM1RGzckuq
a1FN/RVECbLFiEqatlzHxrMP1txaW70mH2utHHQFvutQIvn3o5K0trE8DdlAPrrXGKgs+TiEEPdJ
4bkf7evMoGyHEvPGAFtoyF6iyUzu07k2L5nEHNGIVW9mB1lcV9dQ2xjge8++CWxHE8k+nll4xhT0
xr7XD0vH8p9Scf2F0Z5ZuE6Ck5WWJJucZnLLeksk945Gr5lJUucEQB30hwQdPeFecnqMO4ZDq5Xa
XdpqHNSMHkebYgDalqsnQuPYd322N1iE7CK6EhsMaJIQW825gGXoL33lv46AWg6N2aLdb0ssymLG
LVLySzUJ2PgA/YGOSmpepjD9NVg5AqI81c5l/4zQvn8fZv29l9xh3XIpD7HBV4zXwTjU7RKfyAOf
NzH9+bmgNWaguj5UYK82YMUH8Bj0gGsmfqkUxKXW7smfqjdhpPGdTQwatibT32EGsIiFwRZgz1r2
5HEI0lOmJTCtlCik+NAvaOwmaKus/y+dku7YPgrFijljKCkcZYMpD6xwm6uNj+48QSArASxdk9h5
0wvRHxmr3mhVgOQrq6bbT2pqYbQ0fE2vo75kcvaZCI3gD4xg+CW6We4OGqqqKKNwEmIw4dZ7Fom5
nGuRDQeRzHcGEwpiFtgkpCKC8u8v4ciMsNY9TDS0pc6JQ7O5TowbDBR5wFaTbLXmsmZGRRYow24k
LSVEUtv1YX2zhDc8aFl2sL0P3Z7tW6e1zm2h6C/H7CPRB3klQA9jWI/bZiSq1VjS8MwnslCnS25y
ru37piGadvCACYUUzi4qe+8SR7m3KVuoibDTy8ukgUgvi+mqIS/fxDo2MZCl/YTxLfnl4HMgkdAW
Z9Tu3smXb0VU0TkwUpxMbtYVgcONnXKryS6spuWcZGTjhpQsAqdjwFjhVb+JVn4H03CI2mPuprPY
AL8YUH4yexqbsD3W4Om34WBPQYWWAjki95fFDCHHCFmP97HtGfsUky0lVvlqAm0/koyaIihTGQlr
4glBiYvPkJx17kPbtN0DIufuYR12cq5gdCjZ0Z0eaAowV2+kV967qk0tJqO72vBIIjs+eikj/BqP
Ms9GRnAQ8h430X5lFYvuUo7OcUTMbJj+sB3anOfC8upUA2rrND9gIvMurTPZu3pR4bhpwUohjumy
uqxAfesVghG3SaFDwxRhyp07cq6jnNLjWOjXbJJnvyuLiz9m8anR8+HIuLfsLN9wKMYW3SGvSCsm
kYIVcuG/9EZyLWWrf4TWUm7j0SnhMxmPfcfCvyj6Gg1KNm26pCkPoq20c63nX0fDjLfKBlqTk6y6
5u6bjxKP+f7Z1a3o1krjkozTfInsHjBu6sItsbwfM+q6A1jMcafF5oVsm/Zj0qMt8BbiwZmS3ht1
FF7JAomYDg8YmqhuD0z1DLcyvmdjs1+Sgu4Bk1Dik6iE9lpLb9OksnMYLBMeTNP5t7T0D34sN6A4
krspp54wFObZMMhzbPSKVPkW34tZf5sG/Zcd9T/sqqyOod/Nt5ryNKWFW1JbyXGUFJfW82E9M0K9
PgimHLtaYlQ1iyLE+YpfmpObM77LXkWL7N6jnHHoVE5Oycp0jnEx6hZm3oZSGX2or0MsjQ0xBXRN
zbK9i1Ko/wVheTn0MCgbFVqrhb+R0+7c9En3PGSFODUVlYp0wjg4tNX0Vvr2L61beCon05F5pvm6
9Mxay8VcDusgTL6VxzjHnM6e5I8RWcq1aDv9MA8NOLOSzmabmhogO9e+YhJ9i6tK3kqY9Vewj29Z
8+TQ/39xMju5+a1BhRpH6CFOiTyelfVAjAh0KQuwuz62FIRt3SNuG2eCehjPAplVgmWBGAxuCUnq
n6yVQJkpy9C6Kcvxi9FmhEAiwVj1mr2LFSrQcx3E77qb0dZWUmSKzf9e6vxbQFpJCuBc8mmQKh8N
0D9sNjRClV9j3S8Tct2j1sLRYWoYnZQ2nii3f2z8lZPlNBeDTLtThzUkUx6R30rYTwHvumcoX4lG
Cni6OpuG1em07k5qN1G0RYz+NCOVU4W+Mop7xWpc1GZ9+LmxFbSxUc6XNSFkPcB6wN+HUqjMda/F
PrMoH02xWmpy5a6xsdmsL2brc+sBstWQs/4LfxwwUx4exIxvjbL6VKvBR0tjeK/rY7WJlBNoRJSx
LQfIr14Og28VXH9Krz8fhrHGRDUiCVb5lD6fXz/+P577fPj5c3DPsX58HjmPCImkP9gztecLjD+/
xfWxtmJjE5LTOfl1GpeYrELRAt7HVGFtsIEhyPCzwzh6PqXDl/UHNPEdhEJ9mtyJjFxfQdLW45L5
y9mx7q4a8/WVdY8EGtL1Uvnj86n1eUjieLXUpvO9DiZCdfo83Pr872NWE4U/oZxpq3SYCp4k5wbf
2rq3btYXeuVvA5QrNkn9AthrPknlgZuVGw6KYouDA4k+86LAVJ659WuO13Ps82vNs/2gLqr1SpqS
vjmvm0HtCQfjdbMk8U5Tjr5GOfpMyvMU9Xj4uVmfK+KFlSEWwHQ1A0rlC1zfSKSMdOtmdltMf1k7
IRfBVOhjLsSkiYBM+Q3RubSB0jURRWphSHQdUljmhHKfj1nRw7RoKfdi5t00Dzcj7eZDqvyNIUbH
AsMjxsxXoyyfrYwS7DjtZlr5hP1FkOAwS0K6OzBBMy9ko20T5aeclbOS1uFrnpgPhZl6exPzpadc
mDTCXwEQHKxCqs4iVgytrL54s3Uayk7Az8fNCUnsKjjd8Pki1CMKG8vN9GY29oNUXtAIU2gMHXXH
EHEXKr+oyz8YjIGLjZRaHL1yGqMBArAMoynE+EOnnKfdbw8q1f8ZV6pD5S5WPtVaOVaJpryGAg+r
1V8n1RvuZRF0mFx1zK5EVocbqnWDbOiRYiqyu/4L5oVHKmYHoAoGjtFtjH22tr9I5aatpH/qsNcy
WoOCGnk/Ed4T5cBNseIuWHI1UfB105j1lFs3qu1Xc3S/afpB74p0M7nyh6f8vbPvamAw6ReEyv1b
zHRwYpPFArfxRGDJUk7hRHmGtZDwK125iLETNwmw3REnVmCY06lCbJHSuRkK1pZh+Jh49BOjmam8
cim7yq/sb+H39Ru6ORRklKMZNulJKI8zepSFpRu+Z1gdLzmBvIbFJ9exEjuHmKS1CH8dfYV4D2OY
/jlW6so5mMpZbSmPdY3ZusN0ncj7Unmw8TNuhN/XZO95BYZk0BrLPu+8FJtWRCMQJ7ewjEOovN2T
cnkL5fc2MX77GMDn1QnuyH6DNuKZEtWV994F9YwxHTFVipuHT095ylMbd3ntlG9cnX+R5ExMKv1T
WCBqgn8SESeXYZjHcMGrTkDJYVHudQcbOwuIjkvWxNzOuZ1umR+ScECBa9qHsv4yKzd8jS0+qcc5
QBO9RSEZ7gBtQHrARD+79k8gclt7PNfKY98qt32vfPehcuBD5Q4P7SSOApEXPOQw3etaAycrltOr
mZMsPBFVvmOWbB5KsE7btiFhKI2IBxWEwdwmkg6LUS8viw9FyysK+7aURvdEV32/qGXD+lSU+UHb
j1j6y1njLmST4dcsHybItmtB2tXJTUmPSlVm0QIK5hTZk3vTetgUVhjqe/qKCDrt8DahLj75LBID
YmS4QOGaUjywDeQ+ggAF3kEH0/tJOOXyEgNOq9q0QukDZoIazrL30fiha0GvZNFGozLRDbdpImp1
qIm266Lhtm7kdJ4mSKFpdZeEHCltrJ+NypQznHC8uaKl2k9KjJYuv/Ik6WF6jcljYpFgOBZY70OT
sSr3j66icYedlpAQ7Z5jYd1VNGY9uJCXZrHpEcheg6zwbElSRicj2c/5MjzqvfnSlO2PWC98XoIf
M8Hue3CEbFmoG+PJM8gmkWGL2KYypi0RqPWu8NtDJTrrHtPJYahKeUH4/Y0yc7ZPKSNS95sI3irF
eOemb0Wdesz+x5bAzImzYLwh9JCBOYxjYHgEjI8108JcvzbQjK62OYtraSJXhA2Z7omcd7iSU3tD
FTun7O9ukig27oQhnpqBPEuoidOOclUXVNoXC0Dn1ZLeHWSC4gikM9kWBQQxnBI13BbAhIjx4h36
8F9zbr6grIhfJOX5OJTFqzPCi+n8FzsmBdnOvhAvO96F/lxfU814XlU3TUtVMqn0c7S0x8Hhz//X
ymJDWSl+ex9OP//3/0C47aG6IvEON4fhgDH9w2qxDGbqJ65VHzPDy47EvNQ7WYT4zGP31UO0+DIV
HbljC4QHJe6YHIIT/+t/wfwXtwf/AwOqTuaHTiPQ+iNxyQ9j2YOorY+Fhtwp7M0HN2IE0MY42XIj
+8hN5ucIAuo9FvH4XpB37JuFsdFIQdl0gPlQxkXxRYlN9cEoHgYvukmayyeWq/q9UoGu1aj/5r9W
gus/PjjPVdFTDjp8ger9nwXZuBlyK60mPjjS5ne5bXinaAjvDWtB9l7lAhcgQMNpME6DM8cHlk3Z
x2IdDZF9T8b5LsT8/W3a1YYXf3dM/a2imEPxx/6FQMWGlNcyBaYa8wjZHTRAkiy/sWw/pv8Z/aoe
/9Xdonw8//L/+yYuAs93eBur4PxvgvK5S/HMGE7FUFcydRfAdxLZ8SbslibbrJ9QZZQbJE/4WnP3
fY25NgSoXl/uKrMSO7T9d6P33SZA+gjn891XFZAmrT+48h7Tqa4PU12Nm66I7YNMxT2hCf1m/RL+
P1vu9t/krgnT4kL9f1vAHuKk+if71+9f+If9awXHCV+HX+TahiLH/af9yxP/4RkMBZzQtgfe6O9M
OeM/fBdwnG8Z7m/g3H/avyzvPyzf1Q1PWCb5acoq9X/+1z+dit0fj/9uvBJg8v7p1HR9H0OSbSuX
GWrkP80k4UjpKi6xcZSQpPGwzWQNTV0w2NTPi8j+bvWgf7zv3mA8kzGpb3Kf1u/Qee+Nj5bSFgKy
1xiFu1YMJzzrAW1q2DxWuuDAHx5zAuo3xjiFZ6Bcy7FE3mn77VPNtRDUg1cSGVSYG3rP2RbrI/7I
2D8t6X0lzYwsVSKFbP0jy/R455aeF3RY+w8IqeNjYZhgsjpqKl1v/jeWH0UO/PMjMXUgf3wqpuU4
6mv5u/3DR6ITGiNAe7KgfGByiUUKtnaf18l8qDTt4JQmBYmuDnfTYt0jKTqaS/ZVMwiSQAGxbWfe
qazRkvU+zURm9H6NupxpV6CIEHtvYH4b+c77zDrl9Lcz79+MNAZf3x//vYeTD2+XYztISRxhKffQ
38aaMDYBiYE7BaUSvhcN1efaKp4KEB9ArPzqQCjGA1WPEjoTCDgQNY3bMGVsvS/oZmHntBFANjQp
m3HMG8xp5s4ZEYWDEHUIqwyoOWzNDjRe0XwfakyspHQ2QeVF0OJYfnV2frHyEjBgSiXIXJ4So0HJ
oLW/ChsxZh0SZZ4nOdEh02UeImBzy5W2+QBwzns3h+jVraXYVAlKbfLokCOeDBK1L473GMXYjLq6
7/cJ2q4FtSOQb20wT4UG+znxFmdDYC13oCiwSNjMqJ/ri/gOxxoFpjP8mMFwNJ7YFPweESHoUIx2
16m0EcMZ/MCRP1e7e64yI9JwRiWE4T8m5ysXzhdIE/xc1/RUdFMopm91I1VwlvYDlaIWxK60H+K8
P7om/A4d62Igwxi4Ua/fNSNnyxgP1PV19zQL51aapA21E8IEyUE0wpNZ5IgnUZQ/kAWngTkOBzct
cyr2xrdsvk0DK6BsEt+8GOEPeImwkY+J7dEgrIEnItYN6O9cssLbo+39WBZnRxQzYp1WCASvKsGr
6K6NWKy9HltFwNrh4JbltyWbvY1jF/qGudS2H9r3GmZRUI2Q5xrltWoqUgWEt5VtfCnIO9oUkmR7
OyXNL6Ga+GCGPWoUc2uFxl1ERsFTpr14tBOPeWvuEAMQ8kHpjkL3uXAlqjLsCPGyBHIh4Tkpv2lO
MXFItHmhPpD0Vy1PkUfUxFzPHwXNfzLAN3lTvtWz+NrK7rubUxAT/bvr0e4cZPmzS5MnM27rwEiS
hzaTOp/j8MVpuC3aG8rSSlo8swjQFsJr+y1srUu96CV6DfFOYRAllHlt9KXdVADskhl5LboExE1G
dHBrg9wZ+Lcwajz0nujB9JjiL9HamRwe5qE/xKa8wz15kFqKcHw8dVn7wzWfLH84937xiuQv30X6
9E0z7B35DefMSndLy9fijWwAh0zKIhRVDXwo92sM6narxf3JhusfVFW8of37xcvcW54lSAeXu7SO
dSocaUExO9KPJXC2vpgfhqR6Tp3uW2V2H3FO+yZSHDrwKqjmvkrvaNGxCCp8AYRlHDvD6NEywCEj
WXLrsrRzS/owFVVKN//eed5fyHS/tvl8LoX1TeviemMSJrF1u3SDLuwxGez3lO+THtdDFiaXrEkP
sm1eMbSdmyF6dG37R2jzBkrxTcxje3CJEEdm8+ylTLR9rULInlIfsJ9z0e6kQLtBAwLWXUgdeymG
QxEZv0quvMCLEbYNIn/ts5mutQnlx3FDrqEkC8wFD4GF64V0YPKL3OrZBb5HwjPHIC2KUWMuAhB0
D1XpQH2hjFMMT3idHpMpe0qd+d63tGMNw9uoPUSwdh/t3Jy4Yt8HUdXdz0lG9l5UiY1VmacOwluq
ViB5+N20izvUiC/+jPQBRyScO8dEGG5jVxn1x99/N5MLweEkkBLLFC3ptzxzyZwUT3NHJAtrmQvy
gRMw0J0F1cPAR0oO+Adl8TlY0JsDFwFDE4Ic1MiSl8TS1caTeiH13fdsBGo9+d9NGT5HTr7txhYZ
UthtLM/76k3WXeRdyBJ2Oz/ah83wTgdWZ83XGCRZ1OGhyheg0j6Q4qYnwVPT0T7WAOLMsAtcLKTI
4WzkPE58C0fbOKZJfzIR1NMAdXCHGNHeEOOD7renUhpfLHsnUrRCiNux21VfIr+9ZAhMZa6W7oto
ts433SUMlGDDuyUp06D0qaD0EXKsGL1/STRk3UM566V7IwmuRscVbyhwp6cRnzoKCNfDS4g1ubbe
SJo/5rkBSbE0CUoV1kNet29hPD2CXHU3GJzeDIIM0qz7SUunUZTAnxZCzEoqOAM7cBxwNBRDu740
+81zLXx4g6RE1p4Mitj6aqJXWuq83CKN2Mb+QtiKgG6NrGggXSMLnGzRCDUa/pqsHt2lv5mi4ruj
T/oZpe14TBznzh/pI9ONafeVNdRUBe2HSGK/mVGlV3l/Q1c9QqyfGV+498woNu3M+FE07RBYYbV1
EeMFrB8/Msyx2zRk0a2FX9q4v1p0sQOcNyWiaf1g4eQlHeFauElF8cjW6MrMFPWwyfk+C+waHtg4
ey8pkCHNc98LynBBX/jx9mtaJyizFhygtvWNgGtE9ygHNZPwBTH1mzrBpJi17j1cySJYyOduaukA
1OEN0lRzNn7NyDJi0Uxk+ygS1tI6pUQoM6CGa0s+xKZebmjp1VeEuvpFdtHPxdNvzTQs0HN9dLOc
8FqHW8g1gqHX4Z/bkGFGp/qV6PTTcqPCcGOBHZ7TA6wY7OANX4+0QjQVN6mU8QM8sylHN1y4j4C1
+bLF+HNJLIkgfj6YOLHitqNRSO2OwaXB7ejeRgpvWeSdTYnGSQ9EXBPQQwxZSA3LY9wKF/kNsTvd
Kk6J697O0+sY9l8WT+CRrgoHYuLdiIIqn2x4/Jn8UB8d2mEgVnwf2DzfSen4iSAW1Hysv4/w+W2t
HAO6kl8io3gpXOSvvTQAjxrvbmvWe1ckgRT5T+KK9G3NbFsmqMtRMlz8XHsc++Gr4IaIaRsxdVi+
OmTaUqOk7tw01RvxR/jj83vSzE+Iwp81c3xIESygq7kx/TxjQr6FMekUtqDeHS7+yfCDjt+ioG2/
ru+O2+OG9nGAOp3yPn/WcsTezPwXFAq/uhQl+Ty5b1CFngbeoSO63ZiJoxfeO3PzoPkt/zjO0xil
Ugi2X7Zesp98P3/sh+/LUKCMyZAqtx10G8faOTUdVLsbT7KY3RNxwBRGx+LJUkQohnqDCJamrOG0
zB9kK8B3Ho3jpAmc/TmhUSbOn005Ji55zskZ3k5DgJmGG4Qso8An67l2BG6TJdmJGhxs5Y+P1HVV
6iLy2KY0wXWaqDpbOl1tgYa2H9AqivyGNWDYpyYrGPJfqUinBoEuE1V5atp0eV/JfmSuoCXkoAnv
lmZUjsql42vsJUHG+otBmE+ZIOmx00NfRVz+FNSYl/RHhEa/kqgFQLdQ2vNSPvhsHJO72VxM5K4t
tdoaBl4RtvfT3OvPZUnf0IiSp6bItEPma1pQl6JhwMKtW0OqJqJ4ijrqYQCGkNtYW6Sl0KRMY9nh
P+RLHPVT42qXXNCjQJW4IIAUKn2vuLpFQ/XShe22ABhTPfw+p/Pa0XcONBRiDGlOtSHaNj8idqal
AtEagZlCYMkRis2gNrqiZ30+XPcMVCrtCtRSL44IIul1gNtaX/z9C9ZjrpBcncp8+jzEujcriJc7
aI9ND8MK/wV4vobQGNM6xNHinLTehQKG37VBR1ulG01BwlBzVud1Y6q/uR5ofVjDFyvTdNg3img2
DYpjtu5iPmR9EdabyPM+JhuyWRlbITFCY71z6UCfatM4Fa1GPd91m0OCmf9EQiyYndrHVCJLpM5R
0KdzeBM2JeD18Oow6976JyLD46+tx84VrQkOzLTtQgamSMswpcwORjBiVPi+mvGOmrB7Gtxx15Ar
RogHyBO/1Ql39vsoyGNsv6mvVkyWXR8gI+BdhC6wuu9xQ8YPkxcbe212XcaBrkRdhGJRYQLv45A0
h2k0221N7ZCrcnlB/KDhMJUm2QVRTsMdJyszGGZzOc68aJztrXCqektwhv1km2CIzCIzttjHSXBU
KicXK8cuMWkpVZjpKijnzNsJZO+yVH/IYm3nDBVROERKi8hP7pK4fZPK3Z0M5Q5z4n42iuaqS7zg
WsHkwSvKHYYehNKEoO8zg7/f2VN0RyH0g/rCj6VdslNRMEvt2hBmIo2TvD5h8QUzSmDwc2ykZ3/u
SSEnQ/zO6RgfShJLqaHWzAJjO/+6cEPyUpSnOXjtCyKNGnLXYO2aqH0q6H9d6Hu4O2L0XgSto+u4
sJhClNvtZV+SOEGpI3ba6MGYEA2YpX1ijS9O9HfSJypxThBxyTDVKL8PaA9xmZ0rwQ2s04ryUhrM
xOBCdK8Rjccg1nxml7hywPIP+bvrRk9VaLkUANJpr+CHt3Epkakyfo9dvQEXJU/+GFqI8caPJium
gzu6y5VTxNt6pixZjEfRkYhs5piudxnhP10QQtLVfJ5lTfEkL9+pwrDcq/35QTjDY5al/iHro++E
hs+nuhLf88mNgU4M2W5y0CfVCCLuZSiTe81CGBZGEP570znPSzPfNEcztllJO9TOzWdAJN4t0roS
NWpPbKiJXabpnMcJCeLGy2ocRUPKjLVMPfOOfoB5N+jicUbHh0PDIMxLCUSwFz5mOIyP5K9fOxKg
H32yc8bUyI+eJbtLNI2vQIHJq/XpKi7uo7ctyx7LIMkKd0nuHGPcKDFLk2dwACJIW9s4j7V4T5wW
UWGRDfvRtrwTkZUyGJ3IpFnHXVVv3kNmI1tuYtaJlDD/lA/VTtDmuK8bO8eqF4mTk0+bxLYeMVfq
gIjxrWR+Lo95h9RzvBmUhZmjO4ij4ugBXhABYjhvD+i/zokoy31chD8xO9XPxqTTUBvcAyIjsOOG
zQdmLB9DO2XHRB60Sa9OfZldrEGvLjZnLnpI/HbWa5EM5zjGE+GO+E/duMRcSY6ZW/ZbI4QTN+KS
bfQi2dYuJ8SwWBrTuegSUZVxAz5h2ChlON7bNEhOnjM9QQzz95UNYbURmX3UF9bxhl3bW9mB2ze1
WLuACpQDSLK+BdkR9f2vNJfxQz95H2FhvQ0+M5lpaQ+0AVvQB24QN1FxNmgVLP1inQzMRDXJhvRs
ofUxlyC6sU2+Wkk1PJO6uNNkdsZJGT2hKb0PrWLYJXD4WYDg2VnyrVVql5qE+62Bq3MnlrdFz/09
nsbykKTIuj2guLF0JwoKQUQm00WMWX/Bi1S2T3ZSPCZMaYxN6Inp4GC433i9VR/iqdQvsTY/MJ9O
91VbeqeQxJ2s9x90vR64VxMVFLnzPbQgKIfIBzltTP+A1ci5t52RUaYt4SPrIYwbpyRMcHyXg6Ff
2y9NqyW3fiKakirHIz2UwJyYMBa6/axHFo6wiECvUhi7xsTvDs2QCRFcpd4Zs21hdeZuskNgkpP3
M1IEw2XsmwuY7K1rE9OhVKrUSvd15FFac8QrxnV5pLHH8ogKHCQO/1jrJCi0srxrs1cCB64AepBD
yDFE9LTxZH0pKvQzS95dzKrTn6hZBoSLC3q580hH129IjXDVZt1Lkru64ZasNZrL0kjtTu0dS2Ci
IaHxnqMBGd9Mjy3Fnr0LdWpJWos9a5NryGNmq6dso2HLzuPmr1IzEDYrbmRKvTgwlFU/Wb02q43m
926ibDVMaPJz0Zy8ctRDAH5K5e/NkvkH1xrerP2IQe4sfBbwOHUL2jzufI47sY1dmvCsMLzN+tS6
Qer/NvWUOjJZjShelHp1cM3hH7sZJqWTPqDdLmysmmqz7uGjRFI3yPEfj+WcJ1s9RVG/ojxFi35q
3StXyCelD7w1U2Sx3il/R2tC7ycmYMIXucJKV/gm2nF/q6Nb+v1cuE5dPl92uPcTYZp9ZZh3gCn5
ABzUpGf93c/NH899PtR1lbk7IpjbtBFr0M9faVzms1GpkyH+zwc0PJ1fWX/w965RU7K146jYfv72
335ofdLTnAGAMuKKP9/B+vIff8L3jJolMPib9YW4CZ1AmpNLegoys3/3G//uuc+DGhNXbiL1fa1m
iwyEUSAQfO/CKrEIu3dAJHZVnO7WlxsVD26OPm8ybZ+TiJBgB1Mlizo2bkgbneIpItT1MX5ciewh
pHQX5tUOdg6LN+w0w9YZemUn0F7y0ruRJVFtTHUGcF398Cn57GzSAPUdp3gFm5pTQUYq2JhuebX3
zPzFl8u5CCc4PfSd50sOJgyLsm9TAsCsRWDM16lcTu0w/oyLatyT2OCgLe3NGpcUdHkmFtwgZxtz
gQvimbMoAFSxbe3hVWTYq9qsfkkS96+4qh98u9lGlv9YGdE3GvEViOGMeCvnr7ZHAJc8NlOvB1Of
uNvaSU4su9+HBLgkrQIS/KzvTofYhYKPDPQWv4/B+0fNt0mX+qg104+sKODu1xPJiRqSMDfCB9rK
+Uroyl/YciPuMS/lKF6JXbnFzVzvetN7XDsIyNyo8ObjD2u0t1HFysgx6y+t+AUwjpQJVN+wYY5m
cRp0KkB6S74axpJfotTArEz4kzNSRKODaURfMeYnFL1IMbI2puFdyPcImSDG/LVx+3/ZO4/lxrUs
i/5KRc+RAVxcuEFPCBCkSHmXKU0QkjIF7z2+vheQr0qvXndUd89rkEzQG5HXnLP32h3rv6SffMAD
JHWExYOSFmeE/25HEFFaI9ww5I0w+mcAUXpEMT2rn4fZIPOtRYYp5aGLlZ8tHXHPaeMbUU8PtrY8
EUA00SUu4Pw45WXXtMdKQfrG2i1Ng/RUdUF4xCp0X4Gbvx6CT6ucWRbVxFZEIxvkoMUntaUCEFIT
mx3rzkzH0oIfopELki3MvLaTPU26jZp4XHwk1Sy23Cq1HQ87FOPyorsWYxLYFZb/oVLfd/XTnM7j
p2BrSiMN9PrrrIx+PQUXWh9c18Z4dAbnqsP7ueYDsDy/Vu3kUWoO7vPSebAmL0GsaqA164YrjCJH
M549p3sdxlZS3lQQ42IcG7T0UIbyuUqeK5F8nwg5pAjb6we7Ss4KPqI94QsJq9f4noQRch/M6r0k
Mm3nwIAZGEiICtIxwPV67I+1afh8e8bdKEh/DlFVeMRP40TCw9NXNCFybFaoEo3pqGv8CpEooLFh
IU+gg7UzyzLw6vxno4yTu4gBFvgRvRYKN6Wg5QBzC1g1H2A1orJxZvaC7NRP9uC4872jxKoLlOOn
1Wc30pKdK6YgdTEU8mUM7vCEICgqUmgZrGBt3Zz3lhE8ATI8FGr7zKbsgr0EFnd8TDupOiXsLAPx
DW+4mlAMBs1yBjD/q4x9wpMfysz5tEe13g9lBemDDCqiVBgPHPHaIrXYyXbylrRKXElF1RUkzS2W
We8SVU6eRf1efC+zhqJkblEIymI6Eq1JXiqwph1DSnpMQUvv6D9NsrdJooW7AXUDP0/6A2nzRT/F
LoWiarfwEVSFYnhT8Zoxyfli/a1VZs6m5VQZ2vX6Dz9B7GYsXSlw6vu0Y35VjIZQu4mRhhh7z2k6
qJbwj5qSkl2dUWVoFiZHsF0shLCPTCoEIOghbhktISUGNAsj8a7dYiIWEuF1TquA2QzIZaCGl+S9
zKZDdspMGnsWMnNnWJCK7qWl3HNu4UGA7NZn3m0zeWUKJmohhbmx0x8N5ZG9nhOAqTf1Q5BZyMpk
dpO2C+Um5Uc+WTSoRn5XpkXBznwVZG7yevkgYaTQ/0J5y26FrhbMUDm/tobzQe4VRb5We7UPYTMh
TssJzlqmXx19yCZN72On3OOQsgncCp/WhjTdLpwqyNQOtpkd0KfBpFhp11YKFQi71US+D0t6LV1g
4xloGGfISbqNaKbIc1JguvXtd1bs2TUr9QZsy+RYh6wO2DFL9oMTnnKL/YnbGuptpyjjHuzqh6ij
9pCIOdyvmm8aadgw+AqCc3uc5OdgsxuujbMxKDfTWrDv1l9k0YNILUNP9LG5ykl3kaN8iAhSXlZ+
QKeSSK8g6VSUCs9XNvIdY3AAhetKfAC370yA5AMxf9T8ghrKzoqmPQ8xpZtujl+C6XNS5ooANt1r
y+Z6xKapK5S+U750KqVT1fxMKRn4VUXrgIqMS1g80LClOLJzatyczQwiebuc3SUiaF1SgyVbx3iJ
NbrGSfqhZyLbG9lCRRBgueuE493S2B8pY2ilGE9WSiT0wq9BaOJGyYdp32vyrWvxTvL7bogQ4zVl
gJsLRY9xb5s3CP161yxaZ2dPncevnU8fiIHLCiKptz+FfKSxVrmBQwjvWM98IQK18XNHubf5We7y
CjdERzQpZljnMOlO6nXKMVN+Ndmq7kOgs+sNlIAauV9gb+rnNLvJSgeU4zKugWCurlfiqu9rFG2V
tU/7a1WFx1P1875AbIv+mIEvYZFULywORBYet4b/v1U5/7sqx/mXiY83afYWlfnbX5Q5653+UOY4
8htaW755eHkdRBMOqrI/wMyaqn9TVZMIMUuoCHRWVcwfYGbdWq+xkOXYSG+kZaKg+3vao/4NWKxh
2KaQYr3v/0uZI9ga/bOUgwt0yxEIdHgZmr4qff5JytEMqV2AvKlPSmyds5JS+DizNLYIaqZe+zyS
d1JNi8J6YhJerzykpFC6ZU/5MSK0YiMOMXEwTCgyc6cZbnhNs0ZNpLxwAgWsluzbk5RkbuBLYU13
EY1FfGYRUKkGpswhkO7YdO9TrdIZa2ld5TEZTfbiyVk7OhAzfGk6IA303DnRXRi8JGJRA93EOlWm
8VxRa3SbFqcDkQLmaWgnaw0XMP90okgX5yle3JXGaDnYrdfrBRVN9qXrYT0C7EzzEHaJkj47tANO
1UwCwXYStpU4gd1g94bscredZSkLfwBpEIkSf7/xdsV2Eq/32I6+HoD0uXbnGMVem4iuzJvPqB3Z
cNg5CiM1y8/biar1+blZAvNIYs/enIXA4Mam9/dRV3p5CvOJNiFJ0JrVXZB3xup6yc70wuhRO45y
h/Pd8svgUtqLhoKK0C1bD4vz10mikQNJbgY9yTRIoNHQbfcGfGR0QER1xj90SWN42bfXuUmUeN2K
5FCkZcwWKL8Vo/2BEzvbDbQv9jgc8TazOYxiGBUreMmZrbtgTBoPqK4N3tsumJQLdrHhyqFXXnob
+4c+ZP5ADgx+32k5lmZ+SQg3iBEipzw51YJYKqFdTSOcSmQQdI2d0FSxkidHNZrTCwU4mgVMhzyo
XosulfkTJ2hxNTjsang1V2NbAJ6T5ybR+8tg7vdJJ97DkVTGeII7ViCiu6oVzmpY8j3dKJkWGmOB
NzXabI2Gh5lq9ZQ6M8HmvbNvjJbykGJEV9iY+XZ2CyStzIGfLfVjC9DyWkYOGSgwjw/6GLJW0NIB
DUoDFlLWwLIkOhwbfOlO5OMllFWJ5RX0JTU42H2lcUnAu3mw7OV5uw5iJJ8eKWY5zgDmG25gJkTj
CHKdNd761YzN40pbX3XXRs+DIma/iSMAZ1wH9UK/MuMcy7VheZG6PJlhgnZEwnmZ02K5bEbe1mjG
fB5GdnBQFllLF/rLzEw94obFPtxfmf2acdSuW9GE5bdP4sw/XTY2L02UXoN7JUAljfKzIhz1CP3O
FwC3TmxyCLDiyYndWA+3C79OkCHvlZyiKANgB+2KDosmeeakm8/bOTHRCkpR3VMatGzPpCWDUSPY
183dYoRPBKbSG56lOCN0QNjSnLDD0dkDcZphIQGcPcPuyRQ/DYdrPXWmU29ARHK6RnqijpF4mNTQ
LuzpNkVbc1oLyfvBzl+3sKxRzPjhHXYAnWCJvKWI/T5cCSsNnjgyxatscT8ym4AG2UPXEuvJmL1J
g7+c7dAh3oK78s0PNeAcS7PpuF3kNGynNPBVkDKRhTEkkGK2RrfFVDnpTrNrUUsIuU2ddhnbNuyF
qSAMIjOTj3Qahj2uRVJE1pN5tT9tR9tlkz0ckjQzDq2m4LkJqPEtmnnMOzM+VoOz7GXV1mwZnTe9
cTL/K15sycM3LW40aH/rJ9lToyczXnFxuxGgAgso1qcRyKVVewLQOGsmFDVOwaJ14ovNAjkSrtqB
Z9bDUriWMqy5T6sDcAux6lTidUySAtfCWasW6qlLyKbAi+yrRniMi/qQ9U7k54o5+0PSPenLzGhs
25MvyuLRDPjQ42FtzStj66roJXFGqMUarMmfsdMdb6QwvxOzTi+qXYgLBEA8kJhpsA8v9MG5iBGG
9oVxVFb5wtpWM7d4kO0Q8iBGt/VkO2IBjhclVjBdKTjmnXz6I0Zu3jpxIyZKGOP3ndpX/pagFq/m
PdNAye1uSWdBv05eGRILJ0gQtlr4QeOkG09Kk44nWch+p5PW4oWdPhM3Iz6EZal7zOjS15f2bquM
1mOrA8aAmfditL9CTW9PtPDmbLewXT5ZrjD4pRaOlULJiSA82uYnVEVyCtdbZiVWdJJty9+3Ts2M
LXJQtqTk9XsrT6qjPYr4aOid38wXdTHb9L1GakQMh5ioZgXakvwusvsRJcXF9uX/eu/b2WHL/cEh
fjW3kf37Y2iTwRUqMsntQ9lOttQwYzIvMzG/jwUt7AUiwUkOoCkMKgEI02DZiTy26GaB11P5dqTr
FzQ1KP3PC6VLQYU3qAldiAhjOi3Xk6WXhJpofkvr+2TjKR6NEhoabYZdD0163zuJ5gUaMtHYlD1O
RPQioIUSIAUnlXofqcGUsVkFqEP0oELQ8vuctEAnGWmQTlZ/VI3Bw/3PB76eLFvsCUk+VFqMDL/H
ygqpLqKBhvVqBUV5ihAoDkCxMRdU+Gs2bNIXImk72i5rl/5ODZvO34a37URfh72vs1tSWh4r1CpC
q/GiMmRu7TEirL/+EGAXSVDr4XYCCdKhqW+tuovukgx5dvGqBrsa0BtlZE46DVWEaIPTNgblC0N6
1IFJK5x41woQCZW5IItTX7fn3cbb7bX85ewSqMoBmKuPsJwFoeNqAZjDIK0I3RrqmU2xnX1vDer/
W6l7O2mVTHptzidSqsB8NWA3B9EZnznrr/0UKdFZSIU4m2oiUvVRCcxUBVrJNzMCrluKgd/S9tt0
tlQfucrF7C7uXFx5+WkMalrpxi4ZaE9DFn7JaviY3BH8yOi3lmBgrvUUXEebHrYgPLGmG+VbjtF2
KNfz2zVfV2v5se17ELP/uG676XYDsq6qC2t41VentjUmxnEMGOvWcxuxa8uG/Dr7+4gItgt9ZGiv
TYyd22UQyEpGrPVzrMCYDeekhutTWABWeMeFwLcKD0G9TGBmgqdwLoZKYRNp5fM+bopfkGe1k6bo
2qmuSvA1joPOjxJytpqwt6MtJLCI18LxV17g123+p8usdhrdUgnRwK+P9XWSFySEaDWxB/+4/C/3
364w14Sj7aifasVVFIon20+vqvJ4vNkO68aE0mFPYl2wb6ZM6fXUtWvaPcdJLxkW/zGFfp3djoaF
cO3ddvV2fptmv87meu3lA+x8SMLw4DV12m9TzpagiKgX1et2flx/R5imvCFvCQKL1mCw7cRW8cvx
5eptIGWjO+pVf7mdTJYFPIAZeQ3wQ9WjVdOOVAQ0nA5D9GmeIWEGiFnbIwTi4LAmtvX1UUJ7OJkV
GE0ETxxCrGMqJB2tPP31qj/dKu6TEQgOYtzftyr2iNWqi8Vi9Nlvvv12nbS+HPx9rrZ/XFOl5tKc
t6vYtSAB2Q6X9YeibQl82+GsT/xcvx5FUOsGFzcN2TksKdCVNXsB6vyrluX3g//5kq+H3EgC2yNu
l02tsC96Aqn/ARjYrtvORnNkz7+v+X24PfvvF7LdeTsf10CZ3O3872f8eig1KWpXOGZXnC1rZoBY
596vx/96Fb9f9tfVX4/+f7iszM+JVavN4LMRuliCeW7Zj5J47wrTg/xe6ctRHSmSFUhAlngU3qTV
1zJRF8RH+MGHpXhOYnvwSqd6Tit9YDG7kMfdqPKgBdYtCTfVD7bCnyzR3zoLY+gSAWqCLwN6UHBz
rZQhORMGitg2epoMnKp9kgYnE6yajHpEfoFBiaylnpzFTud3wCv0MmamsduebjBKd3MYHpcRbHRf
q9/NUiJ718j6GawzJO+zEsXNLhGF41I3G3yJ42Ye+9bPFCY+0/I7csv3NetTd+qSht9C13pJW0Bk
b6rsUBXdLwTT8So7D9xIHV5EN1GxNH/YSWfheU5SCJaDK5vGnyftVVcytGT+AEiKhTblscVU0Br0
Jt2rpSTVIj1RaweL1sozHA4Ci+L4JSKj/TqKfo7ze+YEh0QvAlQeyuCHRfS9o52DUjW6kDUb0qKc
TqGuH/SuugGfAnM6hDfWhv1PMyBaWHWMgwioSBBv6ocNO7e+6b4rlvnTALxvrgWMfGZu5a5k2s33
6RT4euobDfLEtoJoJjMTM7v+TvvuzqE08Tzk7zTE9z1Lrpu5z97yhrVuDTdCj9XberZmpAJ4mjlq
XMrQ7DgkEJnQfF0cLM2ycNqLMkVCqmYyBOI6tbDru8MaT7HLTYXeAdZhBAJAXOzuTV3ayJua8BkB
fHJOaTy5FE46r2L7uC+04aBIYFYTZPWJurUfVxEoft1+S/imnxJmaheT1IL1In5cJu0psNbuglCu
QM6MpxwkRGGY2mHqghPOZ1Bn9MqPY6g92GMjD3pWXkR5Le9jaT/YVXY9kiLARJIS2aeFN32L/r6e
gJMLZe9Q2EB5HmSH2HQOylhX+zDvL4s4CX4qcH34V7uUv3PgTMA0kXKp+zWhmGItw2TM2opEdC8p
ce4YEhXGot44caNepGHXnFQrwfE5zzcOGCs8Nxn6GXBSLd9XTQtKVyIkH+qaLIms3cuR5oONUMSf
hNUhrB9vBeBCibTs1Hbdu1gXWbZqTbiDvyvSZlil7ZPpAGsSieobUQ5ros64shfQa9kQ1TvhpMlZ
ikE/wLC9L1w9mVVfybQAGlb6o9aNd6M17qWtqj+qtvxeMUSBZ4Tuate96oJUbg5iGYcrVb2K8cS4
1sQuUgoYvQgdmA5oLdDXvSahgTwKyD2pdmeWfXs7F5/qEj+Uc0sXQ9j0LyLGvkfrslad9L5ZGfbh
RESHqvxcqKUXceBnUXR0KlwNZmITVxOa3SHNIGmQdRu7xdD+RGtpeIHEjGzV7bE+90krD1KWiHtN
tH8IpLBAKdkqHw74uREBQFWLZZ69H5VV7TkERNKQ0YZE+ReLXOLPJlipABRpLQ3o4TJg7j1dk5zI
lBwjBVKg5LoOiHo3w/S1TFXmACxSLUiD1eKAEaRmEUpmEYgEuO1pFHzPg4E4VjNJXSM7RqP6UFlK
cMq61IcC4uy7Wp5T1arvlAmBcgKS1Yeg9RP2ZXsIGKPIp8/RgXTsceXELrprr4tkvA0H3cRfcICn
/zj2OKkcs+gQuKk/Y1OcjVkXJIXGbwsoV2lHqhsIEFZ4VgK/cIarQDTPemPQaVFnwk8GPmjxPAzZ
ZxWjsAS/YR2R6hO9xte3eqNMwXsaaFRILX1xggnjbPmoRShe6Eb97Ev63+USZYdETgj2pI5K27R9
YnM9HNQ9EuJL7OTmoS2ze2LoCnSRpiTNo8v2HWRf35lR4SYVmA1tqfbx9NaH4+tk17AbxqcOOCX1
K/w9LTKBeHhCspnucoH2ro3OszKRo2a+Y3rqkLy5sYWwcUAnXdPHK60RfKP6OUaV6o3a8Ekq3jGN
BhJlHGvwgdSdrbiy8L5U5F2sH1BhR6mfhTkeOgeedCqDvaLltF7TqoDtUAjPYX3koQ54r8a9nZXY
qPrhgKQKCBxcMTpO8dFmqspglvZXma7ae90BQVbFsnbVQvs5k0sLKPeHlDX+r1Iqu7Id3vuW3onq
VPwugI7HoE9WFo8nXgdrhetWqXWkDrUZx81eXodtvHYKsQDN8AfpHZod/RMnh7C4KNGLBASVB9dT
ZVO+HktwTEH/IvX0VLIb9pvROPfYw6+1IrpqVDDdoSMHH63ONfVm2yeua2KLRgOypzy8i+fqjpbm
kVm43jud9BMr1vfELHxHQgI2PcFGPpiEUUUsGncj/dxdPKa4OlaPITV24FdvUqAWSPiLtG32jI0Q
WogifonyNjQoQ8lyHknnmRkKn81UnNu3Kkqe5KK8dU4MCSfoicNaQKCzXb3GWoZALoxu9EG7kpFW
HIzqJi+0W3tpOq9wktoflGm/OCu6pAs1bIIMxhHdQ7IpnoA6lrs+Yl6mgHAvFRCHAQNkGlfqXRUW
/aEpEp0yj3IvSwThOVaRYUDV13dwSqMSc+WUTDtAobAau/YWiM5OWKjap365jNX8Fg4GxWr+ZDnp
EHM4MzpAQNxrlnVWijC6KMvKOMom84PExViY3rDy69zQsp4qwnv7Irq1Yhjc5SDfVymFVjUIY+PY
jTt0/UAX4RsnNvSRnGxYTS2QQgYfWjQ99gufo0KfDvU5xgbmsVWHAbPQqVnBDuJeM0jdDpPrhbgC
oegdgXAWQTBtEnoY0Dw5FO9ZOZa+UTcjriLY806Lk8aw34JkiCmisgTUnfZGnZuc9hymA2ibiY32
2SjDX+w5qOLLsHe+N0px71ThsNOAH1ISrm7VmCzx8jAWVnYSSczySSXzkFQ9v+rHe3a5TNT86hoN
I5k0YHXMpK9PMlSRrsyPbPYe8OOll2Os7Ud0ArlCfh1hflfRug1Z8nuiHLBOqQRc2OlyNevVHZFM
2lmhJ09r/9xi/QcxX/WuSmDFDn9mdecMDbVmm4CFEA0JvEna8HV5piSO9ipldWux51N+QJtHWsTe
C1cDvokytX2qTcVtGJObNePS6ErnleEIoAuLeZ/+J5DKftKuhyY9N6p6wsXR7mMtnJhpC1qwWUwH
ZtxbM/rUUiCGWdmzlq6CXsBC61EDjwHFVXTBqUwepZkkvtYfRUjpq8jL89ymn+gc4ZszJ3lqX3yU
ifwZK6y1MguRN7pjqsZkst2M07hPx8eCJeFBlBWs6qy/qEY1cstCW6CsVDYDoqPewRm8jNJa3Cy2
cYH3w7Mz2HUskxS63Sm91oC5zwD+LQFMFjzsrhwoUDoWOnEyMOPDAFgjiWVzMWpNctDNJqOTXdEh
J5QdBY9Lgobpl3RumDveexPM+5Z5GgssGEYbXCbIMlhoRZ/gc5NC83PmV5aRwdHIq3vdfADtqz0G
jQb7dWx9x4ZBpKeeUdcv7UDhvO/EsxQs7h1Lv8Nk/x0Vu0cB706zTawXddHtJ22BCds6AbrC5b4U
0DqmHNmvyic+R+jKtSDE71aBVp7OQ086F0xbisnTPaJTFaPECIN9Oll9hBolF7cdjU63U6cPo7Bn
b7BHxCE9FymBAh+wWZ4JZmVfEIg9elEEIAh/0Iu1r31IZw4qdedZFeluWDBsBF85IYduMTPbjF32
OBOWBWgv/6kXlgaSxTLZj9lEzseKClpHULb7JaK882sjmLwu7U9kHMG2xS/fWHQHUwRuRy1Ad5hA
y99noN3Z5SDxJhSQ3uJVZvLMWWkAcmqRj436jYoaglVXukfVmGD11gBdxv1rz9jv6n28HKKURPou
6RnwbBSEuLi0pn8zp+4ROfCdrKmq1ws1BkxBbrCgw9bQ8szT21zkvDvhfB9yvEOqpaKKq02Sz7Cm
JYT28M0GHJnJs7X6sGkxUdKnAJTDfMM6vL5LsQuN5CaoDtaAMazNh1N5HuL43UD/jk0PJbUhnsdk
/GxwQWPQM3wzHH5J0uHydP0DggTgb8a2TRZuljezPzrlk42LaTfnzvd0AUxrDb/6HJ5SFF4g4Tqw
rH8L0gjHusNiuXDMe7UtriJlekyTYGeSW3vqjP5QlMYMicc3UhULOG6pXTlJgmL0iYyl8VQGAVpj
600sAKmqMSTRtELnH+NIf0a03GKfKzVyVwQwTrOezp28pjVEAiTJl7toyZ/UFBLUQkYafzLdm7OZ
HIKSSpCh4ALcd4zCDuUateufF4yM1+xSBGaEXbvwkVUz/sGikf4cQb7L5s+ox1PQLhQeQ6TrwD2f
GCV+wtkEQZvrB20Ia34YZAF3DqN2YNge8zPWQGVgEg1tL6Gzvgs7WgsOEE9HqZ/NUB38NebQvufX
MxpVyi4Fod5s09DL4p/qEpGJkxsviFfaeUE+B3vVc+J3qzEo+vGdbC00lBPtasDyuPyLBeKtRjGx
bcpPIANrVueMTnh+14pOwJZPLoJgfQHqUBy1qCHHBglxrfzowwk1Pq5Z1gjfwTU9NNg6UMTf2aQp
Ogl/pTwJKaXmiCrhZ9Yd8xMb+brXcSnE0VNoYd8mKszXw9SGcgnmzlQidshReOuIEkxmHrHuAzjm
9kT+7KERFKzA8Ru2jGqzJtwJ5ZNOCgT2SFbv/VTwgQRMkbBFvbE0OmS99G4iIkt36lz2uxhL02VK
hSE2QCZm1vgGYP3F7hUSsEw4+xUO82xMnsEVREJ7CXMESF2LbQegNj5oGIOD1l5reFsz0mTFZF4J
QJBnWKer1C3YIadAwayeqT7h/q+dDOuFWl8P2DJk3z/FsxFcNeMpsxHTDUK8lz0ou7Qfel9hG8/R
eD9Xlk96hrof0vTTaehPK7V6Cqwi9OGfhfvIylhr6iMCtBlLcN5pVBJny8uUsvR7434qlad+/HQi
qt6m9jQaBCZkmKpXVZJlMsvpA9l4pXUMMnaL9IlQJDECWCHP32QJTHuCoqPKujYqlZyNMtQui3ng
RqxU60SyckA0OpVV7JJQs0eIa7m53d5GCk3BOpUMD8mtA2MMYsS7FgYgankJWP8Y+XjNkW6X+5qe
ucZytHHUq3WPiq8z2GmBVvOD5C1N6vS976E6mip0YUUIZLIGy28Q+LsK63tHgo8yZl7vhNVeW5wn
TGWf3RrBwnrXyOOboSi1HTuVgL9xW8fPEZpJT8S2m8YZq3PlByZsbMQYA6+s+ENm+S14ZuMCYRMC
T9ad2FLmnaj1K7D0T5ib6RKb4CKGAJrzcx4QdshWgMEYwq/WRR8KMVd+nR4ndveoeKtHJs0rvVru
rJCvZ77X178T8A8Hiq7OewSD4A61wC4frjEvkbpTrFjsQ1KQBhW42ai9lESbkFM6eSTkVImZIDG2
HiIK0DvQY6mBxCALCvio0S31OBy6YwqwgPYpMou6HR/NOXmMh+V+muK7MJ4vyPe47tqcYJVrIxUv
JW8hGEJSAj4qSCfhqNy2+DdaXbmcVq11sVj+ujFd+hICCRREFvI3ehq+iUB/woGjoRbtD31SfyaR
RaYOu4Qh72zfUJ5sElkqQ70aeth+TbzK0QLerlGbuICHO8FfSw/kHoO2GskHe1keawlqWXuhqYCm
LuULiRE3GXK/y/nGNLIoXdtowAI6+1htXhfLekXPSAlBu1K1/LNvnVe979+L4n1sA8TTNDhyFdRj
0N3VSu3mZvEpeLHZUn2GCF8zo3wEybq4VCyJuyossKbpmhTevxQssHdLzJCU1DM81a58y5LmomlA
oJLUZMuMQsF0IWeiL0X1YBjJGQ7wd0trH0Yr9yMkd15pB3cg0aksD81naqd3Tvg8yv5GtMplRPZX
r2YflUpXqVktrkrvIxlZIxEj6TfEmOAsxuEltPq7Et9WS/ySdu2vPLzW2wYpU1UhSe7sKzJydmUf
3QRwQmtFx0JjfBpa3rqhXItVQr8eBvJN6aFRRWKlje4cQecp6L7rssV89qOZQuUi7+Y7JWAraOGA
zOL7JT78W9BX0Aec/xdBnwOUbvukfqOsvLfu7W+/tjtev+W//vM/vLjF3f3R/a38/JsLKyF/j/9J
2/f7/n9I+yzzm0MovGNL29QFXCuAbH9I+yzrG5o/G4KWrpskbKjo9/4u7bO/OY7Eywh166/SPvub
jRoPLZ5tIsYTqP7+Atn6V9Ct/8aDAwdmAJ/XDCEN3dTXd/5nRhPVpFQjGBSzocPiB4l6+Gks5z4k
oA72vJaTeSRhc4LQDrRfBrNrOzz0Kl7V5acgvqRVAwpO+AWIRBzH27E6qjGE+B8alvEuvv3Tx/w/
IKWE/Vd63fpqdThYus7HIxztLzLEEixfZdsgZzAw0sCyMT3k7JDXtK1AIk2vUHak+xDtuEFOVK7e
W5RWKU7N9nCsFaq9rB4HKY5LruI6Zt1FPn1c2v7IMD3jDhhHgpnYUVFJ2Dk3lv6rRcabTtSzghse
piZsNiXXKSyq2/XhZjNH+8tl3CJtRl/W5cd6G9SSuLYTb3260nCOIzJxFbvU+lQdzt1Kv7QJxFgv
Wm+yPmRdaYf1FdjV6K8PxbIQISOpj9WH5NH//qJqSd4Or2l9gdsLpqddqgaNGhpEvHDwSruQ/WwA
djmg5taWCqYA1C+xcNfjmuOWTk3Qoc5GFw08l8a4CmltVaeRzmsc6mhN74AOCzorrLjLetOQyzB9
EZ/i2d2NTKcLgf22ZiVSN2gwuLeMnaOaB68YelEr8xgxBewaukWA8rrmvrXEjTQf4C97Y+5crQ8n
knM/tEep45bnbBqPjPkhqJSZhD6eduzUT2FjB0l7V5c3RnuW5Odxj7TgAXiO7XXx5LWGAu2Pt7o+
3+oxYoY5dCrUhYHgFmUn9Wj7fzoa6nubwOCt+/32BngciZsgQJe+fjzre1+ffH0PUknWSqi/Hq8f
YbAec11b5juHBkX6qPLS4Jg+S6Z2sbJ5RMYWTwCqyEnE7jEshYz2JsdDeZuIx4BttQpJRu1OMWp4
06CUxNn1xq3GtNDax1ltdiq+sBqLqgQk0JM23PfFeb08WBoqaoGXLK8xz7E+bovfOKaTAktpewjM
SyjTmElJSlpflSnARP9xVwzcLmvAXTom+zjGas3xeh0rpx0hS5J3xqOR7dMRRtE9kJbg59x9fQXr
3cbMN50XTVf2qRnQEUeP5awG6KF8ywGyOcA0pMlyEpRbV12KkEwFPfLehinHmZfeT0rw6ITkfdBe
eSXlYp+RwUDx+jbIs+exMhMP6zM1ZOMQtta5na2rutEoL/XYbFLXilC3g/X2CpsFzFwfxg7Ji7Dt
x7T4IVq8mggAazdNgGTN6vhRyNBj+8GWJOQHA7HgNoMhQFmY71m/18fuDoUGi1I688glAC3dMIiF
7r/n0P/LHKprUvuXk+gDBrzob+5bU2bw1f4sjf/jrn+fP+1vBg+FuJ3NgmH+afq09W86wna4grSb
7HVq/Zo+jW9CJSCQpRKsGGSszBPI/broP/9DF99UWm8G+C8U8kKX8v81fTLv/rMynpQGY51BLR7U
1Fk5/GUC7WORFk0Sl8em7EJ6+oN1Gdf9Yy6FTWfve0Pwxj3dTtqdiDPBt2jGZTKfBxoM2DlM+3Bj
5U4JGyLIr2liBfS2PGdhs10qGuER4eTJKADAPl/PTQULWHU+kiQj+HZJE88ECcPAmDDuxyjjRnMq
vfDazrPkwUnVvdqQQTQHme3lk674GoF/HiTfvTGnOkMjDnoDFombNXboS/qHDB+00FUrD3ew7JOj
wGXmV5Pjs3clhBh3qMm0ngqNACVeKL7MqNw7TVVclEF8sidMm41KtqPehM6hqOJ9OksHmHeI5nI0
r1u6JG1bZQ+WlhFXQgPuWKfLMVaGEjLXf7F3JsuNI2uWfpdaN65hcgewqA3nmRSpeQNThBRwzPP4
9P0h816rHqysu/a1CQvLDEkUCTjcz3/Od4ziqA9I5mXv7lPO2VtTDS+echkqsYs/aWILESA8gleR
FMn39YdmDUAe2VcHUQTIIwnti9/MXnWul4Pss+8qhkKV8TChws405iOCYBkYCKxKYa5pnn8nwHMC
UaNe5/AQLbDYzsPS2pJM35tcVXjEHINWBetXhRywdOsy2xvB3gkN8YzxlgwjbMvMRCzKUpWeAlTX
ljkhVmUWGX9NW9b4NTHtTi2SXcI7WlpurCO/v1uYV3ZTYjOXpf+H/f8i6EhseTK9Q8EQy1ir7Sv2
5XQPPg1VQRF/8ANHP4pWO8ZyTGingpYRdd6wRst66bDubax2LFfUHIhTUoBMUAotnfGsX1fU+SBq
IRP2m2puY4Ey/0YdannSK+d1yBmLWyJuV+DEnXsfN6ukg47nly0U+1wiVrddtB57PJiSoRAHLPHq
c+aHtWwxBQjuHFqsTZmAHiypAKNA8aajSENxol8PjSpGJZbTcZwrZ2kjf6oci2l1jWTlyd3Uc9ot
NGrmKC5u0DORvpIukqupwGgfx5CEtTiw8Gp8G/y6TIukc7M5ii9y66NIjeJrZP5+Svwue9I6NQtH
NXgCs5NvQKd2fTSKXVZQMZw7VA4xfVhjuAm47iW++XI8p8rh7Nw9o8kVRzWkdzcz12HbPGwPN/JY
UWmmgEwXBkglijYPodaLXelYJBgK/ItmGuyp6921dlmdwgF532psa68mCnkT9heN61JVyXECf2hb
HxttegIzH+8mLy6P03dE0+fBCfWaCyh9oAlfzCQcn/LA/07pDl2ZDqZUq6XUEQcLdI+SR3yUwnQw
whnx0jNqtk3AakXW7zSDoY3pHw3t0xm955KeWbiICHil2PJBqZ585Ri5J81D9ckN8gouZ+9DDMaB
7q6lBlnlNCbZVZ9LWlyrvQ7mkFyzbXBBdTrmEFePhIc1DDVIW3ZkHlqY6uiZdUe/EJtWkecHfyja
bdxFal0PZnXtp4GdSLnxrEw9V+Yr4xSkJoaqmW6EF1ysxjLy0AANzbn5uXxmCXJufd8Se7GKhZOR
XA1zCjhkOsrTbEhJKawHqs7GRkG43kYlOqYb55hcZHkZgtA5UQjhbxMXWN4YsiMAkKWdbbe9p0XZ
H6JQqpXbjzBsgtZaM+9DHS68kPfH/DQc24bxGXtbXbXftYwhmAbmVguSeBfNAL/Grn6cdpzRRqCJ
Gl1T6z5y0xuQqxgOTqW9JHDyNqEVN0swQEQDJVI+sf1pQX/HbVLRuJ4GNRv03T90Br9WlqIUw8jg
JmrS3uZvo9aGHFWI90WlT/OTO1x5a3HHjOm9zH5oN2tfKvY+qOWYUzxoKmS11/M+3WDPN7g93O6o
21eGma41QMaLXujDClsCgXseAtio4CqPP5wLEExKZ1hUhpo2TV2+RcLA1dZVcoXpeeVl2XsVw191
qdlh3z68ZA50ISgGDlRd/8R43aR3Lvs9ueWhpbJiBWDud2oE6dKMm31bRR0zOsY9eZKswUpjc0+M
raEDfGkxgC1DIopYQAJkqXFjjiE3pdJhq2J+yik+WYRzc3hAgmHDS98NHr1d0EdPZDiHm2sobdFP
e/gVOrVIHHkAmzVrzBgV8YQ+ZZnHsjLZmGJr7c0Og5exRi4WhWftRw+E2dj/EgO0V2m5NHnKOt1b
U/lhBtMvVyX+U1Xt5WB395ph/BiLJ1e3QwaWhkFwvaO5UEZiNeKIIfoSPsFxY4kbuTUrNvCrdtLW
WWyDSKSetcscDxBoUCzJcSw1Qia0tnF04Nhfr6ckbVa6fnY7MV0bCLvLoMj0nZtFvybyK8wWkesn
e62x0m1z3aVxpRxJi4nsAjxqFinTiRwDaJJUMjmGzpPwyI7EekSEP8ipXJOKGHdebONosCq0fQka
ugnpKZkxcVGffTHfwNHnRftpisWikRPEFzFwlXCBJaXJAuvU3j4vblJGBGpSjb6l2Z0YTLt6sr+J
y6vzFCmLzTzJCaP5M6au8ZzVOz1P3w2nL+4pUOW8nH5nFoQYxv1M9UeydbmorzBAE3x/NF39lf4z
2urDlXG5KxNKmEk3dStIdhFxDUduPWdKH4bZ7GNfw5HE+j1P78yZfcNOwzWePCnXUaaF7+S+IuAa
OzAB8dp0DH1jZ/C+BS2cb3GHWhkOT3VmqPeOM00mmCkUUUuTh6+9sCwx+lENamDwreyuXso4ri9O
2JJkYQeDFyLXd3Ep81XctMnDDvucWS+WCZA17VanjmAZqdp/H+T4aY60rBphZq+86AT/yf7qdCZB
oBj9YyONi1vCo1RYmUA2NM6XUO67X/hfpKH6vW6n9nPW4j/MA3w/itncc+dUb51N8hGfXbdx3TK4
C+n1i0opyieAk69BStizYTcmxzTc7bTrzlZX0bY4acVOzvBXX/0gp6I0yyp64F5stx3eIsKBlrhG
Pe+HsAGCe5Wpdlap9gUk7D95ELE0JicCTz/K1ekhdYo91oiZH21sMAIE217FI+cpvG8VUtIBxhR3
ftucZHaPU+CCswDg0YP27M0tO8Kzut9DThW1LO+hi7Wa+Xi9Z+a2TvL8wVul4zMPmTs2FkX11DCf
CMMER7eMviCrSKwhbsuHIihAMeC3D6F6ltFt3md1KfyixJdbkFUCK0/5wrN3A0INBm3JobEFkNQW
NeHEvZ9XIGp95k01w4fH5NTWWjELOIdsV1mrieIlTN3s0GeKGkA/bnLK6zOLPuT5wokrN1rHOZVM
mpM63HbWn6gGOUJrDGGqTL+5il1S/Wb3ovq2Wu/DN4vwXVe+u+yYDd36yF7Fk4Adq0YoLPnr4EY1
9eIFxlEKV9f0ElEgISb14d8yKzz7AGh+giI/KltNH2NtPWiq+1V7WX4nvYRs1Z5Zj1hBXAvXlF2e
ZO+GV4PLEgpL32xl/y56Jl6pYFeag01d55NR/fgNn6NTh/LqdvaRkLyGieIPdFd1LKkeW0X6XDEj
MUIMZPuw4MTMRDW7XyRm3zBy9MObtFdpEGqvbmsf2MeRTnML/Zr7GnDwPv4u3DiGC2yMu9wf3sq8
XpeFNsLNmLyPuKvOfsnLjxxH382N9ENov/qu20DbNf/0s4eKfQ+z/pamUSuMsw3HBMb6QK2k2R6z
umMiOI/taCx6/SsNwtGDYUzepSsxf81fX9jbVUtDDSpmnvJv2aE/CrwEqymnuIczVpRMx1pXr5me
O0u7G77JmJIFxfLBGghmr3f9V0nQcsHGA5Z2wHT6rz9Yn/dKL560xtRXsIyjgwr3+BbcDeicS250
3ZYN2Hkw4TnTNonxb04w/PVHP8eLQth6BjW9qGYGPgFdeNwbNhCTCi8YgYc4AHOcdGaK+sF4KBuh
rOpOUzLhm6vQSc9mKxpBLZi40ZtB1nfTNuVFq51wa4ghW6oYh3po0g5PlfgxcGB3CkV/EzZl+Xf6
0XQha/fsLeFdIHoiTv/C9aRh2Yoc8srM5Du/eS4pEVrVbsiZbgo2gZlAacXOvWpG9VQKR9IO07p7
tidT6dzzjgAZtSZxF5+ab9V5AeeH6JqKViybsPeWvoE1iw5KYGjCPg3EJADzbuNGevugsNXZ0Hy1
yeJoNwk3ulLDkuF0iHAOR86CPhvv3E3Ja67AlA9IVPe4T7ZGCfu+pdmrVnF0N+hXK0T54zGTe2iR
jy810uJ1koG8JcdM0m7qPrReY04zZTrhT/c9M3FU5U1vb4EltT23ZB3V6hChrza91TymCIQlo/qP
iBrkserUTs+S9zZxPuxIbpvCODm9+qWEx0Q9td+06qxgOTAp5yBaGoTeIh5acP6vLUTZJvY2kw4K
sE8oTGL0swqkf3DnlU3p4zyf33MwOcZZdLCTSwI118e2BL9yZQt93ILJ3Faq63bZ4PW7VjO39ej6
jJaxgDH/ZLvLGRBWUyR3bVksEyVnT5MOhJG4uy9OXdrbB6stv7poajFKibtW93MzXUHC0E/jY6he
497FnGLduHdvWRu/+VYhD15DXGTQL4h72Par61/fKMdCviuLeEfP7MGuCx4chWXgq6wQ36c3M0jN
o59zH6vK5VjYNf6yzwtcvHP4to3TnlMQ8oHyEoijnrn3Kyw6M5NuTK0dyAvC+ZR1buNYu3bgeOhR
hhUwUs3hzDgUVFXngIVpWhiJ2a1CqggBvrQPFp6nsCVCGKVsIslH4ysBcE3wp2dG3afX0MYpOJPf
x2tBi8QexpN2aCEFHisR+Hut+dbwLS0rzwEp2LYah8Dq4g4YP8MYU9aYYtH96/dPNaPl1DPbh11x
sK1SHIjZi4OnwBYIvl9RYCC3A7ocdUNLMc3wXnht/7Cn9CORzRVuCob0vh9XucY+ir3Ms1HmRHQ8
h+hrQLk0FX2/2Q2BGwnwwNpKbHVTUDLtWyuv0+6Zv4yM9m7QnAVWpydw56Rr8nYXfSIPEEzgf3i8
vuoUES00qc5kCb5Tl7I6F2IygJQtjBSCLHGC73RGpTt2TKi6HbZ2VwCyZArr9KFatcb402cfdTmk
D9P8kZP3mg5hAKIZs2FXQlFqLcato2tuE3VNR1wCMCmwpGowJpN6BRvdIEXT/DLo/84UW6bJdLYN
3K4oMD5bY1Vnrdjbrf7RoAEecpdg/BzvbNo22pGWnfwaCnpktSvL+PJQJBaibLZNPQpqGDnbVGM5
LAPzp9BK73xpR8/7NFHKMLyXbcqEFmUscIOjrOd0Vo0VojQbfOijjq8ENHHQ0CMdW/21GRSUIeq5
N8J3t0OYRieTrf4SGFew1hO8Yl0NH9heY1FYkNfCOSyM735ICIFV8xkAZYTrUh6ZQGCKnt2duWWU
VwD235HIX/SioXZB4vlNxQSCESBSH3fDMsFNTRMTnlynxoHkWqAau9ZsVwzew0Wc59ZSC0cIB5yA
Sy7rXZXQIDUltzgrIVjnPyVnXZytZKWdzl1qyXAtXugB2fYD83NIuJ6GSSVRya2e/ZR1+GkqAsy6
SPCBTxRhp84LiMsPO0cKmcwL9/UGWOaBbPNP0XA5mFZ5tP1yXMIrwM1FW3TqxyCfx9VEhg6aVval
458uS/koIRguFXTn2LeI883zB8DfmNmGXQf3hN7j+mLyLIFNri0cKcBzTmcHB04+5OxZLHIDnD9C
+9uN1De6IeV7D+D27Tq2LD6g6j2W8Ucv5wnrHkRiuTBKwLpOuxW+eMLRiszaJV9UUZ+7oSFkz+gs
8fsVhOC90/i7QM++3arcD/kAsbgRB6Z3Sz1SGeRPjeGnDnawa/S93fjFiUPVUY+0W5H7C9Sea1DN
pozi4aoCmHfjbSL2N2yO7twjTVA8ZWH3I016JGpDvgUdCQ7Jm4NEUUXFHYHpEJrar9Cf6VyJDVsw
OuguqDybZR6n9Y5eydooU+ZbSKv0CtyqRpIGGlhxO1uxa32bvOr31Ns/0VS/pLD8JxrpIrd/rWGB
eNnwO/RjUi/VeNZC65c2lI+pT5ddFH53unF3pn6le90ek9xHlxhEoGhXAfqPTZ3Y0qAVANX64dto
coKMDbcPnwMHlYttIptyTNh7IU1JIjBeLCn2YxHvgxCayFxQXjQfeSmee04BfR5tEhbzBIZY3dlY
waH5KW2LFRN4JrhbRDk6QDQ4YBa+zrgw4Gnr1rervBXqKNE0AtnINskrCVheo19DjI62OiiRReNq
Jc6NejW6xS9k4Jva2+l3jqlIq6qzVfU8WHV4hFMPoD6xx3PelL8a0z76YiSoTkdhNGSvA35nDlJY
RWL2ZY2O7pknP6O9zzSfKxyQKJZEUNn2Fufod+X3H3YnCMwa7B/zDPN4kV3LqThq1g1neoOfL+N3
z+Pm5nFNQeRMKQOkFoeZWs8HG8OjFcANZqcQ1QEstx0uwpoIgCRCiukMoinBh3rGZvYLJbRHpjgF
MZh7ja2XGFudJ9A/cr58QoNuIEAihg5/CpJe0Ha8l0rDYZa6Eyk5COqC2vI9bR7LCIM4H6j6U2fW
pRG4BEtU7ZaJsknt3spSGT2I+Q/UvLXMCI1YytpmravtZHsvJ3q2sWZCPMX5k8bj2sZc+yrae+0N
IG1ceg8aT539uFacypNNMvnZWqP5hjwQG1PEnKwMi02osfQadNCRsu23VQf32FBdhbd3+BXE6jOb
aXOhAr0423N8RBX8Bkt3rA6kBNtjwmhC7eyi7LadTild6VPrmuKZ1ipkKbvgrtNahsh6RNARAOba
rTlj0lGRE7pokar8fDzNda1mUtIADu81SgyxrJ3C3tvGXDSatmw8mZhrWfQlVdDvBx3zZOqFeItL
bo4BC57rgJ0xQyFPQ7y1BndBvk1DME8R+J1DGrrsgaCCtZ14CQze5f4ihfGVJb8B5FgvrmJCUJHE
NH09YqRJ8HJyRL+P8iAjKKPT7JFUWHlpAwFfyR6DESUZ6bXK2GllXWRtahNrT9RSjOjZzT4oET/L
sOOkHmhr5UPKqUSxq7qqvYjr1P7WC0zj/ZS7POVGto2KELw25queEOhIg+pC0+5TgYutBq3JmcJT
a4VHkoH6PNjpF7DbsNqCcdryXLR35tBqK7uJ65UnZuu4n70SGbpVQfBceIlYqCh8i5sK9am3rx2L
lmdQqEro76aXNhEnfFgmbLqzrHDIhkFCPXUn7uQmqv1Mpt60cferUhQ3YmEHkxew7gToqrlZrfW6
frgJNMS28ZwV/sgyA2M57hsiQFjKuK+igidEgVC/qSbuTtfzMKTYkPstS3k3O6s3wmC3NuLQbbgO
TpU3EbhozF3cAI5hcvwni7x0mbFWycnI1l0J2pv2m3UYvdFiUtzsgBbeisuwyYI5fVCv9ZSUFQFB
qmvwIpt0hxROfDDRRNiBJL/bXDMXufkSxE65jz0OYcJLMYkHEzDAVHJd4zfuFNS3pHwBz1BvaH9N
lmIkYZdRT6ql/lfRgqXuDVj3HQVOqFLYk4n7LOKO83bZvaL2t6seSnY9HgYrJenWrWozJ5qhyQ8a
Yq8T1Gtg+mQmLPKZ3fSe1XG4kF72GBxelP7kOuT7BlT9ShDBtz9Np3+AQhYrzyCHWQgEhQDPH8zL
csOpoiSymxYDbogWcGgVYF6sRr1Y6OEmsrNkZwz1znBabnzKIuxmZDjvL+vq4SPphJjbF07EAU6H
o5P2PpY151Fb/pVtAdI/rkBkzBgSmLVyuMe92uw5a0YMw2IEBeYQ9/GvGj8HLb3WAa3xj2M7+JOO
32Kszo7um4QCGPtZYXE3w7XhwScK7C2lLZcirT6rvuGKTWhJwS0xDDQDwCHEj1BomAKEdOBjWyDq
57OBhXF0TM5N+iYHJocY99lz6eXPlODbhmAEla9nlYz19skc+jemi+uUcpzKdA6a1/6ZeEs6MeNm
E+BMBd+lD3ZUKEHH+bL8eo0v4zuleSHwnvIRcKWBf93x+pOpS6avfrNOO/lUAUaf6hgeYbx2ZHAu
w/qzduJ1ldev7PLsTdi6l3ZwzhpuiYBUrkcOI3nu2ua9EP5h/l6ViM9Zbh/ZsW4bi3LEasnEgsMW
XVk8W0O73/phdgzSa+lk75453npd3r22XjX+llKhd9N0TnySHg5dk/Lqv9m3DvsUVh8LIJGxNVki
8Z+3ADvFOmGRqqjDQUPARZJPHHUKeL0FS2WYkh0eJ9qHs/cBoaOxotXgdKdUFkerz18S+5l3bcVd
ug91IOXMQ4B7X0XfXufPqyXeG6XRlR950QFo5/LJb+rPvkDVmiKsqWT5EI7g6cyhds3f+X2/ozOE
3rqEKrYq5cloo60XVkWgYCyfSPG8lW7F213zBDDvpnQXGqXLkZxuEkBOZeUbxtkfEUT8RR6VT7X3
lBnyUo5qX7njRpLRzNgWL/pSvIZ0SEto3n6b4VNpsTbHGhwAAvde/xRFKFV0NjKsUeR6kiR6HbTh
m6kiUYq6WRZNcLOwxOgu4LMi6XZDQ3EynT5Yl8CMx/QnFJ19Lc1gQ1fGNy5EgqFl4SKTvaI9K1ZC
kJmOib1f6uZVXnz7E2HrmIyducoGRGvA6boXbLPe3OWcklNqelge7fYWyGHdcI1ASz+HtgHmXu3b
SD2bERtvzdpMzbiN62Ln+xoJjQowKVOXIjv4xcBUCXyOC746Ee3DRwRuMFqx7G4Hm7wri+LJzMN1
GmaP+cKnju4rT1A9eKbl3aUnA4Z/ekXy5B0k2LHSvEsSi3XduC8M2t/7GEeVGI6csFmuSv3N6F2B
Sf5PNkOLKSR+GrnlF4YM+HC6XlsCNT6y9TiVnb039Wqb1gZBav/ZRH0o2L/kqXkZwpC8b/HF+Pqj
HtydETXMxs1068wOoYzEo3ei0g5gZ7bSWFHdRvs1GfV3m0K/N90XGGWcuhL5nTXyeYypzNXMvWzK
V+aYn/Q5Qmb61IX/REryT1yqlwyHWCziJ2bO+z6dlvHIoBV/hZdRcU9APy+fpYLeP3Are8kvU2cO
LK1HFsyRhvY3MsyOhNPYxl+Vpt+rpP5Iueu1rDiRxXk3i/6jb0guBECcOlKtpLFvEyNYqMbImybZ
jJgHEPRwYH8H5UQrnjH0MAQvpmXcqHdcUc/2PSc6y14tVU27NnEZJmnw4DDRpRT4PjNf+vFH91IG
5qVO4s+E8svAiXaJCk7hNFxcQnaWlp0nC3yeVfyEsO2ruDsKrX23uKkkiHNJ38oqZGYa609JHX6Q
ZTrQxIiexwG3FajmVv0mNHECjLUi1L4oHKoxw+KiqDm1OoYpetNfram49mZ1aOg21VID+ZnnpRsc
aj8+tUb/jLj0qHimLCYmIjkk8WAEWZRzabN6CoP2Lpfbk8hZW3B+utO0oy1IiwL3Wsq2ORKq5/RV
VevkoE/OVYwmmQ4C/xy0R0XHoLvzzfTmBzeKLzaKMDAuzCJmndGQSmqCen6GaEU0gJqKEfdEQdMD
KODganfJzmuyZ2ie684i4J8La9GQdW704po0NF04Dyvq96TMMSeg8Afmuxgza5sOSEDO+KCiix/R
tyhp1XXqqF8ezRvRoV/WoHZBRcFEOp18pqj1NIe16s+0De95+uwp5S9oD3ob3U/Q1/tBDL9zrWCS
YpjkB+K7v3Sn4aU3yq++3XRVferr+l3Z44dDOieNvVflcsth6Uvsuvk9muHZRgVnLAKHM2eKabKd
sqp8PzTmKtSCHcjllNEYkw18MaQZjr2HFpcyjI7zc6SmrR+zR2LFWEuLj6knm+AM0lnguTEh6mYb
iPfFMrMfhjYGq84xXphunT0iZrgDDpxxdqGdvNodt30/BXz36agjPxBS3FFzw+WH8CTsG3ven5H/
7xvumtq5zWBcZZk+g7jeBtbTMIVvYCYeUggiGWzV9Ra5nChnQVA2KjaaphCoQQlIw/4z/9x4lE+6
5R1Vqc5ggASgMaw68w9MbeNBMitckT85DUF79xRcdTybhBRfzNSkaTF/dZaVMZ2FAc3RH2zOIarb
JnSkaor58/yPhrR8a52A4174Y9aqIewln3OzeKIVCXQnAIUkzx4ulhK7nVZxSsti7ROStej4mCae
5N6KuqBsAdkcZRhgSy2n1znREQm6ULR6WxOVkTaiCLjFmKl80ZBaRmCuY+0MJidfxCOPA5h9ldNd
PV8iE9p7v6+vo+acx8DaBzBIIspV7PeuRcQenzsiZkM4ks1vr3b4EcxSZp//RL37C7V1L4l+zzkY
GTi/SvI80twFfvLj2y42XbLao6RsQ6+/oJbefXpW+lZRvoGC01pLfoC50OoEjjFLZJHGWyS8ZUv5
Z8Y0bQUV/ZrQxWPEPW9l3NrriafW0skcbeUwVl1GDdbnDtsAE6hsSUyfvW1qfsxLZlAP74RNsiXT
n7mT9yrdxlp6kV4egDR64CZ8XBNnMapdw37ikGmL/7Z//v/YP113Lhf/z4vKVz/JV/9V/fyvvs+/
v+Zftk+BTRMUsiHZQlmQgTF3/is2If7huEiD7t+ZidkR+q/UhPcPwPkmdF7LJmPMw+Y/bJ/uP2zb
MITO9zNdy9St/4rt03ac/9P1qQtpUHxO+TkhDZ6Q/3tsIoYuFzE8LncdPdortysOk9GVG1e6h14o
/0BVWL2e4zwLa2HPiBmtk+s+LMlfMsxYpaXTAAmG9Enuh/ILZkRjhD8+NzjojxwejwJq3GKjO6qB
MtAExy5Ta91lk1XE7PA4IDfHOgUpFKtTi719owWfFCOwhxcUOddStscQIxEP6kZfGaX6IqPibrFT
XHoxpvuQYXMobYGZcJUp8IViciHkjflPnKfT1qaeinJwHDxxR8dCVr/bg7jQNMCG3kKpSj5tjfYn
nyUGWj3blVG6S085r6OlB5h5/ItrVdo67zJOLqYOlr/CxwQqMIaJsvVTIR6MXo/wDinqa0l5dr6a
jpIy0myytzQ9lufKEP56dKGpp8MemXTaOTpWMruOb/jKP0ELcbQIkXpi9wShuJoBfiBAxueWYTM7
b2S1RmFhsty5o5Ep83Ioq4jEnv4xT+DcLAf7b4pH35vFmvx2/MBg+YFoVSVIiUSfe8i568o2fqbM
6ec4+IVBk8H0mmKVkcOSmTJAwMb42ebrMKBpIMJKx9bLGLCeNfBt+nXqNcUmTVPWxWbDNfQn7vN8
aRWCmUXUPIqAAa40+Ow3HI5fU5NmvGmYc/08ypRksOkG38RcefT4KTALZT5VnfmEVRNZ2IsZt7eK
TTdtZ5uris0LAFEk3iD+M5LYSZzDhOBGDVKenluORAjGz77PWNOpJepPBUiXyPoG4Me3kQvBTIUM
aixlsRRRelP8IGkN+oJu9jNbF5xbpvmUEa0YLefkd+3Z8DlOUHT16GDrLENfd2mFwlLUgwVK6GtD
dqn3sRs8mW56ysf0JPRfVZHeijI+DPBUKefwATNCbOZpFHx60kdUlpdCI7Ia7xPLeorH+LMUAKOR
Kx4MDNeOmyWvcecvB2qUm4FznVIMSfRqlTrartUpSAgpRyr8a9CW14GiVt+hySb2+c07CmQJW5CC
AZyKcRRSAhk7orm4UludiMGY7OCWFOt0oNuozQvmAAjFKfc4J7GBOVRvb2Tp7NoCer5HQQg9MvEq
SKnHNgYr21oZbH8HR+Ki0AlsRsGzNNgyZg1DCqWnfyL37jXqWPduuc494+rb2gFnNPVplSMBNj/a
qu6vskqJP+JimYqH1MbmriGvejS2s/tQr1Yxuw/DP/Qz+OC69glmVN+d3IUrmvJaS28XjY9xpM4t
GUAs2bH73Kqzk0j2uLG/zKEgbqFLkOnyCrpNGHBJP3bWgQWcKkrp3oDE6a1kPcdAWGriqgv3xa8q
Ef5NXKxENQfP0i4Oi84G9EZI4GKCv+PDKveNt7GH2Ui0/Q6xVVvhL2AciS7TcopaNAdk6KXhVNXc
R12Qq+lpcZXlUzkmw8ma5iYQeg2ZqtBAoayMdmYwHtsUlXRBeldMXXJ3S8/epZSs6DE1iT4TOzLN
zbSxFXCwbsJo7nEub3Euh+qRq3JaJyp70KRB7QmAPcyZ5IEmZNdRGb+JU2rpBM/64dfRrhuthc6u
1wDi7Rk3pzQwQY79pRufTCs6NqDDZ00RwT2lf8bXf0dhF66g8r1OZvYIA/TfzsS+wWFQHiXIziOt
tcY+A8rXufRNAkhpF8mQt8fCnCh/4AVYJQd+JASKIHsYeTiDv7sY3JA/bqA/vEaEG1gbELs64W6t
oGl2Yxs+OUONadHI4Qn6Ls8Np5JHnOrBvmiDlZO+VvPCbxpDe9SNAaNPQhgt1fVmN+Xh0Q4T3Es+
MWaulvgkEvT2AGUDPX+bxz0Ge5c5e+eyjsLAnVZenlX0ekAYT636j8lwclH4E0SYsdSOYVIT0+nM
m5YJccy6kK4Oba5SSsr0qJJWJ4jDj9MkJ8esny4N9aI7rcrP1jDqR9dIsRtOKVQSSDv4muOTk1lv
HtSGrWU73nHsymJnefKcRzr6TDZGa1XZhMowWf39Kqr5pfz1esrpDyddjgvzf0mbfkCNrP5+lZmK
hyNwKfyus0UC4n43liL951/LkI7C5lV4uLADaT3numWutFbtRkOam8o2n9BXMwIAi07F1kFiFDv8
9beMjoSDrTGTbSKBAYgm7lSUwSYfS/Bw0XuX8F996lsYY0y40W3E0tG+BRmckNGbzpwBYf+DHt0b
sADa1hm2vTadS3pu/nsD+ncU9/+R4Z1DRIR+/vMd6N/5o9VXnDf/V/qIL/znNtSTbBtd8iAEcYWw
5dx78c9tqKHb/9Cl7bLVxJllSvEf6V1b/MOzbR1HkmtCz3AsOjv+GT+yzX/YrsD+IC3PwM3AV/0X
0ruG5cwbzTwZgzzbf//7vwnd43uYum4Y0vDmzNO8Uf39dQ+zoP73fzP+hwdgpYGXoh0j0m+gNvxi
nXFIW9KfWpM8iPf/k73zWnIcx9LwE3GCntStKEO59LZuGJlVWXSi93z6/QBVt2prejZ277e7gw2A
JikaEDjnN01ITACb8zdSJhMDpGAPRvZtzpS78xQ4ICqR4BPy1maP2Kfe4xWm+Sh+TmeTIFI43IUd
Ywl6A0SOMbhwSbWpAYOAHDSkeT5vMCJFdi4BL7GwoKUukKIpsgfMpN6QK9+GQFoZL6LeOebbqnLv
NDE9Q0fI2hk1tpnYZgv4w7sKR3+BugwAmpvBHL8TbyTGaDJPz6aDmROWQzRvkeZHTOo7sAPOCesF
w1P19KFo408jmXHIIJai2JiTNg8pACT0H2JnXXYRGkpWQQ7+vD7ro3XUGEI3RJ3cDMGUXsl/Rufz
Fv+dA0J6eYloS9PddSMMKx2n6350+WIhTIEdCbYPcQkLwESdw2Tslb4oDtltVAci0q4OnMoGZg1j
hhRNZwL4+vdZM9dTO0CZqvSH6pzuYXQ/Yvg4Lo2SUUHSLVZurXxrrf6prPIPLLH7Fm/OKdlpSV17
uhGQ6yjmtTLWz5pqgxjHfW4mgmF1SCLa8eB1oX1SHOYS2viiJv2pLyqstIfsZGX83JSr0JAuAvTd
3wG4LrxSJ8dSxpGf4lIIKqEFl+HOMNW0Lj3OBF89F+1q/JTiD2LeeDJNeDXObkoA+i4NrVvgfo9m
F25sjrFJuxLkTBzXqwEUpG4w8Av7MF0mioKxKYyE2Bo/6yw9Kki6EkM9x5vF/IBSQWl/V1FeGcoz
MuRchKksxodphII1wd5efLppfFDKGju1LnjCku4u4l7rQYwIWtzvLBXFUXesnJ1mpnxhUjSaNMau
0Tl67ozB9aO6PaUlNiXIEz0VromB67nztdlKN71DaNlqmk3DzVz2DUJBU6K9ZufRQFdFAoXSo11U
6IbVHnqR901Eggva+43RayWhNWIlUZ+/ZW75hg3bhFHIi+mkryV+acyV0LcDdv6S5vn3qT+pi/wk
ONZuylioMmed0LUDq2DclG3xWAz2w5y5uwJXruVUDvs6VFeNjYmUEQZ3Npphen7jKCGaV7H1MDvF
6FWFb82oVFkGnGuVmI5RpId2HDQP7Z70dF00dmyuilyovbnhgsFcmvNCD9MbKLlmCX0vcNsvME+A
ad1cW85nmFpTlT2XJbcI7tQavBmSgeZ7JTKQbQTxIQdXvSrPEOp64/7c9iZYGoXZB9iNqq+TFRIz
+LgRZrVakFAqLg6G8HMYcP++lK5tSkVWBFyOkFKXi064iMiS9BMRnTFTMvft10ognDw9GUS4zryW
lRkT4axDK+iy7rfD4cAMKAkFoVJH5H8cWs3nwbzU0prLtNZiwKCGXuBnM/KdBpGF+19utQvPJFq3
d7v4u6OSJyk7tar9JgRbPoFFyJA9duJg4UeJCDeDRcMbRNiXhDMOn7I0GOXdNKWANP5uku1Jrd/E
I7Y71+0Jpv/ac+JbssI9LltKC3npKF8a8zabHX1bx3oieM4EEa4u83K7PAysXQiMr/h3L/rYYfxF
wJoEnmpqlz0vR2rl8eSh+jh5CBHz27g1T7fVF49NB1glzWPzaciUwzThupwmH+SdHIA3dDeu8U7e
LpgBBy2q2N1WhVPdaSI6ObSjeYB4sO2qNjmgY/k0TCRoOz3SfVvLb6QSPCjlcEmGLd4lDfqzOlKQ
4fwBKeoBmiCJfPLUJGY3RkZiZayQW8xwwhmn/gnfg2Kd94W9DJyZ2cV8dve1o1e+HhbPjeB7IQN4
VMoSzl2C+9k5TtZt1B66mcQjE1V3wukgmN+IGJN/UN5nw0VQTalnAhhJe1OkzFV1tdiXc/NRNRri
ETkx5mwqPs0RQ9TWqiI/anr3GdI+mjRO6kO5sNel4mZ4DYXv1dR95VHXPNhqUNzpaMIYwP8cpe2e
Zoj4+7nI77pgRBIJ0UPyy+k6m6KHLImCjdIwPSsjW8h6qW99S9Q8DSt3ny744DZat4p+dCXKnXp0
X/N0bRBPACU3Vc1eY1i8mvKuWgVhm67IZfMaM7vrQ2iJ5lhFWxtCoLQsSCxesaiGwerLutt7ibA+
GQfseX2Jn5cL2J23fQ/+lNFEth+lk0fb4kK1dk2R4uytgFek4Y10HGY45wQziYVIc7nYnMwYAULK
WIBS1zHfk4ug5NlMUEz+1SjrU6nq27KbttEIsAkZrrrcywVBMRFL4wmt9zbzjD0atUiKKfmuBAe0
BzRU7eu/S7LtWmXO/IK4JTwGh2NIYf8p5+u+nPIB7SE99bWzE5DjRHdMrjVL7CtjHTGzrBXOvrbW
LMt8indn3K73cmEhnw0dRNSll4NrWK+23bvrSXjrWIwKdLQ/d1qFpxFZKEQdhMfKtapFQPCILPUQ
H+0elKZwaLkUySzUREKoKwNuP0mK0kc4NzhAkF9KuJ48kcLXJ0ASyTujJO4Ps+u1Av+P4Ku7XCS9
5cn7Omeic4zELbZKdIIre7GRdzlK5hVXuGSCO+f7613+w9RGrjhP6ReYWBDZf3vaSDcX+SDI0nUx
ww322hLlRXnfpZOLXEi3G9lWZg6jl6C2w01mVziF80CY2gxQVRY1xg3k65TmDQSmtYYEUu7U+FN6
DgVqAEMmzEHyycsqLpF0tmlhDq874TQpq3Ihr3eYNNrWGls/UNQawZG/ForKJb5WZUm2zfZ7VSQt
s78B7JK8pvJxkyWISyJoBDNePm/XxfUZvD6IzhmoHC/WtleEz3V4dm/THD0JVxhfyIX037Ck6ZGs
D7FQloyrr0E4Z1zu3eUdRUYQwKj4LGJRT9eWwlz/+8Y5oYKWzT/dQzhGjOAxp5E3CPFO9J0vb+6l
bCXldyfBx17emOstknfsjzYHdWsMm3JSuuKOybfVFhbStrx3si7XYKmDeBVIP034nFxe3rrhCsh6
kzi8d4gTZjuGfcs4B8+/lK+MfJUiuJ2X9+vapoXa1ml0YJchrlJwrRlH557lEPBotAGGQa3QHYh1
lw1EWxFiIthbiLmC02n2UHKxP/q79EebUlchs/sBZRvXxXcsZuawcc4x0IIIjwwiHltddhw9Mx1Z
yhcREreL+pu8hZokRovbKquZGdCnyTtaxrntN4lyeQXlK1k0UYTEUKjRU1qpuwbnFvq15nJrLv3s
zWKokssradiOQXozATQlfKYIvzEHa7ATkq+pTbr6107QK+7hfNYbeaPzysaUQ76tchG4fPOXtTA/
TzvAodJuamGZ7C3v9G/1xrVB9Z3RZwOYzTN3ucPiNksvIlU24kSsQM5JNn84/siqJXIaciFvvWwL
UKwO8mrhX7vLczDDQZI956XI8d/zRSgyC425WYiPTCaMO+yJxAPZRfETRulGclmHdi8y0mKLUWN8
5MuiXMU47Ne+shqSZpgw5VA++7KMos+gTbNtKH5Sj+TDXpaui39qyxWFXvS6TZiJS/NPhxiZq6yz
OfopD3OW+6GBe7AsI97+tts/7ftHWxrNaB00Bo+jOFe5Vj07H85gDWtZK0aMzBtipjgR/tAG8TnK
NV4fkxj3ZdE3fJ2ubQPKA4wXVWWjAk3bjsMZX/Mu2xq2uBdyt3DC/I6QMoeRO8vGPw4jq7/tg2vj
2koMtCT58VFtvJKPAN4g/vblcJdt+3JEax6JroNm9OlWrpcLW5zvZW0/m0sVkSBfMUu6iWbg84++
JNLfBGuHXWOXxE2Rq6x9vMEBkyhOs48jl2FBnm/xZ8AMUCxG+XEvjYRepy20dD8/FmJsoCSMEio5
SsDihlsYZG+1aloIPvb5HpJvsHHLAdQQDl0BEg4AxeIgP05KgFm6eAMBdf9ayKore17ZCFxUo7sA
nhiLr+1lIbttWSxbg0fIndp71GJaVMW6H5lZ1mvOm8G7WDii/5BVU34RkvzZdQzIQUzwUBGn54Eq
nHPZAogm/BbZJH+QXISJZm8xidi2C2ss/UYMBvCLqfex+DS6C6A6C/H1C8XYQuHDIPhYFGFlpB7q
qhNmcDF9XyRGKcgNNNgcUWraLNp3PIiiA7XO6rs1QD7vKouOWCxkScP6DNGUzm9F1zuKTWWptk0A
D1i7daJzjkXXng46j6AmemxZH0wE8Cdg7WZrqYUfi+GUI3yuCKGb9JLBW9vPwulUDBZRqSddKkv4
/2EHA2vLmBFOEb/TrfA7lCWYwzAw5u6UVBZgEl2gaHiBxA+XC7sDZpUHFtkeqFR7oAT8blUMKArm
8jCPI2VGAgPH1gQW9n6IlE1EBHCLvHYIHU68jZMS3lVWMW7kg7PQiAXDG6Q/lcWgFe6PJvCzRTjv
pN+QSjwLw2kLd6VOWjIButjmsJgM8VEfxLdclrhHfBeujbjNKauuJh2cih9xXWRu4mznxgHF8Vc7
5uIFiSMw0G2DuHhpWvVmVJR7ebReDClk6boIxZPaas1rl4XuWh7oLL9dsmiPGRfeRF/LqHvLb00m
Ywe0RTs/AqpniTG4XFTyUbOilZGgyaCmCjdYrlAKcLNuW30E4tbIp81dZCSvZR3SHsUIOjc31/jQ
e/2QS6tC+fDJRUyMEJH0PPxJsK9a64Q5OTQCBDMkgh1yceMed+5xr6omxj3XOgjDAZ960tAkPjEh
xcKmIGeNGEYFn4ChJ61xHHNyVv49zysMuRZTvw8DFrL6b23YGykoC3lYsPZ6XtyiDjfcdAGiso2+
ZlxDoKiPl4gqBJs5Q7a8tZXH3oX8G6uBs4l0UrYuSZOtk0MOKOes2kxg29a16s53WvaALq/jm+iD
nsvqsWxmlyxR8TSbQeA3MeyU1rDfdW2KjkJqpy5m9a7rtOKIUXcZuCeG28mpm1TjMGqwKhKHF0JA
5bWpRSIf6RIX8D3R3BcXhuMu7YX4X+88JACwicK0xrJXnf2QEqgckz7wSZ/cp8EU+1XjtIdy6I+9
gabbUInRwmBtkHkZV5gznTqH6cfUJJVvO2CnlQFe12JswAY155scL8U1ijL51sSLB9Cm3e2g7flY
doALqyzrJsSrDkF0hVDw9DoYC8MbnAHJamcwSLeRMdTREti1+nBLZKs64McLIFKUurT6aoys31hV
Ux6NSA5yM4Ms0xitQuKc3lwKvkVX90LLAcPL0LEQkYdiY53N+OZ8RmtaYza+wVIOrSWA0oZZ+Akw
Rj+H0oluK0gm1IdQaXc3k47YnuYIA5tcHbbhGaYoICkv0msRBgmblQVqyKudcTMZYXfU3Vz1+rLD
1cHUE5xFYggarnsidZlvyB8KxUg4jQloX7e8t0rl6Yzp69Z1QKi3BFIzA6xnXByMhT6sCbVuuzOg
TOBe+HC2UbYyxsXaDPof6CDnBQk5F+zcqgqMJwv88Sko48Q3rel5VHWotUneQvWHhFpGs4uhSvet
MEfc4nMN7ygi61OiftoNQdy8/wFlAsnuWRWJKJ+8Ky7adnfKGxPYsjGQ9TJUIsHn5KGytXqLFES7
CYQaT26N6n1j8rEccmAKKlYu2dSAeOFLgZb4uCRdjj/SwkJ8uQgBW8BVtkBFmApERsfCtKVQJ2OT
ZsV8DKewW9oM/Ul1ZsOunPXJyxARnQeoame/7QEZpiIgrSRfqoatTMewDxJtLrB05bJxMtKIhpIQ
auIPlxZmBOdJi24gsU2MZR1Si0bhrtqOZAauj1+tJcabBkC7lAkmqjbFqkNymployNe8xUFEH7Nt
bJBkDUG3B0ghrYwC1nWAZwb64osVeMfByxv3NlCzw0Kx02Pltr56LrNdmlafJfBnr9CMdvX/8LH/
DXzMMG2ddNp/zt49tx/R79ixXzv8ytpp6uJfaPK5iGv9pfH3d9ZOE1k7VV8A/zUXiPeQL/uFHiM1
p2r00a4NFkpbkED8O2tnOP9S+QcdBs1BTFCI+P4fsna65Rp/ZO1cgW2jv0EyEBlb2+DH/p61K6oi
jgpMuk/AfxCsx9DgjEIYA6LfiuQKwBb3Is50Kf65gXneMnJ0BMM5nTMPlP8d6m9IIRCR3sIfI045
LF76AqmRrjB566p4m0/KXeRoID8791jXCqIUgDQxaZp/ojsf3+XTjFnQNJEwH9MEQLMCbtLkPbLH
kJhmrU/bxAlvsnnoGDIl7wyi3kj/OYJlKxy2+AikA4zhrKs2mbMwvYWpNaTB7ZRYPSiTJh5Qgpe/
BIQ631hZxADTnR9l0cyg2xwwWxuQa8eRPGIk+GsHOWy8XIrfDiP3+u0qXQeXKoi3uMGmAnZDr67l
0FtDwqd/k8WgQ87UNKMnOaKSTXIhh0XXwfofbTAhmfbLxssoShYvg3m5p6zL3a9V2Xb9M7kcfsn6
vxX/578uD3Q9LhNEqLhxPe6IY/1KD8hSL6qydF3RpARqrlVZCi0xAZPF6y4yNSDb5C6yShg18tSY
ocA/bUyae2byJv7ob0e8tMrdLaQHGH2LHAYUpH6uoktG4o9zuv49eaw//pSsRuKhUAi6rq770v3i
fSDrqOzoHmlceIHTRAAyl8tYjLwHmTySRZkrAhhMJKcutrLpsmEug29ia7nJ5RiyeNno75SVrP62
GiYsf00msi5FudMfh5PV/7xaHvO3swxbiDbRIkYCYXHOyReLaSmDEsKDYlHJaekCH75V3ZLVvtQL
Me+QG8nNZZVpXbIfHmSrbLgeCedHJjGyfhaHl6XrnrkMPl33cdHG4GuMOXcdKbcGigvMLHJB/7wW
uyAHjSliC3L9mGfpqrQwMBoUsooIzcFc6fBsHxSlX6XmPWhQCxHFrNkHKBLu87g5OohybpxWmfw5
BuYn51yuiPdcipqciXE14Q2KKb0li7IVHYODmYTRVtbkQu4ot7tWfzukbJSr5YbX/WQbKnq9V6AG
s6lClDVQ/ig+gRBFqzmoD9grGEzr8QdCqT1eBuf22yVJIHpyA4GH8/I3T2ctw4ywKOoWJxHEgKQO
kElC2UfAbpVO1c1sVk+FhR273gujXRnUs61jnTXTLkr49aCm8r0sXReyLbeNckUmhYS9uB5zDTwD
HjpWZwqBGjMhQ7p0NMitNeqmYcRkKhAzqrOtVZt41p7ibEQDyA0b6DI9Gs22dd/EeEyUIDr3bVyj
UDjAapfVDFCt2fIr9L4D2D+mM/PxgThs7Gp4FvQoa8twoowkOnW12IaLbtPGBHa07sUy+g8DaYFN
1oTVIUbo7LBoaviOCxJYmWoEcDfmRyRrPZvcqy9d1mUc1xJBIFlq3Nr0HZ08uQzIxmh0Wjaui9Jl
WoZmm9IluSCL18a4V2+NAb1D6dktFzJjcq3KErxfjfyjeXONtKcivO/k2g7rwomBva2qeyW8rVTi
ozZQYfQ3RRZhgn6GnlfTIGjQr/K6u9MX/XB5EA1x566PnyzJtuqMOqvTm2dANuoBB5jzFvROsy8B
ce6tGg4m7LG/6rJU4XHNH1vUkDGM80px+nGflo64wwbspDxHMSmW9chl1VjhiEo8hkmS6bTmuglI
FzITnZeg/RRG1bM57i9FUg6wQHXUS+dNMNTmPqxdpFNK1YaNA+QiypELLTQyk2JRdTtzIDpgd4m7
b+vG3TfGbK5iN4cEKuNg44yXmBNulHQVjWuybCW4ZyYKsa9N9w3GUo8IPBnRrnkcv7nMgIKlC3M/
9+aXs6/8LCK4OyssNVQd+Qkv/QGGOb2L+20ZviE9XwqtYTCRb+vvRnlTkfBvfD1aqdG6B8C7dvp4
TcbDQr5tcnxcXOL5JlTvtGldmT+6ALk4cWgm/AaO9UiBYAb2At8Y0LoafWTGEURnft6746Fz/XO4
AfuQAIwt3vC2yuYvHbQ35p9ltI8RPg13vY10G7mw5ZCCn+w3g/lsm0zQdoZxQATR+QJPPlnPUIyK
DrCKXyenwn6BS1ydjwESsxh9AXNKj9JQclciBFmvmhb8vGdG2xkEjvD4NbYNl1PHzZgOx+S04hOG
O9jAK1goETv7OZYNjFBI8t1bPa5Q4uOIQXlLRCRDOxaDte44uQ/5eTt0rxmo8y68K9sfdr8lrHZw
0hVqDCBBrXifCE/aVX7eRYrlua4PiAIBqDB9cAQEA7LQTdjvbddvSG26vvExhDOz1C2ia6iC6Okx
AzhVeYV6Ey08XBBRVzkbT7HxQgAuuwPkP+mMUbcqMhw/dcSR3uoXV9ljQYGQHnx7xmu32ilrVsrZ
D3A2iNZxsCwWOMB4/QsitIv1cCtQMc/tKYbOCKEfUOumIF/U7iZ7N2K0Eu1QYbHqr9Zh5n8Ii5Ob
elqMDN3Gno+u/pnMDKnpJjsIdEcVPrayKuytW2+jGVTBXdodknjfz7wXxnJERjZJ0UJ8MZtTyHN0
KBfieieIzYXbhN9mL5WfwNWYdtKHKTymY7TH8zJEWYMb2G8RC7F+8s6a1o9oXkfjqtJXbrvXfhb1
fZ4y/UUATlwwrpNCCDBo9zyduuNjPZkgyJZ5wnMIsnPvtd+AEAPSivHRBcfcego4iYWXJydU63Dw
HkzPcQ/AfTEeUo/lg6WsNfNpcd7Pqm9GqwbPGD+o0azZOAXM2fVQM3RAwAyYWL1C8ulMCOI4A2ta
j9/G5wijOV9YMlr3rb4jQLrs+6PVbqZkM8IaXoZ2uMSSt2t3A+QNgi1fyTdb4VSRm222QMIG/WHI
jqjEqU86+SblXUVj0bmN3yBAgG6x+70G9d30sveFsW94FcJtpt2VMAJUNC/GDAVUhL7UuzohN4xp
drTSzI3ZLUn0nIEODwcdziA5J4yK0GDAiXPCigE47bJVjkn92WYAKXAn0J469xZZ2zrxM6KKiC7+
gIe4eEZr0FobN2jDkVFG3KJYEDTck9Yszc3wnuJ5jEWnsNrA6G3LtKh4E2RnOk6AYAjlViuO0ijb
JEIvb8U1R7zZc06LG+OQbXMfuUOlxYqYGPMSodtlwwUzvNHB3nEVI/BTrPv2mYkTFI3y0L1ZMPU7
38HR1+8e9B8BAjm1z6kB4Sshg2MuC+2TcwqarZsddYgjyLt44XP52lhIVW6hK0KowYpDxTf+EWWw
VvUWdMUasczhaKub6BNx4XmB2s9O+ThzuyrMMSYFruBNv0T3E5UGL37OX7MTKYVb80lZt/NDFG9m
kJDVN9SXomDV4cBmk5TV1mqy6isswU/aeFTMUx0cQiES8TwVm8oF93JYnO/7CJ0+L7snGKuZPiKK
cPJhWSCU8wrSafEdpuThbPqjb65rVG+WyLKE9/MhNZdE+8dXyJLutEW6e0hB0S8z3mVllbypALHn
dQxFtF/4zZlvHYB/bxGhqbkEkIY2YHQk3GYpXjc/mWh4T/cDk9LmA3J6W/NhwJ4VY1Zussfm8JxC
fLfnpVk8PnXR0zTvBQMWIkuc7LszGgzE7x/D5OcwvfdmitXxvIyj1wwYXd+e9PC2j0YPPlGPTnfv
qSC+XTiay3Plp8HRRvSKniXeY58cQ7ktjxro+XTLFUr5FCLRUi1jKCIu4lxLwIcQIOByoM/W/3AR
uljeRm+xeeDo6YEJTYREHJwMe4nmqYf7xUMBlE9fze0ajwsk3HLm2SujWhMSQ2rNWRbbqN4i6/6k
wnzx7L3uKctk40D9WX23CFm+ltPKvoOgtTPv8bifN4D4DtMdYCTjWwAf0kOfzFnzpDlYoXrqj5Lu
4CV8wmBOfXRuMBDhzLEGKZfR67hYEcRGUil8Nu/cH6UfnsLTV/3aKUvrJgGdCugr8NDdVnhiqRAz
9hB5e2hWoxf4iFwu4yU0mmW0sR6+L7/Kdfe92dgrJDaX+p1xk/v63USnwADgGZEk3pj8NXkFK0+Y
tX61HmAE4bGYmSsoD8ETAmv8Pzqf2BTPv6aHrr9CuqdYBXeBs+71Z4CobrJt0cQMkDdCrRBhUC9a
LRhCFau234TDGlIEMGM/ar3iW7Mtb2Mcz1CXwpjkgelSASNr9sJ6g1TM3lz1Hsku3fIwAujzG/CO
WKBoq8/FEvs9P4HorG+0VwTuVsO3AErecVqHPtpPzY3yHfxEwYho2XyEvAbZvri3/OxefQ736WmB
a1y+zGDnJjeERIvnYptwVtv43n2HiMU6EhLpukJt9hM7boh3nBqcrGKHdXNIpo9hm0dbvMRY5b4B
iADTmMv+Ct+P54wG9Vl70kOvf9Rfmhu0EDb9nXWEkNHfpQfbM1Y87Bvi7iYXzbOOxrG56e/qXbD9
hnzcfJyP1Y2xcVG+8RGrPqIkdOL1Rpg6xYYNec9l/dQGfDOWG0RMQRo8sgWMqyUznaO1id7bnQVp
92Nau/tg/635GI/ZzbiyiiVg8lV+1Pf5EdEgbO24jqmnrOHkLOETLZMTELwlm6yKE+Soje4ld+0O
BmL5lN6UT8pb/DCuuo/kabFMnhCe+Vm9DOtyZy3LFYCJ9j18teclYjdPBt4wSBHgo8HT0y7rlbbh
q/FKT8ajwxU2ea9IdsCSWRKdpg8f7uaH+uhGXrlLbxTfWjlH66lEmyjw8u3iLvcAlKAviqbIKkLy
yJvfsRmCrYZqvrdQPXI8NrYVPsB6Pi7vWPZ423DLoGR3PvA4vCRP7XH4md642/5YfZwZ9RD5elN/
vmU38cO0Dn5G7/mPzFe5EvQx1sE6dKcFfLl8Sf/5SBRf9zbdN/U5vrcLD4NKHiteqnj5pH7lKzZU
oSY+a8tmXD4tPrtvkOFwgzxU9wAvPszn+h2PEcR6GLN81O/Jd2SkbrC3Hh/TQ3rQn6Ej3lX35nO6
Vj0u6lY/sfRgAfAHPpH1pPfZgOlcESu0jo5ve+AN38RD5yuvI7pMQmRR9HDVN5PiCWtAGlESvEcT
8pZP4r764llFEyZf7uZDsmme50NIH9O+Fum6OPF1Sr/kc9++JrfIXvHfyFu0Qi+E+5WsUPtr7b0R
YBngoWUntISYk36186p9ZR0vEyrQtnZwmaNwaTCK5IPFZYLAxjfjc/5MHhX0NFMvGJZav0E9wpy2
lorqHK+J8qme6Jdtz9qMO2yKeVvu7H3oj7uRGzLdjD/q94oZ6NLY8LznTwND8u+IR01e8aLczhvg
wD5Kkl2i+eQd1JfBeEu36g7NhN2I/toS6vC8NvbKyYBsGa+dh+xrYmjXrKLFDwS2Ac1m4BQW4136
6jpIOW2i++lB3Tq387Gb7tMTVDK62hE/r6X6jsbzuveDu6/4fuBSg25Mlxp8f4bK++Q2vp9fR9kB
yl4CT3Q6lYoU53PxBedC5MyW1idsSf5rcwIY8B7WzudwQpHYfGl3+WrcaUzVPtrbar/4hGeAHNrw
sMAf5YNS/R69oTR7i8ARZ02uJ/Gahx6d09rjvvePzqv6XN+msMWAN9+L8cE37bP6xikmJaCKVfXV
T8f5lQ9i/zlzG3F1gufoio6NIcJwauiWpjW+afjl7qf1Z+8zwgNX+WDcuCvMtugrIi9c17f0pXwm
v83ZaZi2zfMZh+7l+XY4cV1Tn/T/WsHlbqnd6vuIN5QhkKd9U3cY0+D0sXZ3vPiwthZeua5WuY/K
0Aol+lt1q94UftuurKfwtd6Uq4l41RKiRPMS+p/RqlxbW1CRgT/e20esM/ngJbecN8r5Gp0kXiAb
ZmOvFV+cT+fH/N4OnvVDe7duXb7dyWZxk7+WB3vXHiIovg86QgnOukvWfNL0O4aDxGF4aJ9H36B7
xjLcq1fKAR70ttoyQuXI2zvYww+MKYYvV/z6cN8fii3QjK+efsLPfDRRPc1PNsljfJ/eQ9zbDA+b
Wve0V12QPsGnrvTnnjfznnc2QGtsxQ00vwzcLOK1+jJ9TB/lXf2UPmQ37RGE6o3zfXEbPTmP2i2C
KPMu2Nvb7Ma9V9eYBr5/JivlAVNwXmfDF//aqAEPy7j27Bf943ynWOukRHvWr2DS9Z7ypkLCRRWS
IRSSp8s3NzoJoVIELo9uu2FcvLf3+NVhGrAsd8wX7uFpIKcmnlr9Ga2l84Z+ukDG7yncIxY8r/Jk
A0hpdr5UYawZ3uOdw10UFuJP7RNZvnCPuzDiIvlT8bB45SQ+wy0D/ES4rsloa8/AytYdNDvPzI9k
2O0PQOylrUF3xdVtYgXgNK6wT4kZlG2XaJSLZHAxJPfMQojgSqjnBagrMBrXqiyFAuSrD8j5yVCU
PB9XPe+7CAjB4GiPKf4qO1QLl1UwlDujHDytbWDFDIwF+/jQKN96gjna3GMZ3yPArMc++N5w7/JW
C0RdrAwwJRHCUNXwVicmv63PIRNgsWDqgu65jeIXiBwJ+JSlpjFqf0agRKL+LihPCfgkAPQX9jPF
3pevwEB3eW6KXR7ZyCe6RDDd59CtESgOsfsb8vyhmCuENXGHADqdkE+ajOquNokNokzQ7TXRNA6w
MaJIQ9dgSj+11ib6osNVjhhRl2NIgmocxaBcCM6cT/DHGQaJMyaqRUZATVQ4uWmMGx0Z8+04F2jP
GnS4lXJLoNavw/pMx8k5IVOK1k7xOvYIBXTphEC4ADi2jkiPyGI3wpovYrOkNxXZOhnohTeIV45Y
ODJZN1TVIQvCbJsIFJRcSIArIIJfVdlW4vPio3q4CWHNEFIReKpW4Kx6CbYSVdmmlgSu+oEZmIyD
ykWpKJW+lkU7CO7bDoSEjMteYrX6rIP9q2KWQ2QrPjg/uKcO4PxRgt/+LlmgtS5tcsUf1UlsJ3dL
lZLERpZP3zS3INDdfKVq86WOrkdulQ4gheCqYPqFpGpx0Fpd3y/qm3NbCqw7Qcr9tACOVmnGuE0K
tIqC3dBBF9c7g57I5MKVIis1ChShLKXu4jDD2sXgcLwrVDsHwFYRZcyqzumBFHa3HZ6Am16xq/2s
A5CriKpzN+wXR3e73aUmVywEpyYOidn/1ij3u9RlsR/Xi9xBjG4mxmrR4es1AKo2rIkfN5YVkRuT
ZdksF+ivAgAWi2v1urYCtzdWPSpxf28hV16OYnR1DXrz71WYlN27nYMYNY5SXq/GGg4RqnWKF2RB
l3ozpUQZ8JQf4Ty3AsWKSVKxV8xeX2Mt/V6cLfS7Fubuuk6WQoGdw5mZ3yB3MOyqUddylVxUusJN
A75TLIsSMRG5kdyJ6DXmF5pI08ktR+fMlpdDXVsvdbmD3FVumki+kSxej3fZUjZed7/uczn8n5sj
0AuDrO4f/9hF/sEBCQFvqIlpXw9z3e7PM/ut/o9ndv3TlZUis7lIyDyL6yYP+dvZ//brLkW5Z3C9
xr/9pUtRbnD5gQs4VZiGE7W9nvN/vCbyLzsQVH/dvN/+8vV3/vFj5GH/7Qyuf2L+NrfmM2m6d2zt
830uOn8JUpSLP9r+qP7TJoT/iWv9cRhNJq2um8vSdRt52EJC1q/bXFf/U9uff0Ye4o/DXrZxjPmh
Jd+2kahLV+Ziw2QqtlWTXNC8nfjeyrUSx3utOjLDeYX9XsC+cv1vuN+CWJPuWt32nw7xB1z4Wv3t
bP7jftczue53PZvLyYqbJre7biKPd20bRRbs/7FH/yvskWXY8PX/M/boJa7DOP/vlt/GZaereJVu
2jSBXv7LmfSXagCmpbbjmI6wDbVc/I4QFLiqV5loDIBzVw3b1gExXfFH9r84GpRE3A1d/f/s+S3/
yu+qASb4IwcdQI7Jaaiqyw/+HX/kYjJTFFOo+e2MKiqazUszzZM14Yw2ZhQcIpq66ACyVhVpF+fA
NCU1e21rZ5ZJDkeM2CYxPAN8aux056aAXauhiUveAQhIUdYpulh8pCDi7bNSeW7qeE1K/3nG6Avy
erdawJk/G+fR69Rpdf4vos5juXFdi6JfxCrmMJWoZEmWs92esOwOzAkgwPD1b9F38Caue8vdbpkB
ODhn7718cF/W9BSQJ58qJoumfPbt1yVkdiRRC9OV4/Dtr3CZ+/Lfsoj3Lpk+kqCj5xpZzELT6XOU
D/mb8CSjgPG85NpgEtZ9FjL9nlYBVc0kiv3jKbf9CxZoKw59Z6eN0/wvpx3qBn6yT2VDyYircT7C
bN/mJbG+I4xUcp0Z7iSNf2ubwL6TrescQ8K5S281DrvZZNDdDk+LyyZNnDBZmd0ykx5DZ6Rp/gW1
6aFt9m+9iDhJELBMtmf/VUx0dzTEGmG+VdEfyAgvTq6vRR69TpZDm4ugxbtq1aVz+57yBIvuysP7
T01fe5vaKEisIcd4J+ouZaqIoNIdGAS22cLZ2GxmE64HAfvG6qWbojvfDZhuQv/8KIwx3ROwTBYO
Utky5/NTFEP+5rF/TbL+o/Vi5Va0ggP5b4qC7tLl/rnq+bV/cCg2iQ5eCxTPVlLQQW3asyb6k3gq
ne6x9hydOSUI3hz+ICpWODzxIGZ4pt9md7beZsiY3WzFdg9D3h5rbAFjAk5rSeuYRHvrGBY0owMG
otHIJCEjVHwWyYl5Pgd/oYZ9GT3M66FAGQ5dxnXi3DWv3cyVilL4gX5GPoTlkpeWT7a17VdK2hRa
JzEZ/D0KszYCqAsDhIf/UyXkh/3oxGtpv3k5Kg9/dY/lk8AZ64PT4PaHlQlHOmRqWVR/vTF6Ib3n
MKbtnyU0vjPE+PvRLsedSWTqRri7AvjqnexodnsE6ofNRazlvG017X61sIScXvJF4lzn14IRSH6F
ZSGLTTVTxLoegTNRWY8uEZtzdi6Fy2hBkKPT+vUzHCm5b635e5oQDf+YIECzXiAGlYdgfdW8yR3j
xqbh/n/1v6iJaV6MEDD5Kpcw0tmO035tOq/WmmH94tKmr8fCO/7YGqbqVy6iX65ZXxLhEZgabdx6
+F2GIYnwJSok0QyxdCmua0H0ZCPMZWd71b86L9R/j2wu0wvLS86Fbv9UQf0uajPZJ9UOB5DcTT2R
4kUbmKcRXMqPt+fnC/H/J3RN4+HHVfDjbEGKTs7ldqqTNg4MH7drRi51qUOyQLogdtYLY9T9FUvc
a1kMx0JAJzBLkvcK7S+wPYo1/jVtd+MqUWrzFPyUKR+F8kvyo32SbAt/P5Tefd97SDmY4hldQfoT
OW7SowMzEhZBEgJaHQcml+3mIEOq5TS00X5IzXXarG5ZEfXEariMo/DDbuaxpj07EiUtjfYYKINW
hwTYqFcQWaFDorLRofQ92KXcT4mxJG3ov8+ZewRJQejVLSV3YzL5dFp9IOSVmP8x+wozqfbYBJ6t
1fpEqgZ2YLBcyx+zJNjbXr8ki7MJkXmNTK9GtY5H4LT1i2QeEd53acClZXhXtkV9mgjilxOWYmtV
tPUGeVd1Ipl1KnB9o0gPAYHzgdF8Yb2p92q2HtKR8BPFUrAVjfyeAzvfQ2udY6lsWJdW/+hZrDQG
uY3gCcrgDj9Su7XtYn6qwvDiI8WOvdpYDsOpTX3x4BLSeI/1nBSIYDlbtLh4ePfhJBjLd+mLWPNi
KhyLGyK9A1aEMC7G2cLV5R78THIzvPKPPY8E3ftpE3tES58HWeVxv0464UD+bESTcK8ypa84p814
oVPw3JRJckhk+VgS1Xs/WWb7JCIUSpYQb7NoWbd6+evn/9IMhUrgEHzjDO8jgU9X25Lu/eLRvOor
Iz1gOLOOChocEVkpVz2BLZtGJv2z0nIvVm//HXR2VwuG/EQUji4oDR0Oy5edtfeZKIHN1KuTYhQA
kvrIeefSMiqeh/NsdtOlqYnSs8vhqjLgys1iq42Iug4snUN3jzxfxPbuWDB7oYsVznZ3CAvtAkwe
eOomQBkNEWt7syIUHROFT6YeggcefLmPJHM0iUb/Ic2+3WQBvdO71R66uIU2QT2IZQlZ8vucx24m
eo136tpO6XeXFNCsphLPjRWePK8N7myU8Hd+ll8EUutDIMY2bqbyXQ6uefFwg+4Nv3FA8hZ6g7Gh
jMPQhfrcGu4ugdS4kelAKr4s3gBaw2ZBMBePXqLu2NP7uM5IeIj67N336uaSKmPYdDkh+WU3+kdo
XPbd0NKan3Q0PHtz7CaVvCUNapeohTpFeAfWVURP+CuJGbI40NbVn8ZhFxkw+sb9SuzNXXWy6ugl
Hy3zOFKRsU6o9ryElnesDGIVITtXV5OfFf98g0vY7AJonyxKJLDn5UOW2w9Y0PRz4zT+oZXpkzKS
AfTTMN/DW2iuNGUwdprFE4Fo+R5z1EtKuq5hOG/4U5NP6WErILu2I+5yq3VRPmtnwdzoaqRHi4ot
Uvzu8IwMX2I+VOZo3GWLpFslq+RQuMTkbGtC/qe5T/amIKdOu3RNdedPT6MjTwFo62Jso0d3RMcy
6J5QtHPk0NBVmji0KSDhogUJvV2UoIyzouMYDgTmqHqnawbH4Vx9GSp6cgwfMwzjLOXp/pKGwXxZ
48gji3Y0GA4ovNM1GLQfZyJy923q3pZAjuDSbmpy0lMIDX0nNH9o8anLOog6irTRB2toDo3dRzuP
/OgGKHcDMOWZW3S3ZD6JkSnhh3O37JHIf2gypWNyPOrXOnWvVVEc0rIQl2QscUpNklRo8YyJm/g5
e6zu3SQzAbXRkLKl++yZ6FTyWhg3GHs0lH2W1vATiEj6QBFBTl1JtpRCaFUUqD06untkkATqVbt4
mJQoiB6WuXpVYQk7Zhrt7bLAtMCYSbx4C8XD+liUJY7pyO2hQwZwK7j+JGoa4cztsAN3iisHJl/h
Lc9DnluXoczLw2C29ntuH0JH+WfoNUCsA+KpuoHso8hm81VDfSmK5Zo02rjrJLQInUXLXi2l4MXg
IzhG1h06N3cuo84IgpyiizmZbux4g/Pa83yhqvTmXeanX4LDyC0H+7uLROcdi5TkG+mMDbymvD1V
bh0+TlrcomJ+JElRvCyZPe1oSqlrSQTRXbYvhFGduwLpj90Vwatw7E+Wvo3T5cNrPgGfT1FG/sDU
qcLo8U4MUessry5BX/8uCmZfjkGKDCAb76MEK5B+2mSE3jJKxN0MgXNbC3eIQbyHN5BET6SsejsW
fLhorSyQD2egJvNuOFA3iwOcS4ZtS4pCcSI81nAHcbSQKMZL6cADgrLz3Hb8uLKRyePUMv+TGWOE
NOheTXvig8HT+uPpjlevC1/FEvibmgHzFIjXpiD4qZ4mVnWSQX/JgvSsxjLSc+1VCMsDn3aZbr+D
WuAknNFj+G3j7RvZvxKZEHZW9k2W2s1rSb+fWejd1vbjZO4qQpwUirvQD9g9ugXXEQedwldvWU0U
V0J4KEHXXXssFzAlrHYsU0hyoPctSLv+ytrHg8csiEwXtvOhpCDWPk8H15X08gh8PEVyIt7nxCI0
PE05yilDr21S5+TVM+qbAVlxkYF8iZY1tbSpOOAF4UdWJ0Q5ovedZ43QLBSXspVM2yI8xsQQwzCL
ii9+SnImbiDcgqzyvjTZZjcn03KXR2N64Ny3g+hkfQycDfslfUonYtEW3aCBqjP8bKYpT5bFdS9S
d9cNwfxQNQ1D8kam2wjwbGwCV91X2FIOXjX8m2AZPJcrxdsJxvdG6DGuHYpDE+qhy+sPsNq5ggEf
9nXv8hhDlcM4ljxo6N0q8zzeHPR42MJPvnFSXXtKCxXtUKET5DSQzMGDRk7sYICjTkf3GM4d/kpp
XMEkXQq2T8lifwuKpGMwms1xA1z3jKG0jyVXNDexRFJ93UgA4WRkI1YSoTyxSeA7V21+Ig3zOxsX
ay8LVAXkrNLfT2VwgPgKUUfhXJsq/zFXw8sYwc5E1RzuJt1FnILTS9d32NZsu+UnI+AWKQqnhZ8c
9M4/IubUobcJu41cWBIsN9QbnSWfRDGhq8oyImaKIQKAgxtwSIrkrnECtAlpzWCNCiP2k/R+quEn
J79oQUB6Qnh9rGliMIZHItTUrgNbKXjMpTEcpwmzXapBOAQ+kbyuLquLXV0Xrwf8sih7J1WbnZIs
+Jid7FCLoHptEvNGb5pnMasv2dIr7k95cIGsZYCQTkVX8Lt5E9GlY9PvvJKxQiBMVB59ezZSzasO
pP5uJC8uWtwM/+fCRcauahSlejQCHszCQvdl2jvS8/4uyu3P2oZ2IRv/C8xzjfpR93HQDKizSdba
jOEYnSyC8tIiQSFBJOEj7PBfxBYgH+zylKoPBpjVYqMyCiQ/egbuWsO0KsrCOc6J58RhR/IvRjNw
f3ONuYrcn65tUfOQI48XIfw9zFF79rAxb1UD7dSzIMr15XgJkvHmNgPj2yV6jKpCkcxXvhj1k+eo
7NkP0/zau9aDaTBq63T7RDAqSddRKn0SCNzrVOtLXVDoZW5waTOfEasH87QB+wVd7jATQng2gj9m
O8xnu0yR9RTElMGUujPb51ERU1pqvpXYUKt8eLu1UYEnthnbAZQ5y9Tw93CkkxcXbWIWQGGdlu5z
qHE+F9ZDI4LsF9FcdHH6/ZQBAdEkalutaO7t1iwQq4p6H0GGicN1xw0Sy2fFrKfjwHRxW6XqcQok
T+9YmMc0xEjmkkSZ+QGBekKRsubaZw3jE4mtE1uYJi9tKF9mrNkoeZFW+FUEyVWvln4TGnZT1t1+
cKqjDJDzDF7xyVZt72qyr5Cek3edpeoEqC4uOAWeLNd/TTNgBCXgTga3TY1K3GBs/FoZ22mCB9eQ
Q7ifIshYJWnoW2K033xRUdZUvE8213vPFrDpvscynR4nMtm2i9Z/rEm/ZK1yD0XpHR3oP+Q/uX97
M/rrVZONarX+7fmlQDo/7KOu8K8chlFY+g1fhG+/OS6D2Ch6taPmqxwRTS8RcoTJ6tJ9qO7sxe+v
Q8MI0q1lc4aLAUlKqu6LweczV+LDldhkSfClFMwemwVtKdsPrYTqIxvue7uZ35OUSE3eOcQRvVs/
1U54itp0PhlBcdFavVn0PtACR2wHWXvzeMXPhjHaGyFQvy9DGKKBRoMIuTH1IH/wJV4Q9ZR9Fzxn
K5ur0nsDvgJJTYInXuOSBxWP4K5Mb3kuwVDoOd+ntJ18+BOlyxWdR9qGiS9++QFyzwxoF8nO7oqS
WZ4aI3+eNKXnLIzkoD7wl2uO71gZCaJDhU9LiEYbToqm2xNkUpF1uU9LpGHpABZ3GHD1GwyuMxtl
SU1zhThsdL3NMoYxt4lpsE/DT1tfkAzb3YMdTO96RMkSTC1bobLFUS3mlls+36sxdB9Y+r2HqvY1
6UVslL7qHhPZhmffxEVpG6A7iNuIe9Hlv+xMnzhQVZ81SdVuYFgkYIIJqSMnp1KH3CWnnizSHrWm
EHRi5KQkYFP6L0R9JrGfJX+Y9SOVEH69dcVMJ9Woi5MuhscmXJwHaTjOtg+NOia/vI3NiMCNpeCX
9nPDBAs/S8oaKyNLqP7dt2iJAndDKtzfOuXUbwH4sVyp454G6wOpLuNhrMTA7k9Ythnl3hXna7cL
oCPuhhAFxhIRGJReq6aaDjMbOpMqBMvoSeGYMixHw4rlrz0XYXOQjqqxSmrefz/fK+U+5yN+jX6w
zwL1uY6AYPZLEpPUU3L9++xJr18yv/kEdlA/ejUPKKc+P+321UioTagj9kZp3SJAHupOFjitcKvM
mzTDRTGnV6An+CLQPA8+miTZOuhHSb23/QhMmOiCbWvwhLVd/m1odDRR/24p955osq8ptz9Fqg4i
8eRmEs1NjNCDu4UVK0KaV2nnlausmSSqm2d3v6bEPZYTve4adRT7IHUOsp4mdK7egj3HKb/RiLJ3
vgoveuhCBLg28QWbZO0+p7785+Z+vmlbnBxgm7HCmibGQ/s2+fa2tL2DGtWZtrXYhDyJRIYiP8mz
13Scr+RivWaVmyISNl6bSqPl71VG6xarzJJlvHLqlzM7q8z9GuQUTW0+5vQAfG+voxy5TlG/AzBA
6dm17x69EYN6wxvrQz/ri2qQgFoTf6trl192/pBlVApd9cEz+enWxNDqxkn3nS9/DYSQHmwreYuS
4nc5le6hNMxzN6sRsk2wHdkAbNciRhjiLW59d2MX1pM3jwS4lDya/gRil8jcYH143Yz2ivEUWPhJ
vNEJzjTf3tIZeCx57B0dAoSworZJjOgi4v6KV7eVJ7vCe0BDm0NmC42L+BwmCsa0U0RibVt6lq3g
9plN8UvRH4QA6IMT0tAkR37ZoV7+VUZ4KdMFYQr7pDXtwu7ihzurBN5JkA7Keom0i/7ltwqn7wBd
U9fQPig7ltp5No+iNrwzwajSSv04GGS07ekmi6n/6+fJ5+JLCGFTyX2q7lUREplP2CU1g43CIYAC
YoHSsF2CJtwFNFVqI3ucCYioreChLenSaOEybxjGYwgdJF5a+ZmU4WNgEVRqLpzewdGeScLnCFiS
EHLXj+TgMtqkV0bbKCpasAX5WXTd7zSgkFvyfC963Vyt4ByNy7dZ1UZMNyXag0I9e2P+nbrjCl8Y
t/TvHgpztkgoRDjY5wUQR9aoMHAuPt9yfCuFzw1huuzk36SHB7lgv6it9PeIx/aDSgXdddBcvTw4
jMn4FlBzb12D4BEzobJrHS6t6MDWjZ3qP8sEXaoygvI2zLQcemMJ9+GK2o0Qzw4eHe854g3gxunY
7sQJRQ503AJh4JiGxDm79j3kTHxQzDtIL3oLifXw9SnoVf1pEvgQ18Y/o7DVnVp44gjtTU8egZ6j
QSCTOeChKsKJbBYyODZzYKHu1+o1i6bp0HfyIQoCmjZ2dRkcI7yzK4SaLW5Fwth5EBhv9C8eJe1k
GewcDafZlr/jaqhXpdRqm2ecPhu3f+dIhjoWd+JunrSBQ2lxYs/A9TclmHdqWl4rL0IdjZKUq6ge
rqHjXaKme6S6Qy7/YCxJFNvG2B+sgC6MNEF79FFIcAWoWEnCSjMhIm+6+YmoUCYDdr+dOXvGRHQ8
+iPyNjhfgBY5bUdhzh6GaCUbQ2NnQ4pAC248OO29JVl47a6ln9velrF6Wsyh2xVjWW6L+1qgfPVs
B8ygHwKkKLJb2qf+SerlM7HNb2WjJBMThyTOMd8sN9aQtKDiicF35Hc6WtVeZ9dcq3VT1/M+SInX
lnIk1FD26Y6QErGP/Cw4QOPdFlVaXRqzak7kalLrSJIpx/dshsldQVXXBP6fnBFx3tAIHnewIbZI
/iX58m8uXfeRbBiFdHd6LBUnybxkU1i7Vq4/t5sgZw0wl8aNPWG8BP3n1LExwE75yLyUrjs2gH56
tOaw30nb/vJF6p2JkX1oSrlS04s7An2G2IX5ZCW9cx/Z3TdPRE0GqE667goUEEusaQHTjKgoGCxh
O1iG11EjzZjVMlycaqXERPEImJpQ7X6J61a8FdHw5PdoT8OeoVyNMZZJEBW6XwEFhuVCZ/5tblGg
T0tvxSqfbUBss38JugEvR/Aqe9MifbKFIGO28ihy++yYxYG9DsaIEX1HbT1+VOZnm2m9J59FHue+
UStIzToui85YmmRy7E/KHznmjHu7DN4dYGgBPeddEsnpfRyLFbwKsyVHNGp/jm3iYbLOXiEYZdil
jPIoAtC0eW6nn+Bvd2RE1beghmZqTxtuRBjPIjs2+YemrLwWSKtngx7s4ldnevCrKVBclto8deTC
byMyWerEUbveYUo4hgn/gv1ksEZyPrReiiRhPwIvmSY+2Ww95ttoQlmLX653+ZdIiQW7MbV/G4Cx
+9b/A0OO3nmHna0tjZYWKaV/XyML44qBdnRSm/kd1riaWdJRtdgbvEltTb2gNU86g+mNehps83Pm
w+0TjaXRDcY/tZ8RmFab86M/BI9asm71E7gh4bGJ+Wodhozo2qwAT9LZzGz1ONstrSoSr0hY2ovy
5DN6PbpNeKKlvsT+aB9SZm/bMa3nkye7fVfo+g5t5nskinDj4riQet4MU/BCYM6rPahnn0ynvJPH
tPSPQArrUwph5qHTRvlQUBbeAQN4TjsNPcOlL5f5+t5jWW0d37gx+/K7a4147aIHNlkzyE9BZtAl
szlKo0doPhoy2DtyotxShg9T3T9QavcxQNtTaKTWvVGa5SHv2Kvq/K30HPtS0zURXmI+8A5TAK+e
dzaarXQhC4NM3zj+tB7o54QZwcByXuNvMemVe909MOHbCBN8w8Y6d9PJr/pHTbDQdnL7D/U7r02N
693/9CKPSBKzhkugqufZ9rhuOcJrzuk7Q+swVrQhw5YWhQX7eFowIqEV6OeI089CvFMN6DyB2/go
LFjETZ7GkS6ZUtT6EBrcHnn0k+ildCd8EowYaqHM/Zgk9B0qdJulYe2Uw55QRNmdDBj7F/DlO8Yj
fea+plDA2dRYM0rnXASUXibCdIOJaF/gvKKSixlCksRnsdRl3nroiEpxnfc1y/ojmcms7TlZzubU
X5fIxlwyY6JZmAIwPqCG58HMhu+is6w4yBqErCOB1BYrdGvJ8X6MyLFMGWQu84vf8qCkzkiwM4dK
t7T/VjNlbLkwnswM/80r/qnC+Tsu4tIFvrub4BTsQhLi+GVo6oW54BBbTCA/reAxSIPTnCLiWOjQ
RsDrBY/l4AxvQWfpu8nzbjmnUmYtYKsJdt45Y/KnDOyBXCzPOPVG4MTTWH6pumx3vfdkWayjckxe
wyV8mhLM7HNq2pcunE62P0LwsTS9T9H+XlTB0WEpIXwTsLNt7IFocYe7QbkrI2zbuZq+tOXHlu7q
uAu+pkDRb6++Ims+TrB/0LMSchO0xJJphSNW5UtH+I3lbB0H30BrYJKqsWLacmHacAvN5JErCPoS
dlFm9wddDketkliMy7BJUqvZ8vyWcTUPD0a6Tq48AL866nBUlzbjMOIKwI7OcxscglD9Ncr3HlNv
E4QgwnznfimnfKeWFu9QzszFeaT3+4EfWyYgogj03IVTbsRR5fOveg9NOGQf0yJGLMEd/tQKsbzJ
qf5AjFi6rb2JgITuvpiWPwZhE8Bixj/8QsBvHWVg43tqzeYpelyWdHxl4LX3/LC7+oN37zFCnEtP
b0OXA62XJE9lHYQ0O1vSw5YVz97T9Cl7rPQYOHpxY1pLWviQPVl5eg17XOCWM8F194I7cGn0V4ti
ZwOmPalcvhOBvGPOMR5yxQ1aqEmYtEaHQdPAzhpiHjO86W2CkcPH5h9WmCjmIOXgP/mbomZ1bSu5
s3zsjvSANkUAbXnoxXg0MBzP0FZvus0+GPn5uzz/bMvIQGYT3KrEe+wt+2KYzpPqS4pMt7p6KTIG
y6YXpOr0JZp+E3mdb7vZRpcBQN2qOAH6ph5imEFwCizet4btyJi3anBWVsOMXQptE7UrslclR427
fjWXzGKveCIOwjQV7knVxVkwWocJ8jwVmZ/EQTCuCASC5+G+wwqlxcBpD2d9Nn/IcLi2zVid+xqt
ejoQOoEHKc1xWFgcu9xpQoJSoYv2B7lXObQ7y3LvVQ1UwWf+tJ2KqMXjJz9VxuEpw7AkKoYrCS72
BF0SoSB7EeJnHifS67rma/1uPk5XVwS33ojOHLx2tPY2qfVW8MkBtm06n47EuNqqEedk4+M0yDeT
0eaSGfBysQJXnf1iHiVRiioTV8thVCHLqAEBLbckYT5FhIG8JBXO8awEMW5joej7bJ+GtcZP2OJ6
TkGy+TqlMztYBhYLPmAwd9eFVBOy6NAuBT+zvDzmaD7ftJ8xFEu/yCCBGzwroqTyuFJeuB8m/TxZ
FElp5Jo71wQzD+UEC630yKAqiwiPLpImWaZ4NGq53jbT3VljbmDGlAtAEnUNRpqiAL/y2LafPWQf
O3riPXSsBvCozJgX2dYpp+yqLcwUSDUajUAK0vSNlGxy3Tjej2m1XOxkOpfck60XjvswpYPtNOPX
ODN29lyaMTKc2pMO2xO977gkdcBxom7vosXfOoCtZFXynokjEd2IzqOl26W/knJ6V0lV7pzCNaiJ
gEv4xLln5Kz64zltwms2RxOnqyw5rG/tlnwOJEGT2UDFS25D432ZktvgYe1a1kPD3NPMFt6+1XjJ
Z1P7J4HlU6h737pkwoTqGIqvySJli/N6tSvdErgY1g5V0NkNwbG6EFb3rjn9yTrea45qTqHJVUg5
IzudVo/4BTpEUsfWnpNdYVXHgiGMboXaDi3exqBKSF90RkzRJqqjGf4xAZOm6x1yKq44gzLIn+50
bIZWvl284YaYMT8BbqH4Dud4ELfGoS/Gm/9sO2vrJmuOzgCkwQkPsmKooKeM98TufuAlxa5o+WQk
XpSoeJbnIpH9we9f1dLMsTkHSOKzgkavvJpyfo1q77WwaRfOxXBAULDChM1NRVYPeYFfUWtnR/09
zP7HzPQB+x/ynTG3nqq68HfeTF8kyv3vLKysOM/7dqfansiG7WSsw9sGOkxFxNWm5zQSQMyWE5ts
ccVa1IcWszqCc44qWk5V7u8axstUWs3ifZXFhFWNTeKuYOK1yyBk0P5qrmBEVjg54hanaj5KzHBd
U/xpSI0VYxqcHZ+pU0QROLFdSfqgO87Ep5Zy8W3ur5Ab9aeXeViySxOZ5YlaLOK/9bKdvPbaE99I
qhBngei5idpHR9nyYmNqSAS/gJu2ZO2kDodPMjw5JAfhsVU8TpRdYuPMXQt2HI9ZK+ydx+p1MvLo
oMjlCAuM6L8bzqexqQzv5HUIN/3azrY5EgQWAbRcpb3s08wTl4wQ0cWy/uVTstJr1AsxnLQP/OBD
QQzNa996sAxlPdCdw+ue0hh2GAsz2ltAJVA00F8XO3KrkcBo78PM9Z7hByYljtxZwyY1er9qKx9v
lf04Rff50Njv7BP83gX+shx7+Owtip5KaO/SADVVSYTWzh163Lyg7Vvua1fSi7Wk4rQUsZChO8Oz
Xzhvg/5MGBmeF1NUh3lSjzxF9UEPeRzgQasMQXEarM1aBk2yI41m8XehGIgd4Hy3KUX+To6EZQz1
q5jq20CfeN+Myb5hm9lljPO2qU9a61xcuQX9M8qohzmZe/IjYEXX1dPsh1fdN7+GIKy2fiS2pQd1
ZSinBs8SJbFNogD4VnopXQXN2XFiAvnRlyaktwTitywqptPzljL8zsO+wsKQ0UldjEc9EeqRdhHD
brw1U+vsvaEet65f5Vu7XU8G2EEOTRlRYNUTIUF9wJ4aVz1THkohbJDJcgVVYB1NdyWrWj0Ptsm6
N3vHOaiXU50lFKu2R3NZsaZqBIfbISAriw3/bgmxXhpRjrGO9q5rN+8l6yK97eSGGqXdjGY2H+ka
SFFDmQdR8sOKKX36GX4UUtgDxGrRvkTDzZS8Ew5IlQ0cP0ZrSb1HefVdZ6RRlDYpAKLWrMtcbkfQ
brI5qG+XwJCQ0QiSCbIiuCdqCjoDfuQSPVU8hx0NloxXcI7ca1N0pzaIvDjVPiuBZ1xlX/9NVj8g
J+nJ/CWyhencQviQePLUrM8iEMPJIN5atKtJvl78LWvbLneIq0mj0D1WCGNWtnmh27j1tBV7ZHNp
v/Dus0EjYqSPxpbKAa5Blsdjt6kmHst6qHaMgDiNDVQuC3OzeSqeugaTnSOTV1t+/T9du6rmbrPk
MohlzgQ0cylW5s7DIxn0aCdWzV+T5ydI6lCjCoC2M6kBqbNKlddUsZk+VT/748noBu9Ui+wefZu/
R8CNr1aYguRau9pjeYKLavK8/AzUNALCdErKO7OfYpCsgHZRruyrqs9OXjTg7cKbhTIKB2xPc27K
3tz8ObCshYl88uQQAL7/kXg2fbetEmkfvXDqOR5Ci/8RW7IT3NwFCVkUlne+Y+sD/W6CrkR+pfVM
c2XoXuQa4K5n6E6ZKZFPjLcAgsshSWiAbySctTsBkm7JkvT083GSlbPQ879xWTyPAt8ZMxw3roN5
ZTGv6u+f6PFcD080u/v9Twa5YZNaYurEBM62RpSTusI0lUkGUT+eelRJh0ucImAuUHb0Ybs1o/XV
rLmr/pzlW98i8thdzYRpY3v70OhvANTQ8Zr57y5sj+PIy+EbXr6tshybOpm6IOz/aIklfNZIxolt
G4ucxqQkxhju9F7W9ZNiH8abtopK21V3awTNV2vWNmCvDE+ldiHEh7rYEXb9a1ViMKYJXhZThagO
UXNuLZG6h8Brjyqr693/ODuP5cqRLcv+SlnPUQ3AHcLbumtwtaYKyQmMEWRAw6HV1/cC4716GZFd
mWU9oYWgAO8F3P2cs/fazWw8W3QgGK8UD60VOJuhK7wtj+0VHTpuvch+LmZlnpgX8aEa9DGuGBBH
utnIkDMMyU3WKpApBy/H37j2I6Y+QMQSsBSDw58fqhQqUlmOezB602lI4y9ugeTVMm9um56Hib52
F46nJLZ2o1Mwq0NzEvJPWwSPd7UffZy9F+GH0DwWElym5F444KJK6RxTy/4RGr1im52Q/KnAWssM
dAGaZQDMZSW3FRInjpkpB8kgbcmVJvpXOsi2Idh/ErYFiYtFTnlE+ST03U8B8S8nTBwbm5j5lS8s
a01PatHSRpP7LbPtRcJYYDWfuCXaELO73ZYvlLif/XEJgM69KxtgvJJmN530Yqj1dSJ3VVs9Ip0m
jSj3HhXlgENFkg/tHjI7QYgFXc1pggVRAlZ2aDMiulpbTxibPs0RhOFBG1/cBrxZFwfojbOXd+Ww
x+njp9Z5oom6l4kiObni8DS9OOliDmjndK9ld2coFUKC2hVdeEOtXSDKbCuIB/ouDGeCt4JiJBN4
kNDR14HifUN2ugOJW+06tmjGW9bGULQySwfkfC2yp/enygrohgx21GxLMzobMrgXfO/t+235rnp+
/zDXmsk+wcwjNojWePAqfCZ0xE3cIlWOSXv6RA4ksO+R/qQnARFUabiblih1A0e1FXTmfmhy69QF
6O4m88KyjTB5udpao14BPB4ykjCTs5zgRJkJvfHRHZbdYfr6nnFgVCSlDQ6Wl3c64DtJdQiqO2em
XKl08KUQxjVwk/ggWJPcPn/M8CfsrPdIpiwy+P368E0VBBcndbLkYDOAHtx815N/IBPbOLTVcncn
8ie//x0B20ahPBAdtzZdhj/EINAwC4N9NUuUlyI/Ks5TNOZACAXdvFJBu1GHePGC1934SoOcfd8h
KXshDr4/gFinyXe0ByaZBs3qOJTrsF8WOTt96qxuu5Cwm/TWWU63bqYRYVgcPvYkFa5Vn4XIP3Ye
Yp+VKmFao4NEe+Wl1Kh/sEPd/wwf/beiy+81MURLyqj9K91YKlOAPEb/SVfOwveCx+mP7qJQDYQ+
h2ONQj15mx0ZbBIHVmfhMkyaCFlYAaAn+s135AnhiU0LhanZ5L4o2nj7v74WvuhPFyOF5Tu2JDtV
OrazXOwfAlKzqJ9cx2wWlzvyac+R9Q6KI5Kj1LxiIH6iIiF1uQYehfqKVhDUM6sVwPMtf0a3DPeN
9PGUR+vixQSQLkpoWs2PZZSmN5dOWdE3m0ROEd2nMdgOkV9sPBs4quQ4iXmTtngci1Ob5e0GY0Fz
CaSHiLJl0mnFbb1u/WTCkc/BaUhB+1gyfWxbG27yfCuDIP7B5P6b2Zv+wbJL2IYkuazZcjoeeOax
Zr6AvoxOfpycHZaAcI0m2HwwypjVfeidY5YyNXA0Z3vpcP4JMWZ/CCXkqSGxoBRmxleIi46ojnrp
ogyVcbNHhoV5NBKQWprx51lxtHSzYot0BIdKFB4T1++PnWyPgVm6EPTLL3YN5S2MDH2OBYXNFBSP
pHf6J9oQ2Arq3roVPvd5WcNytZ2x2fZi2TFnX9yZy3yxGIOLSozwE02ULGRmTtUNV8hJboMHr8ht
mEoguRX7LAsQtOnEP5qOhotG4bO3WUq3NH7aPeIHa6cN80vmzPmj4fiPssrmq6YZvWlLiWk+Lnvu
6QSYJ8JhDhv1tzQowvOI2hePRAGmzM6MC53DV7YKC4oul5kmNBEHK/fPMhD72BvGJakaGtPUjleU
gsY6l84dBnj9bYzScOU/sEsULwgNCBqNogNTS+dFIXrc+Hb5KQ5G4lCZUqJqk9z3QXqJ5MxGT2tR
57b9wTbwOWVz8hXbyQH6gL9F1daiEJTz51zpeo2h/4cobXtv5txM+FEm9NNp/Ul57bOVWQO9T1ph
w5SZV0mY/FEG+X23/C1x+4Fmx/LHghvqKuw22/mlhrHiV1nF/eLNdASZ9psjsQZk1tlQlJZPf/8a
loIly72Ifn6i6Rnexu2n6RC4dCWQn6Un2ZYc8fGyrWY44cxN4o6pjiOOkaPGx2as64O0kLmNDS0f
/5NM0A8UDKIj35NrHXozmtnsSU+6umrlmhszTUyeSnqpMycpVCApOY6cZp6a4Yx2KL83c49sDBfk
X+JPF6UGtcpcxGNR6x5dq6p3tlG/VUZks7M3zQm6arGu0yWzT9fykfMmqurgLqu49TtiPtZ5ZMtd
qAPsULywd+0ShauG1L+adZFwEpfAomgWPqI/1ySrquQYSBBZXYBrrwe+ZJVJeZc6P6qwHz76KGkc
sh62TUqXDmWmc44Tc5cFGF9Sv13oGCh8PTehFzh533zCcw6+3UsoiN1TY4Tldexd5pjWuItLMeza
ssa22IHGm3WdbXjN6l0gZ0a5NHIMNBVYieZtMLrAojkXR4W4Ja45nITWJAHDjUxE/d5jaqkRc1Bt
eklGHofh7IFo2DCcrncIRuO9587faPHCOzQTkpEnffAzP94Q4SB/xht8H/9X+Kb/XxvFEk79h/Bq
NgrPcaUE1O9IE1vsbxtFWlt24DYkAqEoWHP0hRFkFcnJtPPk4gx2QIGSvhH7XuOYyZAM+GQ0M/on
KtQx44vdG3dWRaFUFJhImLX8oJv4N5doL07YP12icqXt4+IU9u97mV+7NPnQQB1GKxHbJqyt9eAz
wEPrZZ/NDO5wl+fJW8BSLtO8gu5oczolkuK+T4aNZT5kBa33iPbhup/9dt/Xo3d1EavF2ocYNwiL
RjfzKnqGJFtwoKfVqe2/2QUtrMO//Ra+KXylXF+aSijnt7yB0kBKb06jRjZWVFcZOvcY8FYuxcfG
sZzi2oDW1v0lZA2kh1Xt47GQTDQR5LH6DOjby4+yJjRbjS+Mk1DN6QqG35DjCfvr/Vr+lozALUEo
g236iuR0of70emNDNAId1CjhExchFHlNm6Y0Xdz3w6YIKxwyzfB9DOuHqvXrL637HWozCFO3qfct
iZG+H+RnFzL0Zgx6Y69z9bmovDP8kvHiI+Le1ilbvVNXigO2ba/GIKdgKUrn1Es8ZA4D0BXRlWLf
D7UNETDf29QUnwN3fOvnO2Pyx4eyDNFAA64MY+XilkXqbwKWjFIPYQSd/Zhu0qEmpPrnsep//vK4
NO+5Et91OdW4/drf/vofHxB36Px/L1/zn5/z61f8xzX+XutG/2j/8rP2b/r2kr81v3/SL9+Zn/6P
q9u8tC+//GX7bqV/6N7q6fGt6bL2n3kYy2f+d//z397+W4Z8Ijl4Kv9rQ/7nuPmuCyAIvySC/Pyq
fzjyffffyQKxuZdtx/d8ZfIA/MORr+x/933LtZWSwsfpvTwb/0wEIfaDZ176Fv9je57gMhrdtdH/
+R+EhXDi8Uwepfe7lSv85yvwj4Xv51v3XyyEv971kifT8ZjVcUjl21l/ygOxLTNKO0wuZ7VsA17Q
jneyfXRA6x+capx2vu6jm4Mus2QoeSzCclwXJvBJT5j7Tg7XP7x8/7i8Xw7w5i/Lxc/L8WxyUKSF
ut21lkXxD2dmMkHtkoG+c+aghtijjMpdYn/vJ6+8M4sXVQYlc5K8hbda3g0wyk9//fN/Xa3+8eOl
y6urQBegY/71x6vEnRuFb+pcj8FX7ffdkzMGB2ZoxXkwUTkNbptv+rK9NE7/dwWDtSyF/1rw3384
twr3iuMg7zXlb797jbUv7LBwntN8cF50MKWMEwRC1A4PKmqcD5gFzkiDUvJWiBpMXt08g4ie5OeE
EKW9aOIaBeviaBqa+fDXL4z1azHz8+IsqFKKaBtLee8X/4c3ZqgQXJlGLc/0zOpt0lRfnawqGdAF
C1GfQVFHh35FR53mVOEDo873WRdmdOjsp0wb07EApjmM/u6vr+t9o/7tReNpsJTtuJbv4uP89R0j
6aDJvRFYbdQHch9WwQi/HEZXEagfrIRgYZEwCU7XcJ3wqDdZ79BHyp0TcQjxPiU8VdoH0fQ7lCIT
eVutt4Nc0JEVFiZ3pnVSiuzBsaufhKbxNHmSzYsx63lwx1eUO+5Dp79COfIOhLMd4nmiCxqH+tlt
1Uf0gvLRSMt7HjKYqmjFzTaxHlwz2cFkK0+dmh66MPjRFLJ+CDS8ubjxObMmkDxd+7NpF+ry16+W
RZDQb7cYBbvvuszBPNfjaPHrq5VYUdBlYSDPsdbmLgxwL7gcFTfowhvo7kFMI7KCV6kxLoLT/67B
Mqz/fy/Eslh5LJ50HqjfHrQwEWYWTZM8O347nBjyX3Hqi0cmufvSbp8mGkdOOTWUPkCm2vyI0G38
8NcvxvK7/nrnuCYnK+k4nun45u/lecyx1nBxVkA4jn4Y9gGpEoOsbjpKpe5lDJ7ZLv9uefvzasvP
xM/Leci02BJ+u1vNPmHUamcSYZ1zGGuAF0ZjP+nQv9dBbuwSZc74/ZKb3aLvTmfvytADnbwlPtWM
X//6919yrf70AgjbI3lKSN4I/7ebwQ+ExUjaEmedthedDuIiFKJRxgccv9Wj6U/fHc+IN3nh0SOO
B2h+i/J31POxmQsI+FFpXdmzAPpOjnMacO1ulZs9CrNwKOuTDgdKCkEDaVheN9Mu1Sze1mL2Q9b6
N6c3+88rt2tK9jFzWTyl/fudHdgc6AM3ledhOU0Vcxnc1TVuQGeM8v1IOVcFCne50Rhr2H/yyKgf
ZPnkPgvagI8NU7ihxJpWdmnBjAYomhjqFB0BpotuIEvBsY3bohsNzIgGFrabrQmtb2tMobfLPCZ/
FIl41ssm3ieLve2v36tfy5Vl9eWXkkJJtdyunvnb45JmCiVkWnLfpE51IG2OcIrFSffuDq/6L/Sv
9U8K0y9nvl+24l97aT9/pusKn+QxjiF/al+NpV/rGv/fOV6K6DwMp/syru+tkhmrcmq1UznZGVEm
/PP7Bx+or/uaVkX+N5vyb3sPG72kdjDJ7OKE4v35SS2jVmdVVRqnNkiNHY37J5mpjHIxTNf0iwj9
wvG1K30fN21oCOwbDTthU4PLsZtuT1W6CcM6fCoghf1NfeP8uqIu1+b5nMbgJi1vkfhTfYPW2naJ
bzxVSIBdI/O2lgPBPO1h5bihIkcdEcSaa8PObzdwCnGD5IF/t+wr4ZDhNauoh8JeGOfBIW7CHeOD
04eCIXJ1TgNH7WvNbVwUjncYAekqTmWrOGzUdrT5wmSiqYlogmjODoB2lYXAuyvr5lNLHabWR2gi
gwcz9Mmi9fGiNg6JKfSVmsQ34cViF3kv/9Moj/d5Ou6qWudbjkfpZppjG2ub3lrMNw4yLM374RBb
Wp//+tbmLfz1TnM4+nrs4Ty4tG9xfbq/3d2FPyZyzAWm6pDcyMZxP5ozcTk6do2dW+R3YgwGNu3O
3CRGC3uHawdL48KJf09d/VcKa2Uyr459J1qZuppOuYDHkRgQVNsJbW47wNUw5XMu8+OcQJaPCE9c
ReUoYEq54qQ89wEtZLzP0pQBCoFGaHyJ+Fh4TIXfJOgIhlsVJsjmQiau79OgSIbTusa7sp7fwZ/v
9I+Eog/M4TJ6+0kDSTKI5spDXveej1R6PhI1ch3ETGCIgR9gO5SCJmYEgpYqV52G8UBI3HQrBgJx
si4/20NYrFvbbXccD7iFhvTcVqNYzxMhKULB3cZbsK9Eosix+ZyVaX+cI0CnvvPIugbphWMRjYzn
KR63UxY1TwgTsfpFeFpVZRCQ47oBDST86GYu71vW0LvBaPWmr+YIOXhJVqY176skashY8XMmMSFw
fsHA0ZsadYEyScymwmgMWGI8yaIL1hXRp2sPgfXGzA3ih/EgJJX9xTOz5QbusrXox5eGTfgpy56Z
tH8RwC9mi5jSjqAKYnTGSyMHEPOD+RnMV3hktvDStUQjlE0Cnd1gZqWZAe0bL6Po9kyIQXkvTgSU
VGIl6URDeb/FnXCvjUr2M7RRDEHNOmuV90RwjFpp4Fukaba0QBYJ+Dx9RMkLrgUTru2Y0dHM3bdi
JFWniVS1zTyEYELjgJFWlyCdbcP7vke0b8JUBR4RPafFdCf94pAHcf/o2bzng+Ag33aPbtqj28sK
8ozgVqFVw7KU6ugDg0vvIbLoAPpYJmWe13skjC16qgoweZH9aFzQHkaPMcG06fE7KYSMiObz2LYc
Zh26zEX4KS0xA2nWmhjj1a0N8mllM0L9MpQ1dJPiWiWDdw6iRT7dYCvE2jwQKtyLTThN9YcOEAJs
hj0AEWz4zfTo5xGd+2i8GQ4o/jx2tnNpovHjtj5aTDKRV6Bf9subXc3F1qTpfeBeExilOs4zFu+N
YHa+iuwCtnSaDRvsCAwZlju8LsCB5gF3quJPVhX8UHENG2nWr0RZM4dSs77H3HdjJbNRTswQcgRk
dKcxp5PqUEY0zTeDR+NjIL4mxQL/ju3LPHCyEFTS+zKSyRlh3tXost0AvvWpEdit5RDct2QxJFOD
oi0hIkG5bzHS2K2T16g/jMjCj9vrYx7OGAmQXMskAck1J+HDlFQvUoz4IRpVHpqQ2ecigktcdeul
rO75BdEHJrV3DOzgRapgOre5/oEffbiGnWUCORWAtXhXV/TY4g+hwx1WxKfGiqdPMniqbfA7Ydd5
r+0Fk2P0qO3GXGH1q5DlifoOeQD+hjzHNFKItVv9UINlXDOneWmylpG+16/ybv4WmgU97W4ieSoV
ep/G9ZcYqHhWeZ8bXT/HFoIu7UR3rkbIEQaoDyZfpUSX07IfPCT+DT9w1F6+biuWwLmiAZB2eM5w
iu5Ng3fLzBW6bZM4JybTyYU+3KeacnjvDB7xxPBtWAj095wjBQZnwL2WVd5j0iWRySeYScfB1Y5I
QbDn4skcI7IHlDj2xvwcOZPYJhWyOsvwsmPVS7BE/XONIaTLm70qGm9NbVRjNk+GNS+peyHw7TA1
AQaQsXkQzBrJXty5LWYp6dQJjx0ROHXTUoZq2/pA9nXYeuEHFNsYszIUUjIhO8ZKg0+VlG/ETU90
96eUMpor6YtOPGQlzsb3EFM02foGdhBIOoKCTRGZQKeEUYBokxg8s3nx8HyGAa1WwN9q0k070iR6
9SFaQk+rpt+L0ZJ3RuRuR2Anm2okekAUzvQhvIxmz+laErPiheYt1ip97sNqPVhJuLMkNXU+Osem
qYxj31r3VVDx5bK7BE3jX435WvcoRt+Ls4LKeGe3LS9ZXUflApHV+xolxXqw54zz4tPcoDsYMUEc
FasT+dsrhJXjlumSc57S+b4Ao72tbSSteR7XiHWaD7S5vHOY+6jtU/Uc5K5+zGdVrJM2QUw+YAoo
7FF87iWZBWWCLtFgcUJnzw5hN0h9GgbMg+iPRUDIkUE1tBqcirAovR+oGTZRJKetdtORm8R+CI2G
dCSHWkLZQcSjmzqIPUmNK4vsg2eM2UU0l6mvjYMigHuzaspwOnczFBq7HO8bvD21ZJIVNQEgG9v4
yEAX6K3Rk+IQhpDxO8ShqFLZ82uPPI+ONQVlKCpLA9ew6Yk7e0i7VYr3yEaP8aVqpi99FteHMUc3
iHr3q1FxzA6nRSho5e7WBPuwKSozgJuCmLtcigsf6+PrlGCvaL3YPKdQxlfduHjjZPEjb/Be+IYj
Lgy6HloX45DfWAb+xHLc5Z2PV76tHziHz/w4FW5V4Oyyso7OWSOrDWAw8MvOrvTG4mTg2z0Kpm/m
LHaYf4wFZY581RcmU+DUPQ7TSHVJJrRURr8nZtHcjUg9jZFYEea/46WvEdu3SVLzPuJ1iEaEFI2k
f2NVGKjwgJ9QQ5TnuCdXqp774cQ6bBaUxMqbPOpxwCiubjfoJty7Wle4THVC1ouMFjKdZZ7tPrup
rn6tbDE9x6RRZK29r6PJuI6NJBwu6W5NgBg7sFKcPr26JZWg0TeXej8uI04fRs3GppfK5m8nyLXR
XiK3Xc7JqX8IFqFgn6Os9BvU9oYCgZeIPNjl6D8IgqHhALYcwv/7T0yqqNuXLlaJ1PmahdZwSQJl
runkSQzFiQMwhBQcdl77IrOTYNaGI3ByjlFU+Nugc9MrHJ9uL9xG8bz7ZEllxo6dEWbXrN681v8R
6X44Nr587gvyvcqEchdVeREkYIWU+Q3BJ9KxJo/IHe3v+7xFWlaP3P+22pW1qLdIAC6m6G8FSpJN
KNuvtqGO7YiFgPs7t8o36VjPTCx4umyX0LEx2VtjzN4h6dQPEYLq/Eun0whJbswyrbH/WO4jXIxx
F/iOu6mK6Nl1z0szbIxgpngacbBFMFwxA2O082++1312mvTome7OjYlUKnVOjAF4IfA2BCjNzdPI
I7tt8KbjTHpu/DLd5yM5f9Miza/G9pipMNjVstjUE36kILKusiJ4qU+aq2FDTTQLxD8W8scP/WBF
q3oUnwDprCaLt21op2cSRFwwlePRdwjvyBz8dGGvXzBovXRWckA59p18d6siZMjMnnr4e5sSZfBa
lvKQ15/A2gPVSRXWQqcRSNVf7cwpEPDXGXJyiFVdhmWdNwO0A0dsZVeYbAksxD98A76CwKnCpjpl
gLZEiX+zIP4uqKuZcbaW6ygsHnqzQoc+dVsLjWUgDCaiJImYE2kyC2emjtNt5FWXavRRJSYuoLsh
xAkCT45T5EYDrdlk+G42Q6xvCLJwDPY7z8YagN/1qSvnFN2R3R/h08bBhgBxa91YGLnkkN2Hbc98
Zx4Plkt+4dyX1B6hs42ckmKnxYVp4yvt8bwZvZNuS4OJNXwhXOplI1dWwnywGtEcx5YBJWCv23jg
LEuocqKQ/bnzXUWikEi/dqn5DEDH30l3dNct+gLhFHeGV5OPSVB9r1jQqdQ2nBF9WH5k2vgIQboq
fqPixX8YtdtaBsWmr+UnNoZ7zqKvcnZhYEbs3CCwNpw7h400vAffiDH9N3InaqeCMVg9ZgU0EIZn
1Tb1ox0ndDhV6THXxIx3I6ucZx5Ko3qbsJivhU73LJuf62DA50wryRGgL9sQIoYO7SdzUWojNkQM
QNagXCwIuUifqCpO89BoOHpFu+ZC90UoJtYxl+zRMt4kjcC73YRM8jsv3wfpK4LGt2FE7h4J09s1
U4Iu2/sQkwqwTauIjSAJyEhExOOG4cW0RLUTrW2uep9ERWr8h7xMbzFYzJJDMOtHS3amob73WMZX
fU2bnrFPuEPD6PrG97FyN6J3nsQgSXfE1TbU4lWUqIVER+M89wgRrGIciPYOs98W8o0FWVFzctRs
P03rIiHpvonifs4iMliU4WxSWAFkqA8z1FRslXqT9ySHav0tMyYUnEXYHFL7Ne2RlYG7dFbZTIig
QVzMVDSQccicai1oPDhi3DaDgygRhWe4J6H2oOkpPVbaMfoMV7Nqbn6AEywYVLjOZPNg23xPIyix
HCvj6AT8Fg2BCqueLLkFS0ouSCrL+oZInWrdeyj6qMFCRCCaaWUnx/3q1DgoHKnHu4k4ocS28Is4
hKb2EQ4aj9eYW9fn9U9vdh9CIrYoxyXNqq3MJXrHmYRD6xvGrhEAAFaolyyG5WowIc19/IR+B+fY
WaMw45zvgE4wyf5Y+RX+mSJ8lC6k6DIV3SqYwP00IbSzmt01t5w9pInPAkwbwI6eefzBZmrtuT2Q
uy+Z3b4aKuV40oK/aleomTqkDfLciBjiWVyLvZ6tS1wjC4/Mtt0YHbqVITrgbv5UmOUPMHIfxw47
SDIoymHHX7d+dgvZ5QIbd2Gq3HujncqdyNL1THv6gFoiXNumeoSPiqW96C+0QIenUGlrS20BG1fR
JRJzVW8dv9DsPmmytZacG4ssenTDCq2lfKbjiVw5gIPGuCDYRH2XHSxQi7SwRpMsmsLAqRik66ry
cNwPcANHXb05yreurovpl2X4ZMUctDfK25l9TeaKqfEmyDG58X2S2/ufsrFIblGY34spmo//+vem
XQLP5sli1dHkQUoTcIjNc/H+1/cPFCWlycvMjlsKpMidXFKXmh5FA5rvWykEvqMWp+qJNJpju/xb
/f5vUxu9RjDBDnqsw9uATjI0kX16VRTe3j84//knMHMkJIXk8Yyh/1EM7heZif7QuSNNp6wB5xWF
xoWZD3/1huqSEiu+ctJ1qSzmBISebMs4K5+znS47xBRGlh+KuB8oE2EzF17vrzsDKqKdm89UxePG
s+Zhp0r08Yj2TStEllu+NkWC7x+cMFbO/sEfDlAnUYxpme5K6MNaIetNI9M6Tw37t+mCQTUOfYFv
ySGpi9b2tXaGXdSjm84YHrJwEkzoucYrqtnLLMEYQJYqtg7bTOp0T0kS3nVZZO5RYxLSa93RlFlS
ZqnmlAUgZ8WUNt3FiQ2pp58+NJV4meIGIqmF63cm5sWVFQ/Q0mOMBKd/bNrYScEZ0hKlkY494djI
OXr0rf7S2CK670hRtOLoOshiP8Z0REXj9pdlpQT3Kti5YbWJIhEw2QbSf5HoHp2UalBDHl3T9PDP
Y9m1UNQr/MpdcdfMRCuXYQYiwqvJhcVOSmpXbGCPsA7SHsi6jSr72Jijc87y+XVa8H5ML66e3UYX
Hw8qABGDc8EUqDuX6CKnqR/M1FOHmqPFaoah8oREpUaRZvUbI0rzc+Pkd9hb2KxBOB2SfMoPaTph
kRzace8VsOWnkkc0qsITmSrJEdgDmERfskKTTtc3Ubyv7V7fm7TKwKDqtZcrhJnJvPXs4XMeGeGG
8YZzaYriya2QCMeYi/RChcbmcx3KONr5uNJWRWj7e/bNAVvafWE23jYKfOvBiR7TDOrEEMTh574h
DmvhQmowZv5I082NvU1ZQZcz7JZYJnCoEAbJTcxaPEhjBVFtyuqD9giHbVneh3G+8rOy1NK7emQf
CDGSPmXJMbMlgpVIf6+rurmTmY4Pc+8jcZ3YXdFZPqve+zTbIBuq2srP/OrRvsztfgvd8qQHceKg
mu5rX7pUKNI9j0Wx8yhuU6lCNH/39kyO5RjCWGYkqdAMu1BQGivAKcOSjUdzeiw53rdQvc861J9t
nZvreMycg+elyCgrAh+ndKcMXe18l/2/RQR70Tn9Exyk23ZU4ee6DF4MTIInV/uP0yDrC4KLj1bm
WGdrtOeVS48O0J7xEXKrfrSEOFJu+xtdATJ4Lz5tXYVH2LNXOkXhfdeEOD2LgIVahGSi0T+8liZi
x0wm1rUxsf4yj1W7pjExKb3/4/vnDIXTX/2ngiRFQ7rNQyTN6GkYUhgYzIBpWHEEWEM/I8Qybx96
hfqVrRCk+JhhiO20dC46GMU2d8WEP0SCMelHJgGiG+iOFOC0/Q9WadQnmdDGmDWxgIUmipzyBwOI
+0EFQh2qOp9QtxJAR1sUczyWd99mBs6lM9eyB3gaCeVzFthrguu95T5+jGbrizl+SbDRb0S22JtF
emlM8ArAbjATlCOA0DCINgiarZgFy6QO3UKiwjJ/zrhaFjk7J+Mt4GTnxzhNXBL5dPQa4wvmTtrY
srgyzschFDvFLscR0YGJpSDDkzyROY+r47uAjbKdDWPCvOGuO3CFB78Buiftzj2a4aeyxwTx/oHn
6HGWREsaPivp4vjBnwrEfAkc6oa6xCnGn/S4hHeVCfntBX2DVdKG+mxS9G+UAEQ1ei4OlsbhVcl8
WprRDJy9h+/Haew0w+o99/0ylKPuH3DvwpPa9L4FiqpHcxmificIC4phSf/Eh4JU8GyYLM1maIw7
FSF+FpixW5Vlx6amCLEn92ka3O9N6AGgd9/XV+vDUI3OvrfKhwE7JjQVr9qOzngXJyE9KSLPg4aX
WWCU1l1cUE6yfjVioPrvklMkGs54Avh11L3BUxqPnmzOxjwwq+KovnEhpQElpmAI9Q+nTo0zq/+B
Lhy5052cDqkPqIOSb3LFsC+6mpx6nH3l7MUPsUcyoxO+dbJyT3riikfHSLY9nMoVJdnKzOrwarnY
58oc1EFiJJyyikXNqgNxoIoNMw/YJSvnQtueTlGFZRXt5ZVGE8GfLSA/k1bECuj8J9Eb9nnIjKex
NpcOCIiU0N0qj+a+H7YhczLyElMaVCqrn3tqyWMS01i3CCTzem7uZArQ18ttNzrVam7MdNdloF3s
ZEHdgp6k1bPLJ3s6UXaSxZnM9wI/6jASNIqxO3TlI7QL8t3mjizHDmEJYQ5Y/NW2Swi4TaQLl9Rg
juGgW004k5jT4qbxSIwIDPE1tmxzb2T1FRNVfsxGa8PwNthHZbZnpOCvo7x0tzacAd9BRkjpBMaR
hVDRJKTe8efq1aRJlGceLdxqafmMebuNyhcvtaNbND7M0SQPc2reWyHgKJQzmGQK/xYvlFXMyGRp
Q8Mx9NCttSaAzgSBX9p1uKUZQoBonG+iGfBeT+qJ0flkE3tYoorSfatk3u08lcLEV4rCB4OToT+7
bAy7EEAIKlaQVMHXXJmY8S014EXq8ZamwCA069J6LuFWjN5mnKir+WYMU0BMAW3RDz1w/J1Vfmto
hh9cNRx0RNBi7j6GEohHawevtWu8OaHAmhiQq/Z/2TuP5caxbIv+y5ujA94M3oQACTq5lNcEoUwp
4b3H1791oepSlrq6M3r+IqoQICgpQRDm3nP2XpuB30uMnmeDtTPDcUUrrbaYB8WRdZRrQtS5QdxH
Sn4rq3a4Dc3geczNxUsGu9hNDVWCsUXXkHLb95uCPk2XW/tM1khkA48ehs9Oo41uhSnZLeCQefMc
K17pxNwVmK1GMTy5NKCZqgVeJxGTZheY3hfm7W2rqZfWnDx0kSZsFc23pOl/LFPHqfhzjBkt1LSd
1HisThDjLe4UxEFTFIFiuMhPSxNTwo9r3MIpnJQKKsjiDDEgasBwYZ6emMDDu/vhIEx3GzrS3qiD
1Wrq3JfKkGE6nr9E9ukI88TLJsRZynxWKFHskJHdGxOk57HNHgyzEXmnAOByg0GzUwHWxRldw9Ez
bxZJfxEGf+4HgO6x4Wxn3DpbR9Ual7ozGTKBzs1CE6e39NNIZhk/ap1tzRkzPsVpSh7KqRaGBZqv
3OPn+g2JGJeH3b7JuC29CeH3piNGkSQ+ZZcqFIFG5uOOxQB8GShkyPauHpd7KS9vIJX6jiR30JOx
VNbVUG8rfZ6uARElYiBJ8avh8RDTI6WqTSOO2AXYusntxBT+BFlFQztH6g02fs1JGJOaZMWirEk8
bquGS5KffiRVgTOoXp6tsOvusTsaV2Y0XPWgpm/AQO4dY0zvMtemsdpgZD+PGfeEgLQOH5JashuB
Y+DDwI47MraDP4FMPIdob1bntvYLx7gvbPvVzMoK3LO1r9POuqrIsneo0++WuElEUsJ5xIDhOUqb
XcXLcMp7bbrNaRmSLtrdLaEUnCLwTme9jxhf6d6oOYG/9LrjVxYDpSqHUw44mHmwyuwor1TOxXpb
tibt/BmaJH0Dzr9euc+CEYe1nnpFSh7LoIe3UIHeQdFTyikX6ADldGn09ujPqlZv5Sr/USyA5iji
tbhJ7FckWypebk1+UMMF+0+sEe2Stvsqjt0+tQk70qbrggEXHgAqL7rzWIpmRwDMS5vKxxzu04bm
Gs4JJfqhlnyacughyJBHgdhpaf0uIeeg7DqN1qxyDdFS9gsrF7gjhitxJe2UYZtFaUzaj44jAw9a
XlS4Jyk1uUFcyrSC6RIN/EN3RPm9lVb/QwdL4HeBcmGUpn3W4mFPUEV2aOyqckstw/taavAns3Gr
GTyh6SHZXhuB+OyjKtyD3QOomeKJx7qouSM0VWpWveKji/lOP7pzaQ/e2NyLfc3OoJGZOPjktkF/
WHSEzZjzZY7/HA5AwNdD9TI2Kjpck34T4u43NWaioKqPVOI9A+P2ttcZ/MxBzmhLJ2wzdOqOQa/i
97HzrW8M3JYh2KhwskFHTIGLRfyiMCChz3N6RKsD1k6yADwUPW1J+uFKlKt4HXnowoyxdlqsPgcD
31yEOCJTpwqdQQpBHPUCCnXFo6CbGh0W44GzPdhEOlaxFhMmA3XkA0m7D7C0HLUtCC4ZvNAmAQr/
AH1x08kMRUo6N66MLnU7LEjQa2uYedQIDHwRKjtVBuYxLMijnMWsTk6UnFKrO8BbfGqsvPAH0RvU
ZeKrjSD5OcfQM6A0fZ8MUBO9vRBROzNDr8PQ69rZr8M6OzeAffH04I0BahqSbZFKt0Htk5bgNTEp
95Sj8ysy0Rq3eCdRBtd4pZMJMkF6ssgchgTsp6ah7qtyh7tduiI1y1O0hoc36hlgokBVeiumezZS
bB0dEBDVpmtbvLdmxRkaEfBNGRRKJdRyKPRozWqm160Z7DWiLA5JyoRKYloUqrTEJXRKLrVxJghW
FO/inMlnaOlbtUmdo03B+BoR1Z2MKg1zpXqZjbq0sztGcIlaB75SK1vzSZ1yBXAhcxkSOPiLyTOz
bJunqyPvggb3j01oaWIjGVTifR7nhF9EsXhstCipnfHIA/RyyDpfZ1oKiRnKmaSA6GgItoQBj4S2
r86D2QCCCMhVKOcTEMrssl4U5p8LiQho4OgboiXfNDM0dXOArI8HGEATnE+8PfW9NXOp2FJ2X8l9
tYuCkXq53J6WNoKjii7DMwZjuew5cuhpuqNu8U9X7dBsFsdeiCsgi6uI+wO6mH2odnvNqVVmuBK2
cYZytB6YuyYN3FeLhAxObGRXQjUPbIoOytyEbqLAn8IQP1+PBjFEPHHsrd3XZ1QLHXyU5RpIZrvV
mIWREFQhbLA68uZaPb9sKmX2MWxWm0a1Jq9LOqagmh3AM39IXKxC6pUFGAtzh9zurAkFSTRYUC5r
bafi5wbJSSenGuiZgCv6FiIVvM0dlRwtjlutwMQnggWaYL+F5f8Yc/hcOTRwEi6Nl4TOCc7SvbEk
3xVSmT7N9auVeV2s21Y/85dtUibD0tO0CWJkKm2BHzxOhA0cYxEHnVgiSHZdXTeui9rCm9625uj2
Da7tEolmULfNcY31khYFltT6+nOjJYkkXZ5dpNSJ1fUn24DzLOposucWWXPuyN1iE6TNTPeev5YX
yykoeUymcsk+rP9ytO7Ouop/ND/gPfjIBlsDwtZFPczkHn++tki62sZm8kNKovq42r4XQ/7WjACq
dKM0fEltgejz3ucPyHVAaq1aAXCiJfOxtx9m6nXH10WkJvBzyTAbINMyrDc7gMIk361ZYiOXfyZy
rlarNm3V2zoljMogcu3opGj3TJNSqHi1bhptrdy1oX4LwyznDhqmmzBNIRVQYe0owi+5X2pzvB+E
X70GSGUuxtv666n4kirdbnyluGsB9eJ8ZHAsOUgeVpXd/1t47ubq/X//5/Ut51YYt10T/+j+asbB
rrEeqg/hqzAJ/WH+ES6k//2fx7nkV8O/+Z0/DDyKrP9DFvJoHcrlH1acPww8iqLwluXYILdsXN54
Jv7p3zH+QcNHRxO6CncdFcnjP/078j8wl4CAkjlxZKS16n/j3/mriN3AsmYgYsdXp6g6AypN2DZ+
sWUoi0qP06nHS61+ijrX4vFRS7tiontyTcbZL0fm+kMb/6skWPurYvxf/zXx/i//Wh1qcjWN/GvB
xfxzwj76UE6AqTfBDawA0MfGY5mewgtaHXf48/Snahu/h3580FE4bBoSDd3oPD4oZwrgB3mDMZEw
q0XadgwEf6MqVShG/0Xezs6iaOd7UzVNdwy+vC+q0llpqeYhBriwWpmiAuZoAj9YOKMG4pU2ZHsc
QkzHVafaKHLuiI6YDlK+5qLXRnME0NEce7HGDRpOC5MLL1INBQ1OQUZ2z5N1XQwKbLNAl1/qqpiI
ORyno0Z5n0SLqnTXbUUwmhuat5VXJ4SmpXEbu4EoMiw2ZQemkMVxXdhrfDBj7mQL3YCMIxGRF6/3
T+Zr5XF9Pax3d/GS+uJ1YdcjGY7cRkwjXiB4VvRHReb754K4dcLQLQIHQ2Lo0XSBTxQLgnsUHx2n
kHn9sQkKAhT3BTr4hoPkIH+lMiZn8Gp6HOEw8/sqpXxqkWol/knDGtW94OisNzNdIqoFoIxYrhtW
DsWiDzHFewU2lN0EvgY6GCp6fYTuyBxE3LjXNefPW3jbMEZTVMi1s5hQRC156OI2vi7QztRoaoGo
o9OF/iKeRjxYuZUXeo9l+s/XJQrxbTYFjxjMwWPIKiUzAifh1NIFpjYrx12wWzd1C4Bp6p0EkQZ2
/GzLxHASN/kTiE2N8pVX66Z18flSqZMnY6QRJdUd9ac/nwVUDCf8EyLwcv1W7CY8Wy3i6s9Pua4F
A8FLm3VVttNqly/J7ecnVFOcvx8f2+pGyEzQON8qQQJZn632VBFy//lh1zVFp5TP5bAlEwbHuay1
5DuwBlMOhJG+HCh60m62jIf1vSwGTtQyjh3ow/Ot4YuYYvJqIyQL/G21E/kg5cPHS83WiuOMIZUz
wTDs6riurWcHhW4VvEjrrtvXTXzjNC8dznlgBhyiGjI+vTkR6E52ElCbdhDlfQnwp1MbtGA7iEZR
zYhO66fxiByR1bCAJBMvBOBOAr8UK810HHW6kiUpJJbYh/W0HcQ+f6wt/U1uMHD95XwlMIyzdt2p
tiztXRs0F+velOsu/bkwYqJTmWSym2Jb0II4isvF2A8zJ02A4/qYMy0F+cTLdTH9ufZ3PwIaPSX3
Z5Y8EgaaozxzhlLAYfxEO8nyTaekLsepu74L2ag5fnlZBCg9HGYXnp4MBq41tAkaE2llu/6KqSzW
tsr6p88/v651WFX3fTZ8/BRda666aQbdqHO8qP3Ux1ks1rV1G2V6bt9FE5PHO0RCRMcPkpUcMpdx
su3H27/8ZCe/S4OUI6rnnpWKZPN1DWFZ1ZDvy0YCL5lGrqvroraN14hHBo10iUnL5xvrb9efGz//
2vozkp1TLChsyPviyKd/Hn5Tp5ALieZbH9XjoeY5CwdJVPBDQ9yilLx29iOlwXH9aBY9oo/Pu35o
VSOx1gnl08e7urlwv4tmcdf7eD+CrEiv/rGcBfku0c7BzLxH/JGPn11/an1dKuoff3l9ub6xbvv4
c7/8TkH4lj+P2UlhauFrpMpMibjI/u7PfG5TR81eXLXp3tCdVx7WLDcSpyk5DkK9bb2urxKxSRbn
axZRwF+3jVi0juva5+LrtnxiUG4aWuxLHI1ckig4rj9TLNHPWXz4v/3d9dc+3ynX3/t8va59/afE
Hn5uQ0cSyQ6HYSYjkxCunzRjqu0gHrMazRxrqrI9auMnPUB3nojH3LoYxVOvXsaNlUkULvwBEQhK
sY66EeZSl0oarYGOiBo6eT03ChY28wQtyWFLiLvx50K2iLH9fLmuUXV9b+MKCZj4d+SKti1kh8lN
xGOuGDuhLxpJQtVCKpy9OM/XhSoe0J8vf9kmnnqkWE3crzJx2lPeZP7JQS5GMsD7GXpri24+GQWC
ytEPdtaXOyapLxyO4SAp8hkIQebHpoht4Ukr5wP39OFWv9LTNP34Nweu9qO1XkG1XgJXhOVKPYRQ
rdjg8DQNs1KjtlAixN1W7eisBOL5OOTtyJBNrEYKN6Z10XQRzGaTGBN7LnfTOAf7avixHhsDtXO5
L4sK2x+FCXFE1qP0gUq02qvEWUjFbFtji29ZAMHrUy+SCib7tW4jGDawUpy0ndEzeL1SoiwM7wUe
+tCKEdYkhieO1TOFHAD0xSX4uXWbOB2wyGf7ZkrY4VZanMOonkeFRwjt8BZ2UnpjKs5Dx1h3nsP0
GI+nslHS49Dmpm+E0aE2QvWoSJrysVhAkdHlJSK+m/d6WtqXlY2gUF3u6jwYdsmcH4ex+hYrDHBK
xaImJxHiDRn6BqBcBWiNXg3+w/y4LsTN9uiQP/bx8uONWGDgMhIZIwE4XBcfZ8C6GptEE9vpSAog
mjhmG9KlFVkqFUPKAE2knwk6AYSpUvrtFiGcH8OrbjJECxGNy6QybjV768pcCE2qZAPwqpIrP+Fq
5TSMuAWuC2V9Sgvz0fqy0AbFX0zkAqX+Vk2krKFsOaZQvI7rWp3kZKxFILijkosw5xMI6ynfzC+v
HZmbHfINsTl1Igq84mdtbh2D0ZDX+Oem9Sc+/kaOsYSvzSTGuw1LiOri2VKLRZbZmmgBsYqYh+Ik
4EPP0ntGRPJI/iNaZN6qQPl9/Py6Nokn17r2+cb6cx+/skzxWyYat+s2q64d3270nVkV3AnEQuR1
cPjEKie7slEWItqYv3fHdZsl6bxdNedhVozDuml9MwrHXkzzu2MppaE71Oxe1uOrsWx52xCodih6
43oKTH3HmcIjXY0OGcpEf8SdKLsf27rmPbTDZquiYURrxY8ZOQBrma4EgYm8/Hzj8+V4RRSTg4KT
pheBSfSMJY8TQMFy5Sv2cJn5IdJo7aQ4W8Pejo/Fu63kFyN+E56OPoK6u+ySacc3lKyOGm08uHIz
wSkTVXZ0uxs1ONGppSc5N9/a8dzEl2KWlFCNOs7DQ6++DuQQR6kPCCpVYYxATbpSEl+oKaUT9UMr
8TuVa8a3lJM9tBvynp3ijMqrns5YIBDFAo4m47OTDjb8aeMmhA7teGF8SPMDIXlugzyZz7Uzj8UZ
PJAw4LrdjwUk3jb/WZOu2/kQ+i3pBYAfnovxtrMORoJab75Cp5WnjypigmQTetE9bvX6O2J6HQy0
egfEFBiYTuTNZko25LJ22AgpLmu+Je/MHA7oNox3VBFr/QorW3LfJNet/D27wEO6ORvH6pUY0kuA
5lyiLjjpI+4YN3mZz+DWfs477RUfGBB3T7omkqEtNuhd/Mm1D+qbclNsx0P6JHvVQ+3ZHmnx8Oqv
tP2w70Azx9fW1iQc8JpJJ/lpB0pnF8q++h4zsewQywHXhZ0NB2cXSAeULuaZtKIKnjAj7M4jVjDw
vrcb7ao4oMy+M7EYbtMb6TJ8n9+ow/8szzVR4ygbm23+VNClY5p935FRfqnetU+6997tl9OhfwkO
7BUWHz922WHGIcfy+qhNe8snMGXW8TaAXOSR5dG51fwihwD81CX7OPqGIoeOLY4pzKXBzkG9nOUI
wZuNY7nm7ZJ5eufKb3p5E0Xu/EwvTJK3puYtszdRrhWhZ/uJaS0hMNYmoTgwHYkRgf6OMqRSOhr8
L83pbN04fKziYLpooKajPWydbXxQRk8KHjUSCEN/QYA7gFd1rft+twTnaO/cEFN0Ee6mF1jn7Zt6
Bu6Wk1fngMrxqsmbb6H+mg5Ogj1BpWNwSFpaTN8EMPtVq07ysnsG7JGoN0VKO+By3Mk/KmlbLdtt
xJNU/E8e6fzdesPDOYAPN2hebCz5FDAUHl3tCrhY+lDP7sm4G6SNdFJ2lUcs2hs5xBskiy1n0jn4
FiIefB4Kd4a4+UKOhqSJN3U6ZXucmXdOdVb1vXxm7HWTvSjviK6pTMjf8dxkx+EVZWRSn5XSZfQD
MNmrwGkjH0AZgoHDRWcYK0wZN+pj4Xd4i9E6PJjfh5v82n6qDxN8BRoqSC7OXP7ScEDqOd7S582D
Tf8Wus27w+WjbAvTJftvUnZZudN1nz3kz9Mc60gIu9CO2k0xk2a5dXIEO5v4HUTbq/Qju9a3pcsk
7U59Ct/SOxrKYLP73qUM6waX6WP9iIzmhrpAuIu2PayjjXlZ7okPWJ6yg375MH8zbqW9dp28Q0i3
QleDLebJPyn5mcdphwGJXtPsN/dIPm8ANZzkAwbd5oEYSLS3PK0OrTdt9K30RAyotaMrv+m9nnT1
DfdCxWVWkACGzjxSjzr6L9yymUDcDC/5AT0S8kZgrnq8kc/Elvjhow5/bxPelrAjTbfc5siWNyqz
33GjbtSdvS9unGc4YA/T1vSWffqCA24rkehsX2m0oBFTu9w0vfBYtC42Gd0NNuWZy41e8aVGwg5F
Ms7DMwkqpNptKUkQzRCiPfGXyyRy7WmHW+nmR7APz8w898V+4UJF8mtfd3v5gNWQgDJdcO42ObFl
iAm8+pZjeuhO04aIPLV0Ye7O4Z6IvnDAcoBtza+ucTShbZnQx7s0LCiPk0Ja4JK5tNBsuASmAS+m
vOOHWxp3fvI8XpTNPXOvRHJD/iLIqkeFDh/nHvSGs+3BNT7jtzmaDzr77NNp3JO9SFKTa52gwlR7
jWeKq/NUd0PKkQGcvO37fEXA7qt+nd6HF6EffS8U17icMmjgn48/u6gp+KyPSI3bRk67ak/x6CjT
KvIjLbjE2lZRmhOz9JL5ui7mRv04EghPzO42Vu0nk+in1iCpi5BRraqQp1EBOw7iV9a1UExI1rWR
eCxyAMTboyPjnUmy4ZTqOL1j8TPZOrv597+tpULI0qpMSjoj8credOktt2SlYgkqLCZUkUNg3J+L
pJHhJWvgbde19Y22rV6kUgZwWdu4K8cGE/yy7EB8IlylcmWPNL+WRedOua6S0bCggKygwJs6Xqo2
YsA5orBwQ3uYjjSukcZB+U+471KDSNbXgcVblpZ5M2LVvdnATdrIaIuPjk2BaF3rIjEp+Hzd0LTx
40g+mQPo2CojXkdV8uIoi4VFN/tj7XMbCN2RNOb+OpAHL1Y4+c2ZL5jpCTPduiBbdU4UyQ/Cq5Up
C52ZMQgSuEMSNa3fi7H0uuhS41Ikiu1GUV34XIRiKvj5UiWTB6mzfLVW2daW0rrWrIjdz41oKgly
iJtou/aUTJVALh0G7loO7kRJcF1bvfxxqsr7nPhW5Hy3yIGCne1QmqqmIXXniscEgP761AB22eka
9+P+YarnkTCHET/Y5PifBSTZLnp3Tk1xMcZ9vonrbjmSE4v4r2u4q2OkRUrByLPHADoZvfbxUh5j
1BAMlZwhuFvhylE+QRRHa3kH1rSm08iJQB9gOjrKpPlabO/DRXzjjW485jPk6yFD4Owmol6np9hd
rcCuEHcMzFTEN/e5+NyGZnEmKuNcwBo9QsiwGCr15ezNek0/ur20mPVoVmDuVw76WqITXRDXGESO
vagd63CiuWjX4vFnMVlVSYswEPXJUolSqwSzUMxEbswIGVEzfp+7FJX5CEBmV7b4SFtbYebGQs4h
s8q0jtsGzf/aYlu/4HXx+RKuTMyHZGIoMyZfv15FTO2lGXW9q9QO0XLzaMNstinvrK3Dj4WoIRtV
w0Z4E17u4HvU6i5wf+l9rj3Cj9e2POUfaJX/b8b9phmH1tCGiPTveXpnNKlt/Fq8/tqO++O3/snT
s//xV2YenbV/8vRo1KFK4z9HkRUDkNqf/ThN+wdSP8wwpm2qlqM69AT/6Mep/EGHVFfHUnGUMuVS
/pt+nCJ/gZnQE9R0IiwVsHqKbhnqF8RTTGhFX1KuPqDsbr04asVEdL6rl3SXzrDB4Z9I2yJKHX9u
JhICc+IdMryENek1Ub1cRCIDzGKC6pjp2VaM2YebOXW9cdME+b1C0AYkcOSIOsmbTta1Hi142w8q
mBfFFB1yhWEWNLi6L/ujqTbPmU6JCWElNQdmn17f5L3bPNpXbVSnPpLZgcgAyOrlE1HXCxHk2oDW
idvygGyJWxPunMA6L4C1d9OiuzZqMy+tEUnZcNGxFSHPb9iJOidmSe/3pt7cNTXj3YYAdjiuDMcH
JvMMLUklxGQW1I3tKVRE3ztrkA99WJG7EYdbS9wDK2neJbmFnqPIXitUOG5TzUdusvlursmrmqd6
Oik2OnWaX449XjVzu5eVEmGQo0lbDDd7cljeWvs5UtA4OsiC0bCbkmuXKnmmJXIV+vtY4hRyjcMh
YnZtNhi7aEcUMcm5lNIWPD8BEXZWu0FI80LCmfYblNNXRjknCGByNCGcJZxz/0IMwhHUDOVQVYdK
c+7kjnHVusjstnANE6l1OPeOu2T9ldyzU3qG2yWGwLUezF+urr9p6H5pka674miyBl8JM78ifyGA
qdQZJ6QKhIlKDSOoqnjWCDDAAiL116Ga30tO8U54x++OgLgEPslrhvhnLaIN6H3bhkOD9ksbeenp
X7SRicxdis9yDTeLEzvAzRbhSO86tfFnkaubjAsViYZgL6kdCz8YuyMfwzzU5fLwn4+D+oXitO6R
7liw2bhgbVn+0kZPZLUd86JlMhJxIJJCwuThdPD+SEiYylLbSD3hxKaemTQFyIwosmUnZSkFvqVH
JmSqbjg67wM5sK5pLorvlJm//ikzSLeTplLtDZLb/7zTa2//62E0dAVGKeIEE2bQX7vxZLyMcZEn
7LTTLDs8FvsOGvW2QwO4aRJYKbJlQGkb62dTkQc0/VyHccBYE71YiVj0rWaI5tNYAN4olTcmU8Eo
rlGJatt6UmcUbl6gEsyT1cn3DinPJkNscCRxhdmWNH93+vYSlBoHQo3fJmnqdoFREiwRqd9Uu+62
febc/eYTf9EfiK+JBiWfFLoo3MCv1GZisLMoT+X4UHTjQZMyhGi0Df1wvI/sRQVfBx+rAHKARA1T
oggmlCQlwNlKSHpFGXpXoZNqhiHfWdgpqDcYu7jXvHhiDK9Ozt1Qm7GbBJd9kA5bs+Im4ODnw8Ud
gB4lgcvoEWsaKTyFwuhf63ICtysxASUkETuV5ZKKgBs/+N31wsPpy/WCesGGUg0DjaX15XrJlNaa
EQUnh65x7kqnZ7ypLldNkH2X+qD365/Ed3iFijx8ammBUGxtts2WMNAFn3YTepN5IhTUdLGw6pe/
+Ur+bt8EyZD4A+Cb+ldiakObkDGtmRzqeS83qXVcsvKptBseCa15V5HaicIDFIN4HKgD8BSzQnoZ
mtSxMrS/pCFKnbjMe/WltaLvOhwWjF0mVBeeKv1Q227J5MpVluanIcyhhXq3OPPRKE6oP65rwBh7
UinkbZk0uWdn+XWbYBmUwtitlCo/xkn8EuuB+TuQ47/ewgyZTB/FUQC/kTr35SmfhglkBLNKDotJ
vcTIkmt47IShmeSaWEt8A4KKgOcO1Il2cgJeLGCXwWtE3xLwY7RkMEP+52/i63MFkQu74TD0YShj
oFr6skvwYkZliJz4EAWUlTN5uZIjE4MD1KYCgfIh6ux0H6KdVx3b8DqruSRTQCJ3Rfndnogbzy83
pnVPECRxOtgWyRfKl/M1yTtTaiQu0y4OXEN/a6NJOuRZ2OMmHZntcx9K54hEGELcQlitBLxU+y6v
piNdUpBTnXWfYUDDpLSYO7jKYGLU3+yjJtQ//7KPmmmj1VvvJmIY94uUqTczZhflxK2kNS6dTnGO
jZR6ulM+wKtoX7TaW0I5P1lxTScs+m4NC7ECoypfGjG2Skd/SxNBkqjeUsPBcEAwlNzgghHhAKoE
cDAgwhpJtF5s7SUf8FFJ9z0da7ec1fYCs+Xg2ZCKJKv67dEXz6ovn4yAOZ7piilIyl+vSPoXaVxj
RzrI+kxkMFbzCFXlCcOt0E5T+tI6eopkMIgwNYYVwHAAWtD7MlpKzKqFAqPYW2ki/eaaMb6MNsRp
AemVA45chLG4/eUEHUJzKJfAig9j4vhWN8MtSEqgCtJ8Z8giGVww+eJ0+SbIpOIARrjZYnVH3MCk
9jmDUALzGqtADzFRIDcckfOpWQddnQkdzNrdQsHBtMbsSh5y8mYIMfCQoigbWzL3cRb3d9pEwjnB
79JrmVcHQxugwc3d2wSNYKsje3AD8EojOJkRuPoNwd7Rbi4pI3YEfru1Gs2uU46kDNrdG0kGyynt
+8tCTZWrYuB77NJ9bVQdCRzJxaQeOdR4GaJsj6Fv0zuh40vpknidSGAPRAUlYEdu/vNN4F9Qihxj
IVNEYAhVHEDOF9Ebw9VgXCxJ2usMP/YkxvP0zhHZLXxwok/Nay0fbgLHDIjlHAqcbna2W3JKdibt
k1IJaRw1GUljKeQpS9c8I8qT69mWvXkoq0NTFu+lptc7Uw8fg8xpaWCj2A+dxvBUhpk0eMYY4Kse
uuRYObtarq4qeCDPFfUM7FHMnM6lkWW7ZnGekjAyUXOrRICCiDrMg1YeF7RIZUS5HUaFy9hJ3B+m
E81Pt+rHn2NrdeQAG4jxdHwwSAJpKdU686e2eUXscrVkIzRGm/mChv4fSGa471KKybGENjIMGkJR
6m6vYHbBCyQN3pg5L0YoUfYv5yv2mJZQU+4WqUyO+kLrAZf/hw7331NVvzwvuQhEHoKGOpGoZBMS
81/vO7JTUCLMOEpSTOxZV7RXJMFggZ3glcxI0BOj25agGjaACRnITMWdCY6SbiNNFUPRILeoF6TP
Q0+kULkp2rb7KE78+z38Msha95DnOOMN1Wb5dVIQSyonkdSi2hRj4XocbnM8cdtS5tkOHBzTWqGI
qAEStMtllzWMf8K6hCzJMNmaqYGXGGf0xaJPuTAB+88nuEK94MvdzSavw4aMY8CYcOwvx2+2W6MF
LcFZ1qg6dVpU9WE/vmQEHu0CFQQYAtWZMLBuPhV5rLlGskdbR+V+fehF9e9iOrSPGf1fb7gIgAG2
O3D0NXbtyzg8aypJHWo1ALmVqZ6htek3emKhp9BoGArpibd2XRQX5zCOMZdU706mVq9a+awkI55g
TWt+9BBNJSmiq7LY0Ukv3xnO9Cd4OYieA6I8o1i7Jol2gqVT2zuyybiuB64KtKeaO2QPYY8YfYDA
M6RTeN1YMVMqruoDX+VFMrVvJYqWCzPBhQaI4DpQyflowyE4WhzJXRTiOsVpqPlmE39vkig6T0at
Aqhs6L0ljIINxzxqiXXdM8IgDJP9HEjnpNP+Q6YuPBANj/hARzG6r0k1QoCmAUEu252hW/UmkcNv
jrnYhzLi4U/WKsW6II+PFdZYWD7L5EdD+5Ovu3XrZMBOMdtvWgPbKMsaPhQ+086W400Bp2svaxg3
BLOuhMEOglNP7lT7mYMdXZCa/C2Q9QBGSbR4KDghvDGB5iFnK2ez6gxy88LxISAro29b/eBgjI59
M4QSoVbNiQfqi2SNy402IUm0KEkYC+lp+RjBixeVi3BOYl8ps2dLkaZTnBEnPcYC8psHxXEZ9Oe8
0A3GevhKHTALqWReLMCgTrmNCqLm6QtmCORZ2YM/daIg8kvStp8W1U91wUYb5kOXqz8Bn6Nsy5JX
a5lH6kCz5NutPm8mQl57qlu+OWq6h/TUuERB4FwoCYTAsQsuswWZUUfGtJtMI98k1FLVSdS9FuQV
0pKg21aWM26xX8KVXKToulLz2tP0Yh+oOjpgpVfp53NVk3AqHbDKIzmTyJ6MSushBDaCg6i4bMcJ
/rJJA7eWp9aVQfXYHdggvOeIgmKn98zR/hHpWbUrrDE9M+iHS1RnNKuSqblj2pzvzD4l6MmYC3CP
SDKDgXMZu2B3MJvxbbQGmlAScCObCi0jaPJL6fBcUby40A0AVLHVnjSETntnHu/1Ba8sg6rQM5fe
G2payC1zyO2gWoaXVeZJd4ixjkegJU1r+areXEA2jy5SfKB03LB9m9BtFKVL3dAwmRdX+bQ3Y/0G
mWC3s4qJcWoPHHIpe+IDphhGUgAYbcrr66UX/4Rpna2slG/kWiF/gGljp24/Bt1NEUBz7xd6jljw
bFxom7RQ8CdG6qHMqtwLGgU800LlrTEYI1pkUDeWNhEQlto7ai6PgUIQZttC3kkpvF9nWWfgVefx
pdkPaKTim0bBjdWnmULavTyQLzArD2BsZtrV96oUTg9qq1IKbHPE6gyYkNji3pyGUN2VZuunQRic
eylmPmabu0yjJJ5Ot0MxmxeMgaokR84hGYtvTvqVI5nhhZz/AG5gbhadlM4phdRhiZ2OW+cKNSLK
/hJZZkvQqmsyS96lGv35IQprzwE8y13Zr4XbUZ1/mDgN57pWLgiOFpKNMkefSstYAnp0lgsMkFWv
4BpYhjs9V/dRmSTnYdLQJUg8ygGQ7rvWJrKSKHCaegQnjqjb4HLeSFPvKeKDY2sffWWwmy3qounB
rjqIWclynyrqmfGjtI/yormyVXYuDePgESffg7TQTLUkR7lY7LoH0QT3XY0NPx8X7aGyaM1KZTSc
Bo1ZLk/D+P+4Oo/lxpWu2T4RIuDNlKB3orzUE4TU6kbBuyq4p/8XeG7cc+IbNKMlUZREElW79s5c
KTLQiFBM684pz66F94yQPvu9NGNAXlZansghtMJK6/RPIBbMrzP31gUzI3WInKtugSYZdseY1u02
hmEOoTH6v2GjgBiNbSQEqdRDmj5PbWwEzy7iJDx3qXkynPRXnUuYtlyulJLXyUs2FBoc/Zv5w25Z
ehoy1PLcoDUR/YGHnHIOCH6glXRb0C946zCgYTMGfpkXAc77DlaTN4oVx2xOOGW8VwEDn5LpD5fl
3vHESzGM7YNeAXy0E6vkPG7Vu2y4eNEDL2WOMqP99oLRoUFp1IdcsQ71Wk/UmKF/GBQyhSO74yDw
axdlfsoBSM15A6qGa7BqLQ1lqzOy1nfIQTEaH/NhhPYCcLEdvpCsvWH9Li9k4ZlrRlPNtrabY5It
cTTOdL0/6th5iIISP9pk4wC61LfE1jZ+YUdjrRqgAIpc35lT2616OFsXSKgHy4KMJC1cmaZL/pQZ
HPMFPaP3JJP7xlBua3GaMeU+NpNPslNnoYnGLCFV/9wW7hLfYZGPHLTudjLScT0jJamn1ngQtMM9
5auQKUV+HGa4OonV6gcjqPR9HC8qKeAI2kCcve8GqEDc/IT4OFQOTdcIH2eoyma6DAzfc+K8IyZ4
H7n6kgXNG04s1qr1s+so8POmLS9wstjuCiDN9KDaLesFasU8Tagq04eqdc4ljPTzIIqWcm0wtxGG
pRBOJLsam2ADXO9Z/KWMNE5aMG0CvWnRdYPrKwv/3AF6Myxvb5NPCrI3PzCv/JgDzzgLD5EFibq6
J2HFFZSAVsAeXQM+4xipJCqw7FT7LwFgPCeYEDhoHRSNhO1W111nlaY+OlpMJJu+BttmFao9AYcL
3aRFqSZMY1UybN0bBNGthswztlAAXrMx+CFlrrwEtjjOBU0uldYqJCMTqx3E5Xno2p2Gb0bPhOIU
7ricYwBcQF15yO2S2eyAbq3/20k9vWWz9pTbjIS7ghnKlIlmnS8ALa/HRN05JtjdOQ29dD5gIql2
mIs70jgV6KWiylaGPtSHIG3f/GT4NWjvY+GiaUqY4KspbADhPWfLwIN1/MBVgCoHW/TeaaPXegjJ
0dNKz9t3Fvc1Y9s4A/X0/eQ5wVmzDFw7Nt2EhEd8sIx15h3glp2byS89qY4jO/E4FQ8a/e8VJz/a
Ti2pk+RZTz6yndFiQNK5b/EA/q6Bg0vPLHr0muCYFQDxXalpYURuNrrceKtkfbU8nLMttdMWVm6Y
2s4zJfUaGvVwVqW2ihNQkFM/K9ow+fe0iUr1XcetR4I4ffHO+oToyJk9yve+nb20tEYY9KoPNaBO
IbveOAw5DMFeNgjQ8LqAgnC7EBSqsTYzhugQF4vZg1M9Y5if04blrQSwmqkIh2zi7C1TT0LP2Ojj
As5CU1C/D32dsZ9mKLqgWywWpJdh/jCVxHQJmmptW1W/MjLbQl4GEgX89w8W8pH2rftj2PVbOrSC
gVsXbSIt3ZITT5dGye2UEVPo65/Q97dN1gHHRJCQJg7rewQxZoAOKszxrAcQjeZB+7Ax/CTuBNed
IV3c+DvRcdzOQZeWJvydLMvXqkSbGFndq+AAR1mBCZSyve+1ah2L+psYrpMHJmE1scnRgBGXvqRl
l7q71EJBR+oosIA0OJaBe2orBndzPGO21x6yckNaHzjsAf2pVyR4yeETEEQCbaeIbgOwLAn+LUwl
1PVshq2R0vlfsXsRd79DdBdNsMRGDk5KeGeYgUg+avMrUfUFzUUeyqw6k/z82yynUxATjAtloZwQ
BBjQf5EeZ1dA/5LtutVDEX3DRXhyveK5dtu929evkn7DaqatsWb4Du68vLYZU/ay0Pd4LoZNQFtm
FeVcLkOT/s6kuS6IxJxn9UrCR4KezkZpEGUcTQDguhnD+V8d1K5HAi/3gqVgjXyapW/pBuo9wext
LZ7rdgK6FjnthREgl0QzakRXtL8ojtiyAaKuXRG8uvCYDULNgNyj3e+Wm7t63sdoEyboZcL7h/cv
3O9y//Cfm0WHksD5ZVu7/3eI+o3E1XK/n1sM7GP3OwZ3Jf79PvePp4Wjzip0un/0zx2x+ZCbMurn
fz78z4+6q10yP0ZRJKJob2hLAvCQ7uqm4KVYrDP/PrIpa3Pe/PdhJ8gqNOIRJy5Cmn/v+c93/vPD
/vMocWCCHEvBFZo9rsH7r6E7iU4hT7rFv9/+P7/f/cH/8zD3j+/3+Z8n7v65/zw1/zzO8ifGqnwN
OppRExowh+O6LfUCr1/XPzAVBjWCOmDwxq8gRyrax2o3alA+oOGTeNZ6ajf1dPbhE02MSpH1pp2d
h7HRDzfLp8BPi+GjEAr5VPLVZ+UlJ+Pr0NWOToTqtkUQs0b6/QarD75tpvyNLlEBJ9hINsbYv8ei
DC5egU4QAOuhk6Jka7Nd4DhNAQSk7lYA5G/6nEF5jzBBtZE4gkIuQeFbK9erzy4kk5sVHEbXz6AD
cQTjACI2vojgf5n6X2Ik4qdU/24HCG5mhnqnbJGgQuEct/5hLqnPtXH+apP8MRshYuETMHRE4G6C
kZRu39oCbbdO8xH8fzoccqOaVu0ADKe1HttpmUPgMEdCeJZCQNHK9X3Vz17YQPVb2zC1d66HiM52
X8hYty6kcuIXJuCls3ux87WbMlWDQLJcYxlAmFN7DMhRLDqa9hRvWk5saAFtcj00D6RBxJPWRRrT
TQWYw85vuf6c0Opet7P32+8VqmsrIOkJn4M7HFzeKivP/Mmp2UyLZ0OKYQsfi7B4LwfbEMkLwgkL
6wNQjhGy2IXGBHVPH62rQrsWYxM8aP6hKYYLfY0v3eh3lQ5fNfNHdL6cg8RAFrkHwMeK/LMIim3S
8uxZwfRZG8HNYZq0a1ODTi4pW/1ACA+lIuRtlSb0aLPH2kIp6sUBGTvRdLMXDrSdxydhVoSst1co
fTkcezggWMPMHuA6sjhxbLxsAZbTTrfS7txyon7wqwEe6NXTo+RsT5aDXB+031j5zS4q0G3FHT4d
hGB8b3AwWUCJ2AXkYk36a2YWU+jPGjDFotqKsmGS49rqmBGyYtB7iIwBEwc+lNmd2oOvaHkIJpkT
rhqvRMJaKPZALJ/wqKCwrO71oqu5/YoI1m6dmwhanTlO9rWR/GQLcrHQrZ9oSsVunAZjb0jXvwor
CwkF42ye5vPaROi3mlR940/rLgXThJK58lVLSdNKvD9djsBFi9ANmoki3MVx1F6hPEQuDJXHBHam
eGaa5mAk4wk2Zrn2Sc959sYfGw7rgW8SKwkwdF0ooB2V+6vvm+HUet/p/NzO5BY0s08D3+oukx/W
PbEEcyzZTs35y7GpJMlqecjL6CWLMbboa7v1QOt6E3BT7RgJyS9Z5NG+93wtFDZCbBKQGOgSCx2S
aF9v2Ow+RshBOx8dHTWzG9E1ah6sFI0gnaMVk2YyW4xqI1omAnAA2IjbgJWraU8AMCGtzN++TusM
6IoFLWLVmmSH6SCCzQ5g6ZjTSGJM99J12eMyHpjUMLJruwkcnu4l6+Kz43zrFq5Lujy3dkbXIooY
UbtV1qt8Ku2Vro9yk8T9A+kaU5ibBcwjvTb2TeP8KpXHomEDKTScGGBigmbEHAq1sWr5YWTiJD1j
3Clr/tHTEZbp9GzWwy75q4CZouB2j70Kuo3rGX95A5IBAj2TAYz9ZngDNC3P2EXSLjZKA/obWDjf
5EzgtmXyBkSKInKASBYNfo7JYtVMBu05My82+Tc1xijj5FTl9nF2QSMmkgiqZfgcm+1TsAD/WDDe
cgeeRpa8EQi1gsNeHzs9QnWbGpfKG3f9bB5NO6CLavcHZ0petGTBRmv0VL2GjGxfs4td++MAMofe
SRHq0GgpU7TPWmF5G1X0LyltC6tJ/xaa/+hLOCMyssdFSLtJnrqiabZ5Q4pLNeWPRVZciFvXNwwL
CJr8kZYFbk/KcxE37wGRyLDLUQOooXipZz3apUUKN2egBx5EklCPucbgpuVbr5qpZzBigj9flIMb
csAbJF9ddUOxFl80Ej709K2uO6YT1vAVIZtYmbmBtlRNjK7n+C3N7D9mM0Xbbmk9zbN7TEs2/i43
vScLmSSpdDr4hQ2mPuvccQWIVvvuUtaHwfvQ2pIDS2tWl15K9PPOm2fgemrAuenQnk2Qh7KYDnGn
3fQmAZNk6McZ1uOKMrwJI4/ZmYhatdNK/03EY3Jq9OLTpdBrIP5sTeVRwke0y8gnepnnYW9ElgsW
CGrr3KB60UjjShZWfoCNBzPf1alSsP9wQ10SzTnQR18C5+cqsyRc5by6JMr5pWjgbtHYMvrwdjRF
P3pDJqcsMP+4ZJOtlCWAnHNITCJcHQQkU3/TF/YT3pkicKaNb+IXQJBX7wvyX0rOG34y6dtBdeW2
x14eNWU4R6JaU+Y3EL9WcGcnTHYzmvuhIsyvkU+mS0+jsfOXTm01F8MDBt2Uo2qiaLG3BzxlxqkV
yxGv68yjrORLHXCu91U2hqp2+o3l9vousan42arw4kJ0T5OJ82BL5kRaemt8m/nekfHfyJsPCFW8
HaUIy/LAZHvuWg4R0kaWTDdxtXSoBjsqtgF4qZUuptOYFlhe+kMN2dXGRcPC6ebKBeGGEM/JkteI
RmZIEosfmsl4M+3ppSx7msIWsmSE5Reb5Xtw+xBQYYYc2zpqHdbffknkdgO5cQp4fni/1/1ykeoB
cSX8xClKix3z1oR+G1YqH0hEKgqe2LQMlaFR00xmsgFcjefToQNCs6JlDLMqGdOdm/hPmeSka7Se
v0nNOtnQE3pKFXFQyqghzY7Pc2WVP/TFgXXrITILTOcMaN/jLH5XtnRpEnQUR0Zz0kbG6GV9iGaH
GgiroRMF80NO0k2DZvvERfTjEJ+55J5Yx6nUQQ6DYCQfXGyimCTTsceSYiRbH1l9Ye857dCoQ3Nf
dLhYzKq+JgFxm8CVD20aQ0RkgLntPB33ET4JP93Luk+Paw5u7tovdO8UmCSMiCLYT/r0NEY71HMa
OuV256Ztz3FGsEn8AvAIvXKT1BNPj6FIRtMYCUkS/1pL1WFe229NMDxNVffWCMbZjXDfVT2aW21+
ULAT0S/Jiy4oSexCXsC+nPTYummE1DftADVSigeXyz9kGHxNnb7gYm+itb/0O7vuHUQuRo/JW9sj
HjhWEn2NGxLevWmMoRznjdMhWvOMsj8a8bka5QtzAghwWlCs6fs/zcZNtnBJbAPFUyMDQiimaN2n
/Dqq9vazBqBDg57ajz0lV0CgvOM210ivxcUphidl9PQ+K/qRTN4N7WGUwXOx8JXIj1FHWrc0pcvE
jTfgUQCL3j+pesbrLeIg06sYLOUgIrGk12yxtfUam8yoVKzhtetSUj6GYWI3qvAS2xWy84DD/N4V
3qYCpHC832A6GJHfUTqlcvjnxo3mai08iwR2hQvDW246nMzerFv7rtRKcLnqA6VfhEXKM4/QZSkW
ZY1jaIDrO7ivMhHMCbR8/kSdS/Sd8vak14zHemxRoFnV+e6ovt9oC5Hk/j+2K5ejg+2H989lyOPG
Jj1mJvQpuejQk+V/EfwCjJ1DLHcV5lN7IZ/EtKXwsS9/4b8fW6rw1lPsM3ElKR4jlUqjVV9Li84P
vvW7I7tMOD+srEFC3pB+/G5mebShJTSldXS4/8wlLIiv/f8fn9B964oogGfuDthcOzD0QTm3WzVr
z/aC5Og+GTRjCF6+fr/TiA+FAEoNZYEVsUDLTvND5BuLpcMJ3ZrzR+zp9SZfsB1+Cb+6telGtP00
rTQY0lCgy7BsUhvcG2/GUu8hKZaUFbwDkPDry03WFflxvvoLW6WwI/6cmeSJpI6SQxB5+LF6mJr3
Ly7nd15IBoXj9+xbNTOwxS3SSCvm7yz4Sxh2P47L+fN+k7JVrEfaVitzQeVMC0OkSKGC4j1J3QIN
ag1DnyrOWPUx7vS7HT3TOiQzjMvlvk3ndXGPlJyotgcw4p+ZM8uDn2R7tNzO0cvirwZuHYkmvH+l
LLZq4YXcb+hnrw3lUSoPjRdOeYStb4Fb3L94/1++fAigkkmKDARqbIaeQpvYxJfeGl6ety6vGeU0
q9hYOjimqCkuXysXqLY+y0/2uE9WwN/lsEIAhYimzx0KTxO5AK5Frdf/xhWfJtfpMffJGNXf7Nxm
mhn1dHn1t5lzLa5Z82aO1rthGm9EnQOUjfowgMiLV3s7zSOJXqY6UBP/qWLq5l+xoz6agnEojCLB
GKF88LThEQXmW0cMAnKd19GlAvGwzfRQ8mejwf7YfHu2/YX48nFsXQ6btT6GaJYOhV+eNJr8oT/Q
MjdNqziRrNJzouT6tTtGfWA/j6xK1bHypnMmZg51y6f+venoRzF0UOKA5wQiKF/MMYUvqLjj/Wv/
c9ckX95894e8f1lXkNva0X7/n/v1wYI3un/yfr+5c/yt3tiXKgO3iBy33McTWFFGDX8bZ7gA5aHV
HiQfEUO8dUu3qagn7dWjAljB/ocmAyvU105FGvmnVmnITnP9MpK2RohR+ah1/kNEpAYiCxPoAbki
Q8wLUgwge/voybaWSZijbeMs4Ayrs7pZfKnzGW30ScPYWNbeM5ecof9VfSVxlIdJOQ4bp2ovhFhG
Z9c72kOSr/1MrKegT5+sokqp6CluyipLj+6YnsauGK+O4LJql95dnBPlrtXyu0HmCT7QA5pT7Gkk
mHuA+y8c+z1qumbnODbLndS3JhrlNRC2eeMq49lIm3Fvq5iiO2Iv9qkxJrbrneVerTbYj6LpbuOc
E52ny6OIzEPrCG/t+EG7SwmSEhxZKBVRXAtE5js6kZz1pfHX80bQBPa07jImSamVfsB/oUVjL9EK
MVzvdx3T/NGrsi8jyeXWdAGr5/7FA7ovm/zmyvjHdkr9pAttTZ4PbOH+dcjMnZ51zgFDVTjoFL8T
kFrHJ9QuEK9F6xPHVDGoM4rpp+r8t2ZJLmmWQUBXeVeujtckEOgNDEAlheUD9BTfaTd8sNrzJ1YH
2zI5SwjxYgfjDWR6rZj3zzkEqSLjOpNDve2rZmDmMhNj7AV/tB/OWSSY+e6L4cbDBhGqt8Y78YLj
RB4dm9hZTRLt5Mbe37oaol03XyK8eAGTtiNzzCLQ0AW30dbJ5mebw0rhmMbOKN4t1/7tldCWHPqC
YNkSMgLQQkumsaPH72ORKIGWCrqYYoik+qjeJW1xo9VLlcvh3BKbQTP3qlPncpyrraOVLBF2H9p6
cgPA8csjAGSI+1uKGMDJOVAOtgjWURS3iMYaWtcZtA19o9nLSXPTZO5pqt2H2WJ4laEkMR3FOdkc
X2KDIXDZih/NmvF3NtoJxyjCJHUh8OzTzihXhTXcssp7bF16FdJ50of+XeT9RynExXPGfUrP3knr
hQNf/PI99Gdkaq0sjcuCvNlzVZZfvPqEXNvxo5uL39Rac+iU4mBO2ZmFfgkf/nG76qzc4c9o2H8U
I3kW6K8xR9DWOQOzE3UDL9GGhuxkiD3g7BXTN8G5f7FgUxA7mGZagB7SuFndDxqY795wf5kvUuEH
R1GMub2pfk+6y7Mv/ow+bmcvIogqJlNHFNZnNi+tAJOZRde/TYE5ciZKEQv4GLlzSYfC8lYI3D95
XyabVMe0TsF9nWL9Tfou7jt0wvTh9W2zPA56kZaiHsf8NGYny2+fDR/XQ8c0kdZJAY+X4D20OosM
EOi9q4eBjneYITvKenM+W57FkJ5fPOtIidXt4SUlTI10kpJRfwNUVn5KsksZ/b8nfpZtFNsq+ek0
+/ooOLWjGWaEB0vNeRCj1UDCNGmDkkU6oiE3SpARwIOuVu/SBVuM3Crb9W1zdkcGGxyuH0Rssqs/
1IttyG5eW5q8pKOd5UTvylvWLNPpCDwlzVfAOWMmRWvN/j3oyHDMtCEF1RBrM1bUvrp68bv0aYC8
0NB5HcmvSlXFBESj9YuTh9WKN2BqUMDyh+211t9zlS46YSAA3aOytC9iIJ94hicqEfb2/jbFLD1F
TUy8u1YiOmpKPqgsOlaxs69MOl+DuamK4Y0GEyHjfxE/lypgQuBlT1U1Pfdyfq+HmnKMXKw+Kc5t
zgBE4+XpHfSPBg0sI/mNMCTLLbD8WFQ8GXwbjt6FSQ88QwzWtkt0FDVOH9Zl0u1Kq0Ll2iEl+YrR
0hGfFv2aB73fGPweOVelgGoRNatMnxHUMK9U1jetidPs4FOyo/q3lOO7TV8nrTuXU8afJT4qbN2I
2ZXn7DTZvYnEfWVqQRNN0UFO8uGPrPAA94b/qCfxTjWfkR6NIaesK8HQl9SYf/tJ8DYS5OUzKUQQ
t4kkaNwxKt+0lt22CurfsUhpBdbkh2EI2vZ+ZBClUjvhFHA8tbsPhkl2OKR+vceqgM2r79G1mTrV
w4i51ex/Isn5JVPzrXV1CQ67WIJ5dZrl5V+dtiiba/8YtxEXJWoCoN5bjskvc/dbS7Adqazl3SLl
yegJJGFyT/+oeC5g+1LEImrDLK2wMlACF/3XFHvJJQnad0ho3QpycPAQ001dMUv+NhgK7HE/JQQ+
VcVBsJbYpCxsECYUaw2n23rWeD7TyJhRg9ICnU3rXM30WXVvatbkdV+DRUav19Ex9p2rP7r2czM9
gzVDqVchrzBQ40HBS5lTuGBQdHQ/S3tJee7viKLm1MwQS6oBr4gCUjOruNlbHMQ2XpaIVW7FwO1r
5OvEqzuhrusG4+fub2YM+zxA9pRk5HAI06zXHlpGKARIq0pVSMLVfXs7+nUTOkbwQkZD/SzTjBaK
TQIu5WayCZSiAS2z5ET47WPDPO9Mmo13dhMy7fCWCIRiTnU2SAch7tS8BGb+HffefI7wURxGZmJD
QMCiWm78CqLVaPDy4t1zjzC0veM05qdqpEWu13N5IkWmXEPKorOEWvLY5irYLjZMgiGMPf2zBzdF
PXe/8dVMMVusi8YJdkSgT8cEOzJk43EVuySjTIpN1LCxcRPLQ3+MreR6vzEmlHtagNIcsLTP4N7F
wL+4EhF9rgwJ8SOP0Iq4I87ClBiyHtWv2VT2eWQzDOuInDki7uBpqE4HJ424xDvUQp+ffScrMXA4
5slVlbmKJNOvfoHaS2MstrgiqBLT1Nz5BFqEsXS0R6t6jVXlERXJB25sTFtjmeFX5Cb3tjPYXAZI
CmwTRXfWdfNVzIJ91aWaqXWLnU7y9LhmaZ9FX/7pbJnsLJOwg3zGWWW0yd5lQkf2dAfaUiD+8SLr
GngQH9CdkkmBb/6a0wkmsHqwN/Ngyp1pctyT6UxaTw83dQo0huuF5NF6BsNzxZR/0um5yOA6+rvB
qqdnHmVtpnI/sak/ZCmwDrsnecor+zF0ySvambsoSYxzPLHFdWaGmNEEBJplI0gd4FEnjWS5eVL6
HrjmQQuwGAnKiTw10pMCVlu17j4Nmic5g9DPEmMrFp8lJjqGGDPJtK1DDIKgdncJTt4gj5FrLjOb
JTXaw1qfeZM2E4LRjWzYmZKOb7b0eEtaREm+LI14raav2HUQsYce9QXiAUyU9jFKEFR2Vket6B3j
3L5VfXowaPxRQWkd7qU3X+fscTf0qtpOQj2GHDJz8hsshT+PDXRj+0T32fF0wH5wicfGu4h0zHez
bB/q2T4TkEawidd+Zr32E9iDjZaU4Mx4kbdUYFa6gicCvQ5H1yg7gScLGExHhM2NrDCz+ran6Tr3
5XNV9hkzzxFkSRcT0UwNR2Yafi1MLQm5yU4bJxu/mMg/6u2/WTS0e0k3D4nTePXS6LT8mx1239Qb
INwGzbtAJMZYU7TgD/3IfKkh+z9AsuD0yfpv1f5qnMSnlldPFdHsoxFHCFkguWUTWJeEMgVWvb9O
yHYg4NE21wigQm0qQR9JZZOuFH/naYeg1ppoDUxku6XJ77x0ggOHfRqobtexSE31jigAE/MjJjTN
dS5ZCXfUa7FkxwFNsDY70njt0GqRvUevGd5apDMjc99xyaQ3GQ8fTUT5IZTalzEHtnlIz0HaFZu+
sE/TqBbLdEBMBSWTa8gKyosVU81IsbdGTtZpoWOHLOKt2QzR0SINBEVLLp+gte5T+ycCn0YNjuJ6
ZLR6ilJxU06vHSJm0jI2mpCZPj4lYZy6dCSCzAfJQhJnsSnoES7vcX1DYkhBeyRrTpM0tk3JhgF+
7wDQvz3omK9SMmE2bj8/5kZ+E03h7suAdFnmHcm5dGptlY3eA/vhqz7Wn1xC+kFoaD39uQ0OHnga
xJ3ag2lWbyZTqJ2r5HeZpsNROckTquLFbTKep9S+uCqBn4mlCi7W8NZmgP1dKDwTM4/RpTnrgiUS
lewJqmFCMs+/mr5VtBVJvNOxD9g1JypTcX0zRY6wUqZH3l/Ac0V9c9o5HBuF+cercZ+X9oH4728j
fizr3sY/7pz8WgsdRMtMJZz3HEWE5RBxQF8WQ3dpfxuzAYom8+mhM5EAPkUgbSCXzCG8scszVpSk
4mXJg8CYBAJ2ncyvtbPXSZJa1UShdzy167KtunVlUyLmRh0TqKg5KMxxf6IQoQ/MQ/l2eu4C55Ho
MSqmxUJxN/vpg3ROLm/wMHJGtfIc6I8Oiv5rbT/d79WSwE6nAE8rmALE3iU1CLmoKKBEE/CiRwmH
aYQIpr/zBjfYYcOgKkj9q2F11TpoCEqzy/Ti6cxNGhfhSOYbYYA47lIF5G85rGZCNtu7NZPEse94
Kl446zMzm+FnieiUGRnFJm6aKvsWQ6zvDZdmcAebK3OS79JGxIqkhSDVxWtv9PZ2GBjglgUSpogr
oAayQrSrLHdiw+og4F+DEsAAjkkTmZ5mO3gWfln1gM0b2eimmjLyGRhwElrBdND7zGnGhZwwX1Kb
h8ytug/jJjrkFs84uij4/BmAKxywykUzm+QvdjPyozOsxvRM9nbd35RFxZV3fLuIUEtGbb3piIxb
3e/pZRxo70tq5jRFGNvRZwpnJZYTKx0zpIVTwqI5kZIUaH8BVQdh0ZQFoSVMaDIM1C3WEHRW4YzE
SGvMH9bTxcKW3YyaXpw5lNbK8PkZWZOS7o0UYjCrdZL258SxvjyD9SjT22slqKj1GpuuyTovmB8j
Z+RacB60AWCSbjpPDW8SqCVkZGgvY46nvE6nT6k4i7k1Ux8t4cW2a30jJhImaa0JMC3r5ZlhGAmk
0ae460YtCUcUHjQ4dx7iQqvIfeib4vu+n8yNd8jj8jClt950fouao0Md8C339l0LnXG560gtOZb9
h5h57Qxgr0uGB3ZoRCgJL9/VTB9swyp3bj0WpzRIjX2LgaBTctwWgkMuUG2OqfmgvbpCjseBhLBG
169z5xJV2ih5qZi5E/6TH7ysHA9LDezmQ3PLLRbNZLI/VTzYt54yUh/NFsNfvtEss79lcpnwzGtm
beV6GMZ0Xyr3s4vb/HS/0Xr1S5ClCQCbjA/iKc9arPQopDPXrw0OIady9t7FoCGfdSbzMo16so9m
nOCso08M2/vdbOpPtSPdLWuJc7IUHMOipx4au3XNEX8PrelXkBsm/CfjUSjeonLSNoPLJrm8qfQF
6yCU/aF5DBNTuTx/tNeOzoQzzY6Os00TlL/yPAYHhj3BbjnzT6P0Vgic9IP0916TBzua/CRxoe8L
0fmt80FvD1OG4+kuuzVUb4WGCR1B8epRGPSrgDJhWE5qZmvGG1g6OBcZ/XEhxodKTz7SHiVo5uFm
oH58dLL66o0xlrJ53eLu6QoPtWmb8F4atGtFJYPEgaIpd7NnWzolMpw/OOx8opoRYBuc1lce2iF+
t3oKq7ZZUiXfZO23HIMol2LUPWXXvLVUxmEzsgbdFyLaKxVwBSKY647tOMo1h4v9ey6X06jyOPsn
yYMk7Cv0mEswu6e4bVbNmHC4tcpD4TH1p7PWb7zioSBUEhva1Ox1KBFUiuhFTBtFBxBTfhqrser6
d0PDcB1RltlwYSj1GRlLUJN5e8T1gtq2Z1O9P0+u+6ENaNNsA8+8iWPo/gvX8zhD/893+hC/zhSC
a0pX9noYKAbgoYQh+lbwFkCYYvyZJjGSEcMCUZHx3pMfRBM7omgdaWTiqqOjwLWa6A72xDKlZ8CC
ZRosNRlyHyl7RdXD0EHUzEy9Q5UxxktqQbaT+F7M/7LLv4uSdxNCWsTeMETNabGd+/1zbMi3ibcV
HiVIKv/vLai3DL1TPN+xrV6MdZ+xYgHapl7ZtmVzzYKJ/dE/JIb4wEXfrcsBIxpUCMoS7lRJbzeR
6Ytfqw1Cemt/dAzsdMv8td6y5EdXmFasye5woXU9hR44GGJ8ib4ErBSiD+hWS9s79LG6GMUT5/ir
FmMQ9AwEc8t61XfbHlEEmn1W8m7iwJdxd7ul5MMgQqvSTL+DbrrcW+rYSCxwhegxMruiBZdOayJT
z97Sp2RpJwSOQISwyYpb7akLODi61MW3NMinEhF/TQ0lFwYss/55T1qcWDu0z1fa8jr+syaq4agZ
2bANhvQbsLMIGwuzTG6sE7O3TjnpiNIZghDCVgcl+YEzibg2/8fduTWnjWRx/Kuk5h2VpNa1aidV
axPHjoPjxLnMzgslYwICIYGEAPHp99eS8CCZeLJpV41q9RZDDuruc+tz+R+yUGcL4rbfNpspc1+p
KriI3EnxbUHPob4FXjgR+TgkoHPJ3E791kv08W4nh3SbfxKooOI53u/fh5Yzu7QFYwwZvC36PQJU
ia5H75IVU2RsMx+I3eZqseHy5xuWOdjg4ywiJglukmL4lhkkyMkQhJSY8k1q+2HnJZAHZyuXmUmT
bdQPU4ZWeb343o4lOnKEPEoOSY18tPaLL6YZD8AUuNkmwIEMU0aH0vR+xVD0K2LfXHJyg7Qeceat
5B5bX6Gk8BJ1qQl2/hwzi1IRUU8gUkicNfH+3OfFOzeiz9mx5t+kPkROqDoAs34a3k/d4edkvvoY
760/1sX0IYqcy+k2RqvNmF5CVOOcohlQlB33boV7LbZECEUoI/sR7q4lhWi144eyhMDe3patkIvl
h8lSjt5FC8yXuB303a7P9gXBNx2NzOyosB+5l6XBHnK31c1rmubAjp3YUZ8e9LN8dr25NlPvfql7
V3PLpzvQvJoaIe1Z6+WIKVLwLMyl5/bnnUee3ALocNiP/UVxFq9Q0QVFwPsY4+ttYG2LRArGb3bv
0Ex9Ntn7l1J2zVm2v1jwOrue93m3Rt2l+owxXr31TS7np+XSndiBOmet6Fb2kg/DJcKgx3RLZ4S6
mY59k1CHd1a+ebqhS3vmFB9WXu8u31g90vG0v+FFLPf+jSl7g4s9hkC4tG+ufZTclF6rnXuzmsP+
JRBVKS4TJr3RIDHoUTtNbJHzndCEkOfg7NpL1NKQ4ngaNr468s/IA4C9qejTWIJ2oL+2vwD4IzH8
86KwbkD6YxcAakSB6cPvobWPGUxn3egFpVa4rl4/2lAqRMlQOlxxkswy9oqBJScIl78lv5uh4IBH
AqhyCWaOvO4sXd08NwWSlIcDOqJklB6jM42z+ZkngNE0CYfEPbIlDsp2mcMUHj1NkZNyeAtsWL6I
7s2FeJfOPdrHJE7WjCkJkUtEcTiRBXYOy977swJU5GvbA59qKu/2i95+ME/skb3kpjIEHxx4dOod
pkv/bdTTnTd4Pl83/vBNL+VyB/efRUybOS9bc731kAS6KSOFAOkP56ATZ1zFFxEuguv5fRfwI5I7
NGT0tuJuZdqAmcKyWPFUhiumFLhxFZBmE+ZI6Enfv6VFo/dmv6L7bE7XRrz6M+Hk3szm/peMxhoj
7H0MMwCUwoVP1tTKuTKCvDVMLZ3RcSELzbI7a5t/XctbVpS61+uNKOigwEx7zE+YTbe3M3q7+9E+
vN+aCH1qOW9zf8+NbY5bu6KLgwak9HJCiT81lntKSvY+IWPJj9sSHynZWLzt91J300tHoMGggn2X
gLUeF/iNHNlOiDtvtZzduIU1jhb3wJjt/iANqhfue7roKMSPqOmlk/lKzMPi3cpI53Q/M/jZdmcg
Dabh/MOM2MN5NFsShHGYIeAvfHLgiXdHOuc83jJkDhIXNApTHkT3nYEEXVmz6M3W332Z58W076dz
inCKjBS/vg7PCR5u+5T0vNG3xnDQ26OxTLf47AlqohB+ujU2pFZW/v5yk2W3zIIvrkHyD6aFnV5Z
4XZ1kRYfMiJee+qWvNnwqx8b6dWSthzqcJy3mwldg/ulnGiSvjfCcE6rqZ9erEWOjZ3gANHcABz8
NN5f7FbrW2CPaGop5tEnQ1B5k6C+aaTZUNRn5rNBxg3+XBDEi3t6fLvjtvhpTwFnTj1JBenzf4NO
WC9ETvJiCne4Lj7m47T4NM6IC2Sv/1UBHchPbxlPu/6c/NqXnidUjxD7G7xDKtkFuDINvMPypco3
fo5GFLCw/IH5ZMLS8BsJxFgO4XYeABGiJJ7UH5O5dzSA24QPokT5U0fb86MNeH5t1U4+/53n3n1c
HsrVw++/GYauvH7gGW3ftkGJA07meOGeqQEvBGIIYBqHjWGnO7R82/Z5Z7XTdzXTtoCYMvxqkZzx
8SagMDTHcE3Yw2CqHE/XeMBlPJ7iJliGJsE0bSHsk5vgmporPNMzTKCQusUCriOAV1FjAY95gaBf
6JZ5cvWGbmvgaHjCQTN0a/WGb1Un0tLJ/5v6M+kv4HCBNpMPeDpNATA0x7EAIKHwQD7/lBIcJXm8
lmZoEibxMXytKYHYfoYDWhSOTICvMazWdnUbXjpevO8zZRJnBBZ43JyOcUBpr35m9a0JnkerR7o5
YdMBzal8WgbQczTP0mnK0EG9Kp/OiYFugVKktAmOpYEaiw70603ArTjmBAAYNVMOItX9zmkBvCCn
kspfVwOWqRERJD3NMZ9iAtfWaKBEQA5qotK6HXIGTIEIK3KB8DVhO9T7G7XL88QbcDTHppkRf6nc
pX9KGbaE+cgjZFCt6iZY4HWD+yWkMMgH9+JYFHz8QkC8bRugtfLpnFNgwKk/aRNaG9nQig5tYyDh
1lqvZRc9oTEHgFwCE4LLp3NqAfReCS2npBYtXTNMcIDxjk7yguejNj1H2KQZq6f8wQ6pBfSVx9Gp
7YKp6S4NrxTLP551QyIE/gPYKjSbVp93TjmCBy6B/tR2wdKE5+su/HCSFwzDQjn6AhSJ6k7eIS4Q
AMIr3xMwDibwg1jBav0tjQDwmQZIuGlS2d41KTANLviK5y88TTguSh93uHxaLpK0Cy75UpRBtT/d
2wWmV6jqAnbBt01XSPDdYx3gOhro9lylQIUtn+7ZA4deInUesDwLk+hS5iKfloPkwyMeVyZcsUcZ
Qel0SRMQyFG9LDDshL55n7BhLQmc9TEveLqceEK8kOhR+XROEgx8G+VdcDUpCKbltBxEz9ZM+v0A
SHeq5Ve+WIeYwNRJPSuKAjcm4oI4gIxKOCUKLtZAJ6wALk73rIHhq1pDi1sCa/dd77Q3ABOwMbRM
EVntpgyYVKOoMoEgNEh8CN+w4oEn+hAZIXegg6hc7ULnwscm+lDVM7AcTXBn5lZY34XaVoHgigyd
EGbsniiQD1bVBK6GmNN2wWWwfFrmwNDJIRBbAuiic5pQcPzKl0QyaILAkH1g8rZjrOsa0Rk4xOnc
+gl8O8rnT/qEBBGVHnUGse0Y+0xU494kgyrl07mAicnxKbuGqELB7Y95U01vyCVGQF9ZicVfLr9z
3hDLl1Pk1G7HLvEgR44dEI+a/tgnxFPU8IdQgbU97J4lkOZadReE5ngEif1DJrGlCnGK0BIOBfZ/
hdk7dj9wGPelugsEQuACW5BSqZ6mRBA1w28miMxouPKp3JAuOcjCMJR5gdghVRNsw+l4gcsuuR7A
XweB6JxxEJygKi8IPEDCArq8EB7O+lgvuJ7GfCu3nOxVft4942BhvFUlAuVHxgAvsY4btPQCtSaM
9yBy1F3tyGylSkwVkmwyLuAQJsIdOMkLruYJz5PBlUptVJ5Zh/QCY1jqGpBf3wXuTB5XL0Sidoda
/gL5ZgEuh21110bgNSunGg3cAeFZBIkqXmjfmYg2k4yFF+r8U/d4wWYupqpewGsCPtB2vfp+3L46
mLpmk5F9DDpXP9gliXB8U9lSknz3fTIUP8i4cnlgF2R9AqMHy6fc9p/ahZ/40mNN5/k0jB7Kas5w
nJ0q+vzRFw61jE8/r+sYZbGirNNpfFEWd1a/XeWv5b9fNxKyZeD46MNDILn8nfq/1wt8+tON3zqs
6vDHy3CcBuloWpQfFPVr3gQLKkL/HQX3wSI4rjFCRlH+f73J77813vNICv6GcDZv0ZWVK8p00xA4
vibhsjJMnfA8iLMgO7xiWXNaVhioUj4PovB7ksZh462rgk5l2kmUpMFDcvzWVZ2gOuU4Ho/W4Shf
N4iXJZiqxPvjKNgG6fiYsucJ4/Dvk7XQj3fW5/gOrIR1CkzNq+T7KzlucnHf3HZZ7qL+KxfsevjQ
OM+6Pll1Z96OE3APmpSrEg9VypfseBge1l6yt6DQ8fCHX9/yq4dg2mDAOgOv+sJXURTGSdiUyKrQ
Q5l0/AD2f3OXLc/DO1OmnGxbZMuaDFWy1091U5XiVCYMgXw0Lw4rL/miypipkn6f5GH2ZJt9auwP
P/brPDcIwrihPQi6v4R5GQRpEQXxw+ENS2NepdJVt2MQZFkwmubZeL1u8HSdoVOmH46m4SRo1guT
lX0BCR+E2IIsWTc4u86mqL92loF2HS6XDd1EFYf+AuJIa26W5GmbtIzbKr94Eq9bOsQ0ygyLKuWb
8X0atLynOnivTnoTNO1WXUuqTnj76jJYLLNp2DTr0Jeh1peg/26cZuOGpqIcWMbuXoL4YLwLRw0z
VndcvQTx/yTp/PCapUqpypiVSSeMmHl1HqTgLjWtWZ3leJkf6AfztuxXWQRV8h+mYXPHq/CbMtl5
hEfSvNXUGXBl0ul40m7JIAdwONtfN2i34zgGlGATtK4JZhWLU33vT9PkYfzqKnti22Q7hPrb3yX5
DxhRJl1fwOGufuApI9Y5XdXt+czuj7Ns3HAp6gCgOu1d81YpqpCaKt0v62B6ODmpU+q6T1WyX8fp
AsvWoIwpfgGD+TXkZtNi7zrtoPrS3wLsTjxZN0WTGLuM2ikTH2frVydfnjYRQpXK9MNslMTgrh1I
ladZ5eaUaRcJYNiTJuUyivc85VORpsfaxqfxp0Ob76n/1gyuyW+MonGQvv4vAAAA//8=</cx:binary>
              </cx:geoCache>
            </cx:geography>
          </cx:layoutPr>
          <cx:valueColors>
            <cx:minColor>
              <a:srgbClr val="A3C2FF"/>
            </cx:minColor>
            <cx:midColor>
              <a:schemeClr val="accent1">
                <a:lumMod val="75000"/>
                <a:lumOff val="25000"/>
              </a:schemeClr>
            </cx:midColor>
          </cx:valueColors>
          <cx:valueColorPositions count="3"/>
        </cx:series>
      </cx:plotAreaRegion>
    </cx:plotArea>
    <cx:legend pos="r" align="ctr" overlay="0">
      <cx:txPr>
        <a:bodyPr spcFirstLastPara="1" vertOverflow="ellipsis" horzOverflow="overflow" wrap="square" lIns="0" tIns="0" rIns="0" bIns="0" anchor="ctr" anchorCtr="1"/>
        <a:lstStyle/>
        <a:p>
          <a:pPr algn="ctr" rtl="0">
            <a:defRPr sz="1400" b="1"/>
          </a:pPr>
          <a:endParaRPr lang="en-US" sz="1400" b="1" i="0" u="none" strike="noStrike" baseline="0">
            <a:solidFill>
              <a:sysClr val="windowText" lastClr="000000">
                <a:lumMod val="65000"/>
                <a:lumOff val="35000"/>
              </a:sysClr>
            </a:solidFill>
            <a:latin typeface="Calibri" panose="020F0502020204030204"/>
          </a:endParaRPr>
        </a:p>
      </cx:txPr>
    </cx:legend>
  </cx:chart>
  <cx:spPr>
    <a:ln w="25400">
      <a:solidFill>
        <a:schemeClr val="bg1">
          <a:lumMod val="50000"/>
        </a:schemeClr>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4ACE8-6974-41ED-8FCE-486CB5E33B03}"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CD105-E55B-43B6-B60C-E00C7F49BE73}" type="slidenum">
              <a:rPr lang="en-US" smtClean="0"/>
              <a:t>‹#›</a:t>
            </a:fld>
            <a:endParaRPr lang="en-US"/>
          </a:p>
        </p:txBody>
      </p:sp>
    </p:spTree>
    <p:extLst>
      <p:ext uri="{BB962C8B-B14F-4D97-AF65-F5344CB8AC3E}">
        <p14:creationId xmlns:p14="http://schemas.microsoft.com/office/powerpoint/2010/main" val="334762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Public and private Institutional charts are provided in the board book.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40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701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79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389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7097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54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401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1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6d8773fa0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Calibri"/>
                <a:ea typeface="Calibri"/>
                <a:cs typeface="Calibri"/>
                <a:sym typeface="Calibri"/>
              </a:rPr>
              <a:t>Ross (intro)</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a:latin typeface="Calibri"/>
                <a:ea typeface="Calibri"/>
                <a:cs typeface="Calibri"/>
                <a:sym typeface="Calibri"/>
              </a:rPr>
              <a:t>HOPE, KIFFANY, MATT (Grad Req for all  &amp; Student Success Plans)</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a:latin typeface="Calibri"/>
                <a:ea typeface="Calibri"/>
                <a:cs typeface="Calibri"/>
                <a:sym typeface="Calibri"/>
              </a:rPr>
              <a:t>ROSS, TINA (State Distinction)</a:t>
            </a:r>
            <a:endParaRPr sz="1200">
              <a:latin typeface="Calibri"/>
              <a:ea typeface="Calibri"/>
              <a:cs typeface="Calibri"/>
              <a:sym typeface="Calibri"/>
            </a:endParaRPr>
          </a:p>
          <a:p>
            <a:pPr marL="0" lvl="0" indent="0" algn="l" rtl="0">
              <a:lnSpc>
                <a:spcPct val="100000"/>
              </a:lnSpc>
              <a:spcBef>
                <a:spcPts val="0"/>
              </a:spcBef>
              <a:spcAft>
                <a:spcPts val="0"/>
              </a:spcAft>
              <a:buSzPts val="1100"/>
              <a:buNone/>
            </a:pPr>
            <a:endParaRPr sz="1200">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a:solidFill>
                  <a:schemeClr val="dk1"/>
                </a:solidFill>
                <a:highlight>
                  <a:schemeClr val="accent4"/>
                </a:highlight>
                <a:latin typeface="Calibri"/>
                <a:ea typeface="Calibri"/>
                <a:cs typeface="Calibri"/>
                <a:sym typeface="Calibri"/>
              </a:rPr>
              <a:t>HOPE, KIFFANY, MATT (Grad Req for all  &amp; Student Success Plans)</a:t>
            </a:r>
            <a:endParaRPr sz="1200">
              <a:solidFill>
                <a:schemeClr val="dk1"/>
              </a:solidFill>
              <a:highlight>
                <a:schemeClr val="accent4"/>
              </a:highlight>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The Vision of a “Success Ready” Arkansas Graduate is all encompassing for all students regardless of their plans after high school. If a student plans to enroll in a technical, two-year, or full college or university or enlist in the armed forces, or start employment, this process is for them all. The student success plan is the process by which the student can map out the plan for meeting the graduation requirements and develop a plan for purposeful coursework. </a:t>
            </a:r>
            <a:endParaRPr sz="1200">
              <a:solidFill>
                <a:schemeClr val="dk1"/>
              </a:solidFill>
              <a:latin typeface="Calibri"/>
              <a:ea typeface="Calibri"/>
              <a:cs typeface="Calibri"/>
              <a:sym typeface="Calibri"/>
            </a:endParaRPr>
          </a:p>
        </p:txBody>
      </p:sp>
      <p:sp>
        <p:nvSpPr>
          <p:cNvPr id="207" name="Google Shape;207;g26d8773fa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c906cd0bb3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chemeClr val="lt1"/>
                </a:highlight>
              </a:rPr>
              <a:t>HOPE, KIFFANY, MATT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rgbClr val="FFFF00"/>
                </a:highlight>
              </a:rPr>
              <a:t>Draft vision statement: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“Every Arkansas student deserves the opportunity to graduate “success-ready” on a path towards prosperity. In Arkansas, success-ready students are those who graduate K-12 education with the knowledge, skills, abilities, and habits to be successful on their chosen path, with options including </a:t>
            </a:r>
            <a:r>
              <a:rPr lang="en-US" sz="1600" b="1">
                <a:solidFill>
                  <a:schemeClr val="dk1"/>
                </a:solidFill>
              </a:rPr>
              <a:t>enrollment</a:t>
            </a:r>
            <a:r>
              <a:rPr lang="en-US" sz="1600">
                <a:solidFill>
                  <a:schemeClr val="dk1"/>
                </a:solidFill>
              </a:rPr>
              <a:t> in a postsecondary training or degree program, </a:t>
            </a:r>
            <a:r>
              <a:rPr lang="en-US" sz="1600" b="1">
                <a:solidFill>
                  <a:schemeClr val="dk1"/>
                </a:solidFill>
              </a:rPr>
              <a:t>enlistment</a:t>
            </a:r>
            <a:r>
              <a:rPr lang="en-US" sz="1600" b="1" i="1">
                <a:solidFill>
                  <a:schemeClr val="dk1"/>
                </a:solidFill>
              </a:rPr>
              <a:t> </a:t>
            </a:r>
            <a:r>
              <a:rPr lang="en-US" sz="1600">
                <a:solidFill>
                  <a:schemeClr val="dk1"/>
                </a:solidFill>
              </a:rPr>
              <a:t>in military service, </a:t>
            </a:r>
            <a:r>
              <a:rPr lang="en-US" sz="1600" b="1" u="sng">
                <a:solidFill>
                  <a:schemeClr val="dk1"/>
                </a:solidFill>
              </a:rPr>
              <a:t>and</a:t>
            </a:r>
            <a:r>
              <a:rPr lang="en-US" sz="1600">
                <a:solidFill>
                  <a:schemeClr val="dk1"/>
                </a:solidFill>
              </a:rPr>
              <a:t> </a:t>
            </a:r>
            <a:r>
              <a:rPr lang="en-US" sz="1600" b="1">
                <a:solidFill>
                  <a:schemeClr val="dk1"/>
                </a:solidFill>
              </a:rPr>
              <a:t>employment</a:t>
            </a:r>
            <a:r>
              <a:rPr lang="en-US" sz="1600">
                <a:solidFill>
                  <a:schemeClr val="dk1"/>
                </a:solidFill>
              </a:rPr>
              <a:t> in a career that provides a family-sustaining wage. Success-ready students are prepared to enter and complete postsecondary education without remediation and to seamlessly move into a career.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To achieve these outcomes, students should have a clear understanding of their learning pathways from as early as middle school and obtain the academic and technical knowledge necessary to advance past entry-level positions, as well as demonstrate durable employability skills needed to be engaged citizens, positively contributing to their communities and the Arkansas economy.”</a:t>
            </a:r>
            <a:endParaRPr lang="en-US" sz="1600">
              <a:solidFill>
                <a:schemeClr val="dk1"/>
              </a:solidFill>
            </a:endParaRPr>
          </a:p>
          <a:p>
            <a:pPr marL="0" lvl="0" indent="0" algn="l" rtl="0">
              <a:lnSpc>
                <a:spcPct val="100000"/>
              </a:lnSpc>
              <a:spcBef>
                <a:spcPts val="0"/>
              </a:spcBef>
              <a:spcAft>
                <a:spcPts val="0"/>
              </a:spcAft>
              <a:buSzPts val="1100"/>
              <a:buNone/>
            </a:pPr>
            <a:endParaRPr lang="en-US"/>
          </a:p>
        </p:txBody>
      </p:sp>
      <p:sp>
        <p:nvSpPr>
          <p:cNvPr id="229" name="Google Shape;229;g2c906cd0bb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c906cd0bb3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chemeClr val="lt1"/>
                </a:highlight>
              </a:rPr>
              <a:t>HOPE, KIFFANY, MATT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rgbClr val="FFFF00"/>
                </a:highlight>
              </a:rPr>
              <a:t>Draft vision statement: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“Every Arkansas student deserves the opportunity to graduate “success-ready” on a path towards prosperity. In Arkansas, success-ready students are those who graduate K-12 education with the knowledge, skills, abilities, and habits to be successful on their chosen path, with options including </a:t>
            </a:r>
            <a:r>
              <a:rPr lang="en-US" sz="1600" b="1">
                <a:solidFill>
                  <a:schemeClr val="dk1"/>
                </a:solidFill>
              </a:rPr>
              <a:t>enrollment</a:t>
            </a:r>
            <a:r>
              <a:rPr lang="en-US" sz="1600">
                <a:solidFill>
                  <a:schemeClr val="dk1"/>
                </a:solidFill>
              </a:rPr>
              <a:t> in a postsecondary training or degree program, </a:t>
            </a:r>
            <a:r>
              <a:rPr lang="en-US" sz="1600" b="1">
                <a:solidFill>
                  <a:schemeClr val="dk1"/>
                </a:solidFill>
              </a:rPr>
              <a:t>enlistment</a:t>
            </a:r>
            <a:r>
              <a:rPr lang="en-US" sz="1600" b="1" i="1">
                <a:solidFill>
                  <a:schemeClr val="dk1"/>
                </a:solidFill>
              </a:rPr>
              <a:t> </a:t>
            </a:r>
            <a:r>
              <a:rPr lang="en-US" sz="1600">
                <a:solidFill>
                  <a:schemeClr val="dk1"/>
                </a:solidFill>
              </a:rPr>
              <a:t>in military service, </a:t>
            </a:r>
            <a:r>
              <a:rPr lang="en-US" sz="1600" b="1" u="sng">
                <a:solidFill>
                  <a:schemeClr val="dk1"/>
                </a:solidFill>
              </a:rPr>
              <a:t>and</a:t>
            </a:r>
            <a:r>
              <a:rPr lang="en-US" sz="1600">
                <a:solidFill>
                  <a:schemeClr val="dk1"/>
                </a:solidFill>
              </a:rPr>
              <a:t> </a:t>
            </a:r>
            <a:r>
              <a:rPr lang="en-US" sz="1600" b="1">
                <a:solidFill>
                  <a:schemeClr val="dk1"/>
                </a:solidFill>
              </a:rPr>
              <a:t>employment</a:t>
            </a:r>
            <a:r>
              <a:rPr lang="en-US" sz="1600">
                <a:solidFill>
                  <a:schemeClr val="dk1"/>
                </a:solidFill>
              </a:rPr>
              <a:t> in a career that provides a family-sustaining wage. Success-ready students are prepared to enter and complete postsecondary education without remediation and to seamlessly move into a career.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To achieve these outcomes, students should have a clear understanding of their learning pathways from as early as middle school and obtain the academic and technical knowledge necessary to advance past entry-level positions, as well as demonstrate durable employability skills needed to be engaged citizens, positively contributing to their communities and the Arkansas economy.”</a:t>
            </a:r>
            <a:endParaRPr lang="en-US" sz="1600">
              <a:solidFill>
                <a:schemeClr val="dk1"/>
              </a:solidFill>
            </a:endParaRPr>
          </a:p>
          <a:p>
            <a:pPr marL="0" lvl="0" indent="0" algn="l" rtl="0">
              <a:lnSpc>
                <a:spcPct val="100000"/>
              </a:lnSpc>
              <a:spcBef>
                <a:spcPts val="0"/>
              </a:spcBef>
              <a:spcAft>
                <a:spcPts val="0"/>
              </a:spcAft>
              <a:buSzPts val="1100"/>
              <a:buNone/>
            </a:pPr>
            <a:endParaRPr lang="en-US"/>
          </a:p>
        </p:txBody>
      </p:sp>
      <p:sp>
        <p:nvSpPr>
          <p:cNvPr id="238" name="Google Shape;238;g2c906cd0bb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c906cd0bb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chemeClr val="lt1"/>
                </a:highlight>
              </a:rPr>
              <a:t>HOPE, KIFFANY, MATT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rgbClr val="FFFF00"/>
                </a:highlight>
              </a:rPr>
              <a:t>Draft vision statement: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“Every Arkansas student deserves the opportunity to graduate “success-ready” on a path towards prosperity. In Arkansas, success-ready students are those who graduate K-12 education with the knowledge, skills, abilities, and habits to be successful on their chosen path, with options including </a:t>
            </a:r>
            <a:r>
              <a:rPr lang="en-US" sz="1600" b="1">
                <a:solidFill>
                  <a:schemeClr val="dk1"/>
                </a:solidFill>
              </a:rPr>
              <a:t>enrollment</a:t>
            </a:r>
            <a:r>
              <a:rPr lang="en-US" sz="1600">
                <a:solidFill>
                  <a:schemeClr val="dk1"/>
                </a:solidFill>
              </a:rPr>
              <a:t> in a postsecondary training or degree program, </a:t>
            </a:r>
            <a:r>
              <a:rPr lang="en-US" sz="1600" b="1">
                <a:solidFill>
                  <a:schemeClr val="dk1"/>
                </a:solidFill>
              </a:rPr>
              <a:t>enlistment</a:t>
            </a:r>
            <a:r>
              <a:rPr lang="en-US" sz="1600" b="1" i="1">
                <a:solidFill>
                  <a:schemeClr val="dk1"/>
                </a:solidFill>
              </a:rPr>
              <a:t> </a:t>
            </a:r>
            <a:r>
              <a:rPr lang="en-US" sz="1600">
                <a:solidFill>
                  <a:schemeClr val="dk1"/>
                </a:solidFill>
              </a:rPr>
              <a:t>in military service, </a:t>
            </a:r>
            <a:r>
              <a:rPr lang="en-US" sz="1600" b="1" u="sng">
                <a:solidFill>
                  <a:schemeClr val="dk1"/>
                </a:solidFill>
              </a:rPr>
              <a:t>and</a:t>
            </a:r>
            <a:r>
              <a:rPr lang="en-US" sz="1600">
                <a:solidFill>
                  <a:schemeClr val="dk1"/>
                </a:solidFill>
              </a:rPr>
              <a:t> </a:t>
            </a:r>
            <a:r>
              <a:rPr lang="en-US" sz="1600" b="1">
                <a:solidFill>
                  <a:schemeClr val="dk1"/>
                </a:solidFill>
              </a:rPr>
              <a:t>employment</a:t>
            </a:r>
            <a:r>
              <a:rPr lang="en-US" sz="1600">
                <a:solidFill>
                  <a:schemeClr val="dk1"/>
                </a:solidFill>
              </a:rPr>
              <a:t> in a career that provides a family-sustaining wage. Success-ready students are prepared to enter and complete postsecondary education without remediation and to seamlessly move into a career.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To achieve these outcomes, students should have a clear understanding of their learning pathways from as early as middle school and obtain the academic and technical knowledge necessary to advance past entry-level positions, as well as demonstrate durable employability skills needed to be engaged citizens, positively contributing to their communities and the Arkansas economy.”</a:t>
            </a:r>
            <a:endParaRPr lang="en-US" sz="1600">
              <a:solidFill>
                <a:schemeClr val="dk1"/>
              </a:solidFill>
            </a:endParaRPr>
          </a:p>
          <a:p>
            <a:pPr marL="0" lvl="0" indent="0" algn="l" rtl="0">
              <a:lnSpc>
                <a:spcPct val="100000"/>
              </a:lnSpc>
              <a:spcBef>
                <a:spcPts val="0"/>
              </a:spcBef>
              <a:spcAft>
                <a:spcPts val="0"/>
              </a:spcAft>
              <a:buSzPts val="1100"/>
              <a:buNone/>
            </a:pPr>
            <a:endParaRPr lang="en-US"/>
          </a:p>
        </p:txBody>
      </p:sp>
      <p:sp>
        <p:nvSpPr>
          <p:cNvPr id="246" name="Google Shape;246;g2c906cd0bb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906cd0bb3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chemeClr val="lt1"/>
                </a:highlight>
              </a:rPr>
              <a:t>HOPE, KIFFANY, MATT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rgbClr val="FFFF00"/>
                </a:highlight>
              </a:rPr>
              <a:t>Draft vision statement: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“Every Arkansas student deserves the opportunity to graduate “success-ready” on a path towards prosperity. In Arkansas, success-ready students are those who graduate K-12 education with the knowledge, skills, abilities, and habits to be successful on their chosen path, with options including </a:t>
            </a:r>
            <a:r>
              <a:rPr lang="en-US" sz="1600" b="1">
                <a:solidFill>
                  <a:schemeClr val="dk1"/>
                </a:solidFill>
              </a:rPr>
              <a:t>enrollment</a:t>
            </a:r>
            <a:r>
              <a:rPr lang="en-US" sz="1600">
                <a:solidFill>
                  <a:schemeClr val="dk1"/>
                </a:solidFill>
              </a:rPr>
              <a:t> in a postsecondary training or degree program, </a:t>
            </a:r>
            <a:r>
              <a:rPr lang="en-US" sz="1600" b="1">
                <a:solidFill>
                  <a:schemeClr val="dk1"/>
                </a:solidFill>
              </a:rPr>
              <a:t>enlistment</a:t>
            </a:r>
            <a:r>
              <a:rPr lang="en-US" sz="1600" b="1" i="1">
                <a:solidFill>
                  <a:schemeClr val="dk1"/>
                </a:solidFill>
              </a:rPr>
              <a:t> </a:t>
            </a:r>
            <a:r>
              <a:rPr lang="en-US" sz="1600">
                <a:solidFill>
                  <a:schemeClr val="dk1"/>
                </a:solidFill>
              </a:rPr>
              <a:t>in military service, </a:t>
            </a:r>
            <a:r>
              <a:rPr lang="en-US" sz="1600" b="1" u="sng">
                <a:solidFill>
                  <a:schemeClr val="dk1"/>
                </a:solidFill>
              </a:rPr>
              <a:t>and</a:t>
            </a:r>
            <a:r>
              <a:rPr lang="en-US" sz="1600">
                <a:solidFill>
                  <a:schemeClr val="dk1"/>
                </a:solidFill>
              </a:rPr>
              <a:t> </a:t>
            </a:r>
            <a:r>
              <a:rPr lang="en-US" sz="1600" b="1">
                <a:solidFill>
                  <a:schemeClr val="dk1"/>
                </a:solidFill>
              </a:rPr>
              <a:t>employment</a:t>
            </a:r>
            <a:r>
              <a:rPr lang="en-US" sz="1600">
                <a:solidFill>
                  <a:schemeClr val="dk1"/>
                </a:solidFill>
              </a:rPr>
              <a:t> in a career that provides a family-sustaining wage. Success-ready students are prepared to enter and complete postsecondary education without remediation and to seamlessly move into a career.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To achieve these outcomes, students should have a clear understanding of their learning pathways from as early as middle school and obtain the academic and technical knowledge necessary to advance past entry-level positions, as well as demonstrate durable employability skills needed to be engaged citizens, positively contributing to their communities and the Arkansas economy.”</a:t>
            </a:r>
            <a:endParaRPr lang="en-US" sz="1600">
              <a:solidFill>
                <a:schemeClr val="dk1"/>
              </a:solidFill>
            </a:endParaRPr>
          </a:p>
          <a:p>
            <a:pPr marL="0" lvl="0" indent="0" algn="l" rtl="0">
              <a:lnSpc>
                <a:spcPct val="100000"/>
              </a:lnSpc>
              <a:spcBef>
                <a:spcPts val="0"/>
              </a:spcBef>
              <a:spcAft>
                <a:spcPts val="0"/>
              </a:spcAft>
              <a:buSzPts val="1100"/>
              <a:buNone/>
            </a:pPr>
            <a:endParaRPr lang="en-US"/>
          </a:p>
        </p:txBody>
      </p:sp>
      <p:sp>
        <p:nvSpPr>
          <p:cNvPr id="255" name="Google Shape;255;g2c906cd0bb3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6d5206186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chemeClr val="lt1"/>
                </a:highlight>
              </a:rPr>
              <a:t>HOPE, KIFFANY, MATT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highlight>
                  <a:srgbClr val="FFFF00"/>
                </a:highlight>
              </a:rPr>
              <a:t>Draft vision statement:</a:t>
            </a:r>
          </a:p>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“Every Arkansas student deserves the opportunity to graduate “success-ready” on a path towards prosperity. In Arkansas, success-ready students are those who graduate K-12 education with the knowledge, skills, abilities, and habits to be successful on their chosen path, with options including </a:t>
            </a:r>
            <a:r>
              <a:rPr lang="en-US" sz="1600" b="1">
                <a:solidFill>
                  <a:schemeClr val="dk1"/>
                </a:solidFill>
              </a:rPr>
              <a:t>enrollment</a:t>
            </a:r>
            <a:r>
              <a:rPr lang="en-US" sz="1600">
                <a:solidFill>
                  <a:schemeClr val="dk1"/>
                </a:solidFill>
              </a:rPr>
              <a:t> in a postsecondary training or degree program, </a:t>
            </a:r>
            <a:r>
              <a:rPr lang="en-US" sz="1600" b="1">
                <a:solidFill>
                  <a:schemeClr val="dk1"/>
                </a:solidFill>
              </a:rPr>
              <a:t>enlistment</a:t>
            </a:r>
            <a:r>
              <a:rPr lang="en-US" sz="1600" b="1" i="1">
                <a:solidFill>
                  <a:schemeClr val="dk1"/>
                </a:solidFill>
              </a:rPr>
              <a:t> </a:t>
            </a:r>
            <a:r>
              <a:rPr lang="en-US" sz="1600">
                <a:solidFill>
                  <a:schemeClr val="dk1"/>
                </a:solidFill>
              </a:rPr>
              <a:t>in military service, </a:t>
            </a:r>
            <a:r>
              <a:rPr lang="en-US" sz="1600" b="1" u="sng">
                <a:solidFill>
                  <a:schemeClr val="dk1"/>
                </a:solidFill>
              </a:rPr>
              <a:t>and</a:t>
            </a:r>
            <a:r>
              <a:rPr lang="en-US" sz="1600">
                <a:solidFill>
                  <a:schemeClr val="dk1"/>
                </a:solidFill>
              </a:rPr>
              <a:t> </a:t>
            </a:r>
            <a:r>
              <a:rPr lang="en-US" sz="1600" b="1">
                <a:solidFill>
                  <a:schemeClr val="dk1"/>
                </a:solidFill>
              </a:rPr>
              <a:t>employment</a:t>
            </a:r>
            <a:r>
              <a:rPr lang="en-US" sz="1600">
                <a:solidFill>
                  <a:schemeClr val="dk1"/>
                </a:solidFill>
              </a:rPr>
              <a:t> in a career that provides a family-sustaining wage. Success-ready students are prepared to enter and complete postsecondary education without remediation and to seamlessly move into a career. </a:t>
            </a:r>
            <a:r>
              <a:rPr lang="en-US"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To achieve these outcomes, students should have a clear understanding of their learning pathways from as early as middle school and obtain the academic and technical knowledge necessary to advance past entry-level positions, as well as demonstrate durable employability skills needed to be engaged citizens, positively contributing to their communities and the Arkansas economy.”</a:t>
            </a:r>
            <a:endParaRPr lang="en-US" sz="1600">
              <a:solidFill>
                <a:schemeClr val="dk1"/>
              </a:solidFill>
            </a:endParaRPr>
          </a:p>
          <a:p>
            <a:pPr marL="0" lvl="0" indent="0" algn="l" rtl="0">
              <a:lnSpc>
                <a:spcPct val="100000"/>
              </a:lnSpc>
              <a:spcBef>
                <a:spcPts val="0"/>
              </a:spcBef>
              <a:spcAft>
                <a:spcPts val="0"/>
              </a:spcAft>
              <a:buSzPts val="1100"/>
              <a:buNone/>
            </a:pPr>
            <a:endParaRPr lang="en-US"/>
          </a:p>
        </p:txBody>
      </p:sp>
      <p:sp>
        <p:nvSpPr>
          <p:cNvPr id="263" name="Google Shape;263;g26d520618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343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37AD9B-EA37-4142-8231-37A5D55C12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812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36328486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2705078510"/>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2759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0513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5199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7378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338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0367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3660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FC87-9796-2246-50A2-6D82C2C3B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1F2A00-02F4-1819-E824-8E299E9E4C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3D5C5B-D420-EB82-754B-79E453490697}"/>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5" name="Footer Placeholder 4">
            <a:extLst>
              <a:ext uri="{FF2B5EF4-FFF2-40B4-BE49-F238E27FC236}">
                <a16:creationId xmlns:a16="http://schemas.microsoft.com/office/drawing/2014/main" id="{8B0270F7-C5C8-1131-C3EE-FDCCE0567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8E342-0A2E-66DB-6324-6FDE5D63DC65}"/>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13227543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9EB8-2BE2-10B5-054B-9F5C2CAD78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F22B8-2AD9-97E4-F265-E6362D1319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4DAB4-70B7-C8DE-D345-D6E5F3D351EB}"/>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5" name="Footer Placeholder 4">
            <a:extLst>
              <a:ext uri="{FF2B5EF4-FFF2-40B4-BE49-F238E27FC236}">
                <a16:creationId xmlns:a16="http://schemas.microsoft.com/office/drawing/2014/main" id="{EE970D0D-F9E7-D681-85DB-EB9395212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8DCC1-516C-B1FE-3030-6825E3370060}"/>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37934105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3B35A-033E-1E93-25AE-7D9B25A357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70CFF8-EE5B-4891-7A46-82A0BA601B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FC1F00-185C-63E8-04D6-1420F7340D30}"/>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5" name="Footer Placeholder 4">
            <a:extLst>
              <a:ext uri="{FF2B5EF4-FFF2-40B4-BE49-F238E27FC236}">
                <a16:creationId xmlns:a16="http://schemas.microsoft.com/office/drawing/2014/main" id="{474FF624-99D5-C135-0519-B8BB297BB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943AD-3D80-8941-950C-A85AC8CA5721}"/>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396810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360252249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F23B-DA5C-6D2C-9B0B-6D2DB3BFA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7EDE65-2AE4-BD72-E392-267E928805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57C92-3EB3-311A-A0BF-FDE4005E38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2D9A9B-3054-2856-86C6-70F77F535EB4}"/>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6" name="Footer Placeholder 5">
            <a:extLst>
              <a:ext uri="{FF2B5EF4-FFF2-40B4-BE49-F238E27FC236}">
                <a16:creationId xmlns:a16="http://schemas.microsoft.com/office/drawing/2014/main" id="{7E825462-5EA5-7735-4FC4-E5CF2D76C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32FFD-4CF4-E3B8-35D7-A5B4F7E176B2}"/>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41922400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8F50-499D-5D16-DA63-8D4BC0839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5AB6D-D45D-A526-1E6A-9593166CCE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AD0315-870B-3FB1-737A-3281D0C4B7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CA1F-CB3E-22DA-121D-BE168236C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EBCA6-E006-780F-CE9D-86340DB76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8EF505-CD8F-7C61-2B01-2FDFD2571256}"/>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8" name="Footer Placeholder 7">
            <a:extLst>
              <a:ext uri="{FF2B5EF4-FFF2-40B4-BE49-F238E27FC236}">
                <a16:creationId xmlns:a16="http://schemas.microsoft.com/office/drawing/2014/main" id="{25BA54A1-B983-9C57-7381-E0DE8245F6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437029-798C-CEF2-C8AC-46A96888D1F8}"/>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16007697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6B6E-CA9A-5E20-8F4F-258E0F9172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B72ED2-869D-AA30-85A4-4EDE47B24D07}"/>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4" name="Footer Placeholder 3">
            <a:extLst>
              <a:ext uri="{FF2B5EF4-FFF2-40B4-BE49-F238E27FC236}">
                <a16:creationId xmlns:a16="http://schemas.microsoft.com/office/drawing/2014/main" id="{347382BB-AD93-ABB6-F575-3421B0900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F3FA1D-640A-96B1-452E-B63D824AA96E}"/>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1539410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7E768-E6EA-7DFE-EE5A-F784DD2B10DC}"/>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3" name="Footer Placeholder 2">
            <a:extLst>
              <a:ext uri="{FF2B5EF4-FFF2-40B4-BE49-F238E27FC236}">
                <a16:creationId xmlns:a16="http://schemas.microsoft.com/office/drawing/2014/main" id="{971B014D-04ED-E2B7-22FB-78F2E0BD87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CD8F67-046F-ADAE-4199-3F560EB1B903}"/>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4086344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5809-1AE1-F737-9067-92C4406CE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726D1-65BF-38F6-6586-683A7D7559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8F1E9-9FFA-8903-1C01-6B0BFD264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0DDAB-4C22-3208-E51A-E36B8E8092C4}"/>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6" name="Footer Placeholder 5">
            <a:extLst>
              <a:ext uri="{FF2B5EF4-FFF2-40B4-BE49-F238E27FC236}">
                <a16:creationId xmlns:a16="http://schemas.microsoft.com/office/drawing/2014/main" id="{BCBAA2C0-9573-6E63-09C9-661EAC250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EBD26-A47B-C429-8411-E9286F8EC6C7}"/>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4158459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E1927-381E-7338-31B7-223463D88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28904B-5F84-5392-4CE8-B967A67DD8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B170E7-6A5C-A013-2CDE-575D426FB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2325E-E9D0-E72E-575A-D215F639F100}"/>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6" name="Footer Placeholder 5">
            <a:extLst>
              <a:ext uri="{FF2B5EF4-FFF2-40B4-BE49-F238E27FC236}">
                <a16:creationId xmlns:a16="http://schemas.microsoft.com/office/drawing/2014/main" id="{C406B971-C71A-A3FF-8640-6970F8137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1DFA93-FC53-C89D-1879-D30F3E7A4CA7}"/>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37713269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A311A-A106-4963-7A12-6C8AAA9F52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DA8CC8-2E69-B03E-EC5E-D92763C847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8A736-D3D4-5F53-D48A-48B1D5124256}"/>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5" name="Footer Placeholder 4">
            <a:extLst>
              <a:ext uri="{FF2B5EF4-FFF2-40B4-BE49-F238E27FC236}">
                <a16:creationId xmlns:a16="http://schemas.microsoft.com/office/drawing/2014/main" id="{F3A80232-7373-5C22-C66A-702ED83AB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60019-F54A-ED8A-98F0-B619C6ED6EB1}"/>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38797529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0227FB-1B20-187F-3A74-BA483C77C4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F99DC-0B43-F041-B078-4AE827464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8EA6C-576F-DB4A-28BD-FD41898B81D2}"/>
              </a:ext>
            </a:extLst>
          </p:cNvPr>
          <p:cNvSpPr>
            <a:spLocks noGrp="1"/>
          </p:cNvSpPr>
          <p:nvPr>
            <p:ph type="dt" sz="half" idx="10"/>
          </p:nvPr>
        </p:nvSpPr>
        <p:spPr/>
        <p:txBody>
          <a:bodyPr/>
          <a:lstStyle/>
          <a:p>
            <a:fld id="{DA2CAD30-C47A-41F2-8E33-B34819A7A63B}" type="datetimeFigureOut">
              <a:rPr lang="en-US" smtClean="0"/>
              <a:t>4/25/2024</a:t>
            </a:fld>
            <a:endParaRPr lang="en-US"/>
          </a:p>
        </p:txBody>
      </p:sp>
      <p:sp>
        <p:nvSpPr>
          <p:cNvPr id="5" name="Footer Placeholder 4">
            <a:extLst>
              <a:ext uri="{FF2B5EF4-FFF2-40B4-BE49-F238E27FC236}">
                <a16:creationId xmlns:a16="http://schemas.microsoft.com/office/drawing/2014/main" id="{01460D14-AA9A-AEBF-2644-6BD14B98B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FAF41-CD6C-0892-E8BB-A0C8D8296076}"/>
              </a:ext>
            </a:extLst>
          </p:cNvPr>
          <p:cNvSpPr>
            <a:spLocks noGrp="1"/>
          </p:cNvSpPr>
          <p:nvPr>
            <p:ph type="sldNum" sz="quarter" idx="12"/>
          </p:nvPr>
        </p:nvSpPr>
        <p:spPr/>
        <p:txBody>
          <a:bodyPr/>
          <a:lstStyle/>
          <a:p>
            <a:fld id="{DBDEAE9C-31AE-48CD-88EA-CA711CE638F0}" type="slidenum">
              <a:rPr lang="en-US" smtClean="0"/>
              <a:t>‹#›</a:t>
            </a:fld>
            <a:endParaRPr lang="en-US"/>
          </a:p>
        </p:txBody>
      </p:sp>
    </p:spTree>
    <p:extLst>
      <p:ext uri="{BB962C8B-B14F-4D97-AF65-F5344CB8AC3E}">
        <p14:creationId xmlns:p14="http://schemas.microsoft.com/office/powerpoint/2010/main" val="1616777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74609965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704634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293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28413-1833-406D-BFC6-271BE6ECF0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AAB630-3B25-4934-809F-9A5CAC93CA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39322-A20B-416F-A569-085AC46F096B}"/>
              </a:ext>
            </a:extLst>
          </p:cNvPr>
          <p:cNvSpPr>
            <a:spLocks noGrp="1"/>
          </p:cNvSpPr>
          <p:nvPr>
            <p:ph type="dt" sz="half" idx="10"/>
          </p:nvPr>
        </p:nvSpPr>
        <p:spPr/>
        <p:txBody>
          <a:bodyPr/>
          <a:lstStyle/>
          <a:p>
            <a:fld id="{35B472F9-7FBC-4297-A66F-C0BA080B1A76}" type="datetime1">
              <a:rPr lang="en-US" smtClean="0"/>
              <a:t>4/25/2024</a:t>
            </a:fld>
            <a:endParaRPr lang="en-US"/>
          </a:p>
        </p:txBody>
      </p:sp>
      <p:sp>
        <p:nvSpPr>
          <p:cNvPr id="5" name="Footer Placeholder 4">
            <a:extLst>
              <a:ext uri="{FF2B5EF4-FFF2-40B4-BE49-F238E27FC236}">
                <a16:creationId xmlns:a16="http://schemas.microsoft.com/office/drawing/2014/main" id="{A82BEF97-DC75-466A-8CB0-5A9712F6E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A4A76-AD21-45B6-863B-4716F7BF39E5}"/>
              </a:ext>
            </a:extLst>
          </p:cNvPr>
          <p:cNvSpPr>
            <a:spLocks noGrp="1"/>
          </p:cNvSpPr>
          <p:nvPr>
            <p:ph type="sldNum" sz="quarter" idx="12"/>
          </p:nvPr>
        </p:nvSpPr>
        <p:spPr/>
        <p:txBody>
          <a:bodyPr/>
          <a:lstStyle/>
          <a:p>
            <a:fld id="{E1AE8BD2-CB36-446D-8C9C-AE697949A48A}" type="slidenum">
              <a:rPr lang="en-US" smtClean="0"/>
              <a:t>‹#›</a:t>
            </a:fld>
            <a:endParaRPr lang="en-US"/>
          </a:p>
        </p:txBody>
      </p:sp>
    </p:spTree>
    <p:extLst>
      <p:ext uri="{BB962C8B-B14F-4D97-AF65-F5344CB8AC3E}">
        <p14:creationId xmlns:p14="http://schemas.microsoft.com/office/powerpoint/2010/main" val="2145252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6" y="2926872"/>
            <a:ext cx="2970166"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175118448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7506448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18296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72419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8"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7"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2400" spc="300">
                <a:solidFill>
                  <a:srgbClr val="00194C"/>
                </a:solidFill>
              </a:defRPr>
            </a:lvl1pPr>
            <a:lvl2pPr marL="457200" indent="0">
              <a:buNone/>
              <a:defRPr/>
            </a:lvl2pPr>
          </a:lstStyle>
          <a:p>
            <a:pPr lvl="0"/>
            <a:r>
              <a:rPr lang="en-US" noProof="0"/>
              <a:t>CLICK TO SUBTITLE STYLE</a:t>
            </a:r>
          </a:p>
        </p:txBody>
      </p:sp>
    </p:spTree>
    <p:extLst>
      <p:ext uri="{BB962C8B-B14F-4D97-AF65-F5344CB8AC3E}">
        <p14:creationId xmlns:p14="http://schemas.microsoft.com/office/powerpoint/2010/main" val="379975590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1921247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561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6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381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300553937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247260876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108324452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69"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4" cy="1992818"/>
          </a:xfrm>
          <a:prstGeom prst="rect">
            <a:avLst/>
          </a:prstGeom>
        </p:spPr>
      </p:pic>
    </p:spTree>
    <p:extLst>
      <p:ext uri="{BB962C8B-B14F-4D97-AF65-F5344CB8AC3E}">
        <p14:creationId xmlns:p14="http://schemas.microsoft.com/office/powerpoint/2010/main" val="3944243011"/>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0"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195459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075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69" y="369528"/>
            <a:ext cx="2060902"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51334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666D5-947E-453D-901B-18240B950F0C}" type="datetimeFigureOut">
              <a:rPr kumimoji="0" lang="en-US" sz="18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4/25/2024</a:t>
            </a:fld>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34A-D7C2-4567-8CEA-508E51D08684}"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023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E12B7-895F-47B9-126B-6F24170DD7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666D5-947E-453D-901B-18240B950F0C}" type="datetimeFigureOut">
              <a:rPr kumimoji="0" lang="en-US" sz="1800" b="0" i="0" u="none" strike="noStrike" kern="1200" cap="none" spc="0" normalizeH="0" baseline="0" noProof="0" smtClean="0">
                <a:ln>
                  <a:noFill/>
                </a:ln>
                <a:solidFill>
                  <a:srgbClr val="3F3F3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4/25/2024</a:t>
            </a:fld>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2CAEC10-4509-9F0E-BFAD-F5A830480EE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DCE5DF2-4281-D7B4-34FA-7FFAE909D0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34A-D7C2-4567-8CEA-508E51D08684}"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312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609600" y="2514603"/>
            <a:ext cx="109728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5093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1 1">
  <p:cSld name="Main point 1 1">
    <p:bg>
      <p:bgPr>
        <a:solidFill>
          <a:srgbClr val="1B7A4C"/>
        </a:solidFill>
        <a:effectLst/>
      </p:bgPr>
    </p:bg>
    <p:spTree>
      <p:nvGrpSpPr>
        <p:cNvPr id="1" name="Shape 11"/>
        <p:cNvGrpSpPr/>
        <p:nvPr/>
      </p:nvGrpSpPr>
      <p:grpSpPr>
        <a:xfrm>
          <a:off x="0" y="0"/>
          <a:ext cx="0" cy="0"/>
          <a:chOff x="0" y="0"/>
          <a:chExt cx="0" cy="0"/>
        </a:xfrm>
      </p:grpSpPr>
      <p:sp>
        <p:nvSpPr>
          <p:cNvPr id="12" name="Google Shape;12;p62"/>
          <p:cNvSpPr txBox="1">
            <a:spLocks noGrp="1"/>
          </p:cNvSpPr>
          <p:nvPr>
            <p:ph type="title"/>
          </p:nvPr>
        </p:nvSpPr>
        <p:spPr>
          <a:xfrm>
            <a:off x="653667" y="701800"/>
            <a:ext cx="7491600" cy="5454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lt1"/>
              </a:buClr>
              <a:buSzPts val="4800"/>
              <a:buNone/>
              <a:defRPr sz="6400" b="0">
                <a:solidFill>
                  <a:schemeClr val="lt1"/>
                </a:solidFill>
              </a:defRPr>
            </a:lvl1pPr>
            <a:lvl2pPr lvl="1"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91157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1 Main Layout">
  <p:cSld name="1_1 Main Layout">
    <p:spTree>
      <p:nvGrpSpPr>
        <p:cNvPr id="1" name="Shape 13"/>
        <p:cNvGrpSpPr/>
        <p:nvPr/>
      </p:nvGrpSpPr>
      <p:grpSpPr>
        <a:xfrm>
          <a:off x="0" y="0"/>
          <a:ext cx="0" cy="0"/>
          <a:chOff x="0" y="0"/>
          <a:chExt cx="0" cy="0"/>
        </a:xfrm>
      </p:grpSpPr>
      <p:sp>
        <p:nvSpPr>
          <p:cNvPr id="14" name="Google Shape;14;p196"/>
          <p:cNvSpPr txBox="1">
            <a:spLocks noGrp="1"/>
          </p:cNvSpPr>
          <p:nvPr>
            <p:ph type="title"/>
          </p:nvPr>
        </p:nvSpPr>
        <p:spPr>
          <a:xfrm>
            <a:off x="838201" y="365125"/>
            <a:ext cx="10515681" cy="13256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500"/>
              <a:buFont typeface="Montserrat SemiBold"/>
              <a:buNone/>
              <a:defRPr sz="3068">
                <a:latin typeface="Noto Sans"/>
                <a:ea typeface="Noto Sans"/>
                <a:cs typeface="Noto Sans"/>
                <a:sym typeface="No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6"/>
          <p:cNvSpPr txBox="1">
            <a:spLocks noGrp="1"/>
          </p:cNvSpPr>
          <p:nvPr>
            <p:ph type="sldNum" idx="12"/>
          </p:nvPr>
        </p:nvSpPr>
        <p:spPr>
          <a:xfrm>
            <a:off x="838200" y="6412166"/>
            <a:ext cx="2434296" cy="36511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9pPr>
          </a:lstStyle>
          <a:p>
            <a:fld id="{00000000-1234-1234-1234-123412341234}" type="slidenum">
              <a:rPr lang="en" smtClean="0"/>
              <a:pPr/>
              <a:t>‹#›</a:t>
            </a:fld>
            <a:endParaRPr lang="en"/>
          </a:p>
        </p:txBody>
      </p:sp>
      <p:sp>
        <p:nvSpPr>
          <p:cNvPr id="16" name="Google Shape;16;p196"/>
          <p:cNvSpPr/>
          <p:nvPr/>
        </p:nvSpPr>
        <p:spPr>
          <a:xfrm>
            <a:off x="11896120" y="6522246"/>
            <a:ext cx="1064864" cy="33341"/>
          </a:xfrm>
          <a:prstGeom prst="rect">
            <a:avLst/>
          </a:prstGeom>
          <a:solidFill>
            <a:srgbClr val="1B7A4C"/>
          </a:solidFill>
          <a:ln>
            <a:noFill/>
          </a:ln>
        </p:spPr>
        <p:txBody>
          <a:bodyPr spcFirstLastPara="1" wrap="square" lIns="62333" tIns="31133" rIns="62333" bIns="31133"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228" b="0" i="0" u="none" strike="noStrike" cap="none">
              <a:solidFill>
                <a:schemeClr val="lt1"/>
              </a:solidFill>
              <a:latin typeface="Montserrat"/>
              <a:ea typeface="Montserrat"/>
              <a:cs typeface="Montserrat"/>
              <a:sym typeface="Montserrat"/>
            </a:endParaRPr>
          </a:p>
        </p:txBody>
      </p:sp>
      <p:sp>
        <p:nvSpPr>
          <p:cNvPr id="17" name="Google Shape;17;p196"/>
          <p:cNvSpPr/>
          <p:nvPr/>
        </p:nvSpPr>
        <p:spPr>
          <a:xfrm>
            <a:off x="-12692" y="6721476"/>
            <a:ext cx="12204613" cy="136432"/>
          </a:xfrm>
          <a:prstGeom prst="rect">
            <a:avLst/>
          </a:prstGeom>
          <a:solidFill>
            <a:srgbClr val="1B7A4C"/>
          </a:solidFill>
          <a:ln>
            <a:noFill/>
          </a:ln>
        </p:spPr>
        <p:txBody>
          <a:bodyPr spcFirstLastPara="1" wrap="square" lIns="62333" tIns="31133" rIns="62333" bIns="31133"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228" b="0" i="0" u="none" strike="noStrike" cap="none">
              <a:solidFill>
                <a:schemeClr val="lt1"/>
              </a:solidFill>
              <a:latin typeface="Montserrat"/>
              <a:ea typeface="Montserrat"/>
              <a:cs typeface="Montserrat"/>
              <a:sym typeface="Montserrat"/>
            </a:endParaRPr>
          </a:p>
        </p:txBody>
      </p:sp>
      <p:pic>
        <p:nvPicPr>
          <p:cNvPr id="18" name="Google Shape;18;p196"/>
          <p:cNvPicPr preferRelativeResize="0"/>
          <p:nvPr/>
        </p:nvPicPr>
        <p:blipFill rotWithShape="1">
          <a:blip r:embed="rId2">
            <a:alphaModFix/>
          </a:blip>
          <a:srcRect/>
          <a:stretch/>
        </p:blipFill>
        <p:spPr>
          <a:xfrm>
            <a:off x="9987905" y="5911999"/>
            <a:ext cx="1800089" cy="944868"/>
          </a:xfrm>
          <a:prstGeom prst="rect">
            <a:avLst/>
          </a:prstGeom>
          <a:noFill/>
          <a:ln>
            <a:noFill/>
          </a:ln>
        </p:spPr>
      </p:pic>
      <p:sp>
        <p:nvSpPr>
          <p:cNvPr id="19" name="Google Shape;19;p196"/>
          <p:cNvSpPr txBox="1">
            <a:spLocks noGrp="1"/>
          </p:cNvSpPr>
          <p:nvPr>
            <p:ph type="body" idx="1"/>
          </p:nvPr>
        </p:nvSpPr>
        <p:spPr>
          <a:xfrm>
            <a:off x="838200" y="2120901"/>
            <a:ext cx="10515600" cy="3390900"/>
          </a:xfrm>
          <a:prstGeom prst="rect">
            <a:avLst/>
          </a:prstGeom>
          <a:noFill/>
          <a:ln>
            <a:noFill/>
          </a:ln>
        </p:spPr>
        <p:txBody>
          <a:bodyPr spcFirstLastPara="1" wrap="square" lIns="45725" tIns="22850" rIns="45725" bIns="22850" anchor="t" anchorCtr="0">
            <a:normAutofit/>
          </a:bodyPr>
          <a:lstStyle>
            <a:lvl1pPr marL="609585" lvl="0" indent="-440256" algn="l">
              <a:lnSpc>
                <a:spcPct val="100000"/>
              </a:lnSpc>
              <a:spcBef>
                <a:spcPts val="400"/>
              </a:spcBef>
              <a:spcAft>
                <a:spcPts val="0"/>
              </a:spcAft>
              <a:buSzPts val="1600"/>
              <a:buChar char="•"/>
              <a:defRPr sz="2667">
                <a:solidFill>
                  <a:srgbClr val="1B7A4C"/>
                </a:solidFill>
                <a:latin typeface="Noto Sans"/>
                <a:ea typeface="Noto Sans"/>
                <a:cs typeface="Noto Sans"/>
                <a:sym typeface="Noto Sans"/>
              </a:defRPr>
            </a:lvl1pPr>
            <a:lvl2pPr marL="1219170" lvl="1" indent="-423323" algn="l">
              <a:lnSpc>
                <a:spcPct val="100000"/>
              </a:lnSpc>
              <a:spcBef>
                <a:spcPts val="400"/>
              </a:spcBef>
              <a:spcAft>
                <a:spcPts val="0"/>
              </a:spcAft>
              <a:buSzPts val="1400"/>
              <a:buChar char="–"/>
              <a:defRPr sz="2400">
                <a:latin typeface="Noto Sans"/>
                <a:ea typeface="Noto Sans"/>
                <a:cs typeface="Noto Sans"/>
                <a:sym typeface="Noto Sans"/>
              </a:defRPr>
            </a:lvl2pPr>
            <a:lvl3pPr marL="1828754" lvl="2" indent="-406390" algn="l">
              <a:lnSpc>
                <a:spcPct val="100000"/>
              </a:lnSpc>
              <a:spcBef>
                <a:spcPts val="267"/>
              </a:spcBef>
              <a:spcAft>
                <a:spcPts val="0"/>
              </a:spcAft>
              <a:buSzPts val="1200"/>
              <a:buChar char="•"/>
              <a:defRPr sz="2133">
                <a:latin typeface="Noto Sans"/>
                <a:ea typeface="Noto Sans"/>
                <a:cs typeface="Noto Sans"/>
                <a:sym typeface="Noto Sans"/>
              </a:defRPr>
            </a:lvl3pPr>
            <a:lvl4pPr marL="2438339" lvl="3" indent="-389457" algn="l">
              <a:lnSpc>
                <a:spcPct val="100000"/>
              </a:lnSpc>
              <a:spcBef>
                <a:spcPts val="267"/>
              </a:spcBef>
              <a:spcAft>
                <a:spcPts val="0"/>
              </a:spcAft>
              <a:buSzPts val="1000"/>
              <a:buChar char="–"/>
              <a:defRPr sz="1467">
                <a:latin typeface="Noto Sans"/>
                <a:ea typeface="Noto Sans"/>
                <a:cs typeface="Noto Sans"/>
                <a:sym typeface="Noto Sans"/>
              </a:defRPr>
            </a:lvl4pPr>
            <a:lvl5pPr marL="3047924" lvl="4" indent="-389457" algn="l">
              <a:lnSpc>
                <a:spcPct val="100000"/>
              </a:lnSpc>
              <a:spcBef>
                <a:spcPts val="267"/>
              </a:spcBef>
              <a:spcAft>
                <a:spcPts val="0"/>
              </a:spcAft>
              <a:buSzPts val="1000"/>
              <a:buChar char="»"/>
              <a:defRPr sz="1467">
                <a:latin typeface="Noto Sans"/>
                <a:ea typeface="Noto Sans"/>
                <a:cs typeface="Noto Sans"/>
                <a:sym typeface="Noto Sans"/>
              </a:defRPr>
            </a:lvl5pPr>
            <a:lvl6pPr marL="3657509" lvl="5" indent="-389457" algn="l">
              <a:lnSpc>
                <a:spcPct val="100000"/>
              </a:lnSpc>
              <a:spcBef>
                <a:spcPts val="267"/>
              </a:spcBef>
              <a:spcAft>
                <a:spcPts val="0"/>
              </a:spcAft>
              <a:buSzPts val="1000"/>
              <a:buChar char="•"/>
              <a:defRPr/>
            </a:lvl6pPr>
            <a:lvl7pPr marL="4267093" lvl="6" indent="-389457" algn="l">
              <a:lnSpc>
                <a:spcPct val="100000"/>
              </a:lnSpc>
              <a:spcBef>
                <a:spcPts val="267"/>
              </a:spcBef>
              <a:spcAft>
                <a:spcPts val="0"/>
              </a:spcAft>
              <a:buSzPts val="1000"/>
              <a:buChar char="•"/>
              <a:defRPr/>
            </a:lvl7pPr>
            <a:lvl8pPr marL="4876678" lvl="7" indent="-389457" algn="l">
              <a:lnSpc>
                <a:spcPct val="100000"/>
              </a:lnSpc>
              <a:spcBef>
                <a:spcPts val="267"/>
              </a:spcBef>
              <a:spcAft>
                <a:spcPts val="0"/>
              </a:spcAft>
              <a:buSzPts val="1000"/>
              <a:buChar char="•"/>
              <a:defRPr/>
            </a:lvl8pPr>
            <a:lvl9pPr marL="5486263" lvl="8" indent="-389457" algn="l">
              <a:lnSpc>
                <a:spcPct val="100000"/>
              </a:lnSpc>
              <a:spcBef>
                <a:spcPts val="267"/>
              </a:spcBef>
              <a:spcAft>
                <a:spcPts val="0"/>
              </a:spcAft>
              <a:buSzPts val="1000"/>
              <a:buChar char="•"/>
              <a:defRPr/>
            </a:lvl9pPr>
          </a:lstStyle>
          <a:p>
            <a:endParaRPr/>
          </a:p>
        </p:txBody>
      </p:sp>
    </p:spTree>
    <p:extLst>
      <p:ext uri="{BB962C8B-B14F-4D97-AF65-F5344CB8AC3E}">
        <p14:creationId xmlns:p14="http://schemas.microsoft.com/office/powerpoint/2010/main" val="120879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63"/>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2" name="Google Shape;22;p63"/>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3" name="Google Shape;23;p63"/>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848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0C3B6A"/>
        </a:solidFill>
        <a:effectLst/>
      </p:bgPr>
    </p:bg>
    <p:spTree>
      <p:nvGrpSpPr>
        <p:cNvPr id="1" name="Shape 24"/>
        <p:cNvGrpSpPr/>
        <p:nvPr/>
      </p:nvGrpSpPr>
      <p:grpSpPr>
        <a:xfrm>
          <a:off x="0" y="0"/>
          <a:ext cx="0" cy="0"/>
          <a:chOff x="0" y="0"/>
          <a:chExt cx="0" cy="0"/>
        </a:xfrm>
      </p:grpSpPr>
      <p:sp>
        <p:nvSpPr>
          <p:cNvPr id="25" name="Google Shape;25;p80"/>
          <p:cNvSpPr txBox="1">
            <a:spLocks noGrp="1"/>
          </p:cNvSpPr>
          <p:nvPr>
            <p:ph type="title"/>
          </p:nvPr>
        </p:nvSpPr>
        <p:spPr>
          <a:xfrm>
            <a:off x="653667" y="701800"/>
            <a:ext cx="7491600" cy="5454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lt1"/>
              </a:buClr>
              <a:buSzPts val="4800"/>
              <a:buNone/>
              <a:defRPr sz="6400" b="0">
                <a:solidFill>
                  <a:schemeClr val="lt1"/>
                </a:solidFill>
              </a:defRPr>
            </a:lvl1pPr>
            <a:lvl2pPr lvl="1"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905372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6"/>
        <p:cNvGrpSpPr/>
        <p:nvPr/>
      </p:nvGrpSpPr>
      <p:grpSpPr>
        <a:xfrm>
          <a:off x="0" y="0"/>
          <a:ext cx="0" cy="0"/>
          <a:chOff x="0" y="0"/>
          <a:chExt cx="0" cy="0"/>
        </a:xfrm>
      </p:grpSpPr>
      <p:sp>
        <p:nvSpPr>
          <p:cNvPr id="27" name="Google Shape;27;p69"/>
          <p:cNvSpPr txBox="1">
            <a:spLocks noGrp="1"/>
          </p:cNvSpPr>
          <p:nvPr>
            <p:ph type="ctrTitle"/>
          </p:nvPr>
        </p:nvSpPr>
        <p:spPr>
          <a:xfrm>
            <a:off x="457200" y="1420284"/>
            <a:ext cx="5181600" cy="980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28" name="Google Shape;28;p69"/>
          <p:cNvSpPr txBox="1">
            <a:spLocks noGrp="1"/>
          </p:cNvSpPr>
          <p:nvPr>
            <p:ph type="subTitle" idx="1"/>
          </p:nvPr>
        </p:nvSpPr>
        <p:spPr>
          <a:xfrm>
            <a:off x="914400" y="2590800"/>
            <a:ext cx="4267200" cy="11684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400"/>
              </a:spcBef>
              <a:spcAft>
                <a:spcPts val="0"/>
              </a:spcAft>
              <a:buClr>
                <a:srgbClr val="888888"/>
              </a:buClr>
              <a:buSzPts val="1600"/>
              <a:buNone/>
              <a:defRPr>
                <a:solidFill>
                  <a:srgbClr val="888888"/>
                </a:solidFill>
              </a:defRPr>
            </a:lvl1pPr>
            <a:lvl2pPr lvl="1" algn="ctr">
              <a:lnSpc>
                <a:spcPct val="100000"/>
              </a:lnSpc>
              <a:spcBef>
                <a:spcPts val="400"/>
              </a:spcBef>
              <a:spcAft>
                <a:spcPts val="0"/>
              </a:spcAft>
              <a:buClr>
                <a:srgbClr val="888888"/>
              </a:buClr>
              <a:buSzPts val="1400"/>
              <a:buNone/>
              <a:defRPr>
                <a:solidFill>
                  <a:srgbClr val="888888"/>
                </a:solidFill>
              </a:defRPr>
            </a:lvl2pPr>
            <a:lvl3pPr lvl="2" algn="ctr">
              <a:lnSpc>
                <a:spcPct val="100000"/>
              </a:lnSpc>
              <a:spcBef>
                <a:spcPts val="267"/>
              </a:spcBef>
              <a:spcAft>
                <a:spcPts val="0"/>
              </a:spcAft>
              <a:buClr>
                <a:srgbClr val="888888"/>
              </a:buClr>
              <a:buSzPts val="1200"/>
              <a:buNone/>
              <a:defRPr>
                <a:solidFill>
                  <a:srgbClr val="888888"/>
                </a:solidFill>
              </a:defRPr>
            </a:lvl3pPr>
            <a:lvl4pPr lvl="3" algn="ctr">
              <a:lnSpc>
                <a:spcPct val="100000"/>
              </a:lnSpc>
              <a:spcBef>
                <a:spcPts val="267"/>
              </a:spcBef>
              <a:spcAft>
                <a:spcPts val="0"/>
              </a:spcAft>
              <a:buClr>
                <a:srgbClr val="888888"/>
              </a:buClr>
              <a:buSzPts val="1000"/>
              <a:buNone/>
              <a:defRPr>
                <a:solidFill>
                  <a:srgbClr val="888888"/>
                </a:solidFill>
              </a:defRPr>
            </a:lvl4pPr>
            <a:lvl5pPr lvl="4" algn="ctr">
              <a:lnSpc>
                <a:spcPct val="100000"/>
              </a:lnSpc>
              <a:spcBef>
                <a:spcPts val="267"/>
              </a:spcBef>
              <a:spcAft>
                <a:spcPts val="0"/>
              </a:spcAft>
              <a:buClr>
                <a:srgbClr val="888888"/>
              </a:buClr>
              <a:buSzPts val="1000"/>
              <a:buNone/>
              <a:defRPr>
                <a:solidFill>
                  <a:srgbClr val="888888"/>
                </a:solidFill>
              </a:defRPr>
            </a:lvl5pPr>
            <a:lvl6pPr lvl="5" algn="ctr">
              <a:lnSpc>
                <a:spcPct val="100000"/>
              </a:lnSpc>
              <a:spcBef>
                <a:spcPts val="267"/>
              </a:spcBef>
              <a:spcAft>
                <a:spcPts val="0"/>
              </a:spcAft>
              <a:buClr>
                <a:srgbClr val="888888"/>
              </a:buClr>
              <a:buSzPts val="1000"/>
              <a:buNone/>
              <a:defRPr>
                <a:solidFill>
                  <a:srgbClr val="888888"/>
                </a:solidFill>
              </a:defRPr>
            </a:lvl6pPr>
            <a:lvl7pPr lvl="6" algn="ctr">
              <a:lnSpc>
                <a:spcPct val="100000"/>
              </a:lnSpc>
              <a:spcBef>
                <a:spcPts val="267"/>
              </a:spcBef>
              <a:spcAft>
                <a:spcPts val="0"/>
              </a:spcAft>
              <a:buClr>
                <a:srgbClr val="888888"/>
              </a:buClr>
              <a:buSzPts val="1000"/>
              <a:buNone/>
              <a:defRPr>
                <a:solidFill>
                  <a:srgbClr val="888888"/>
                </a:solidFill>
              </a:defRPr>
            </a:lvl7pPr>
            <a:lvl8pPr lvl="7" algn="ctr">
              <a:lnSpc>
                <a:spcPct val="100000"/>
              </a:lnSpc>
              <a:spcBef>
                <a:spcPts val="267"/>
              </a:spcBef>
              <a:spcAft>
                <a:spcPts val="0"/>
              </a:spcAft>
              <a:buClr>
                <a:srgbClr val="888888"/>
              </a:buClr>
              <a:buSzPts val="1000"/>
              <a:buNone/>
              <a:defRPr>
                <a:solidFill>
                  <a:srgbClr val="888888"/>
                </a:solidFill>
              </a:defRPr>
            </a:lvl8pPr>
            <a:lvl9pPr lvl="8" algn="ctr">
              <a:lnSpc>
                <a:spcPct val="100000"/>
              </a:lnSpc>
              <a:spcBef>
                <a:spcPts val="267"/>
              </a:spcBef>
              <a:spcAft>
                <a:spcPts val="0"/>
              </a:spcAft>
              <a:buClr>
                <a:srgbClr val="888888"/>
              </a:buClr>
              <a:buSzPts val="1000"/>
              <a:buNone/>
              <a:defRPr>
                <a:solidFill>
                  <a:srgbClr val="888888"/>
                </a:solidFill>
              </a:defRPr>
            </a:lvl9pPr>
          </a:lstStyle>
          <a:p>
            <a:endParaRPr/>
          </a:p>
        </p:txBody>
      </p:sp>
      <p:sp>
        <p:nvSpPr>
          <p:cNvPr id="29" name="Google Shape;29;p69"/>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0" name="Google Shape;30;p69"/>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1" name="Google Shape;31;p69"/>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1939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71"/>
          <p:cNvSpPr txBox="1">
            <a:spLocks noGrp="1"/>
          </p:cNvSpPr>
          <p:nvPr>
            <p:ph type="title"/>
          </p:nvPr>
        </p:nvSpPr>
        <p:spPr>
          <a:xfrm>
            <a:off x="481541" y="2937933"/>
            <a:ext cx="5181600" cy="9080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667"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4" name="Google Shape;34;p71"/>
          <p:cNvSpPr txBox="1">
            <a:spLocks noGrp="1"/>
          </p:cNvSpPr>
          <p:nvPr>
            <p:ph type="body" idx="1"/>
          </p:nvPr>
        </p:nvSpPr>
        <p:spPr>
          <a:xfrm>
            <a:off x="481541" y="1937809"/>
            <a:ext cx="5181600" cy="1000400"/>
          </a:xfrm>
          <a:prstGeom prst="rect">
            <a:avLst/>
          </a:prstGeom>
          <a:noFill/>
          <a:ln>
            <a:noFill/>
          </a:ln>
        </p:spPr>
        <p:txBody>
          <a:bodyPr spcFirstLastPara="1" wrap="square" lIns="45725" tIns="22850" rIns="45725" bIns="22850" anchor="b" anchorCtr="0">
            <a:normAutofit/>
          </a:bodyPr>
          <a:lstStyle>
            <a:lvl1pPr marL="609585" lvl="0" indent="-304792" algn="l">
              <a:lnSpc>
                <a:spcPct val="100000"/>
              </a:lnSpc>
              <a:spcBef>
                <a:spcPts val="267"/>
              </a:spcBef>
              <a:spcAft>
                <a:spcPts val="0"/>
              </a:spcAft>
              <a:buClr>
                <a:srgbClr val="888888"/>
              </a:buClr>
              <a:buSzPts val="1000"/>
              <a:buNone/>
              <a:defRPr sz="1333">
                <a:solidFill>
                  <a:srgbClr val="888888"/>
                </a:solidFill>
              </a:defRPr>
            </a:lvl1pPr>
            <a:lvl2pPr marL="1219170" lvl="1" indent="-304792" algn="l">
              <a:lnSpc>
                <a:spcPct val="100000"/>
              </a:lnSpc>
              <a:spcBef>
                <a:spcPts val="267"/>
              </a:spcBef>
              <a:spcAft>
                <a:spcPts val="0"/>
              </a:spcAft>
              <a:buClr>
                <a:srgbClr val="888888"/>
              </a:buClr>
              <a:buSzPts val="900"/>
              <a:buNone/>
              <a:defRPr sz="1200">
                <a:solidFill>
                  <a:srgbClr val="888888"/>
                </a:solidFill>
              </a:defRPr>
            </a:lvl2pPr>
            <a:lvl3pPr marL="1828754" lvl="2" indent="-304792" algn="l">
              <a:lnSpc>
                <a:spcPct val="100000"/>
              </a:lnSpc>
              <a:spcBef>
                <a:spcPts val="267"/>
              </a:spcBef>
              <a:spcAft>
                <a:spcPts val="0"/>
              </a:spcAft>
              <a:buClr>
                <a:srgbClr val="888888"/>
              </a:buClr>
              <a:buSzPts val="800"/>
              <a:buNone/>
              <a:defRPr sz="1067">
                <a:solidFill>
                  <a:srgbClr val="888888"/>
                </a:solidFill>
              </a:defRPr>
            </a:lvl3pPr>
            <a:lvl4pPr marL="2438339" lvl="3" indent="-304792" algn="l">
              <a:lnSpc>
                <a:spcPct val="100000"/>
              </a:lnSpc>
              <a:spcBef>
                <a:spcPts val="133"/>
              </a:spcBef>
              <a:spcAft>
                <a:spcPts val="0"/>
              </a:spcAft>
              <a:buClr>
                <a:srgbClr val="888888"/>
              </a:buClr>
              <a:buSzPts val="700"/>
              <a:buNone/>
              <a:defRPr sz="933">
                <a:solidFill>
                  <a:srgbClr val="888888"/>
                </a:solidFill>
              </a:defRPr>
            </a:lvl4pPr>
            <a:lvl5pPr marL="3047924" lvl="4" indent="-304792" algn="l">
              <a:lnSpc>
                <a:spcPct val="100000"/>
              </a:lnSpc>
              <a:spcBef>
                <a:spcPts val="133"/>
              </a:spcBef>
              <a:spcAft>
                <a:spcPts val="0"/>
              </a:spcAft>
              <a:buClr>
                <a:srgbClr val="888888"/>
              </a:buClr>
              <a:buSzPts val="700"/>
              <a:buNone/>
              <a:defRPr sz="933">
                <a:solidFill>
                  <a:srgbClr val="888888"/>
                </a:solidFill>
              </a:defRPr>
            </a:lvl5pPr>
            <a:lvl6pPr marL="3657509" lvl="5" indent="-304792" algn="l">
              <a:lnSpc>
                <a:spcPct val="100000"/>
              </a:lnSpc>
              <a:spcBef>
                <a:spcPts val="133"/>
              </a:spcBef>
              <a:spcAft>
                <a:spcPts val="0"/>
              </a:spcAft>
              <a:buClr>
                <a:srgbClr val="888888"/>
              </a:buClr>
              <a:buSzPts val="700"/>
              <a:buNone/>
              <a:defRPr sz="933">
                <a:solidFill>
                  <a:srgbClr val="888888"/>
                </a:solidFill>
              </a:defRPr>
            </a:lvl6pPr>
            <a:lvl7pPr marL="4267093" lvl="6" indent="-304792" algn="l">
              <a:lnSpc>
                <a:spcPct val="100000"/>
              </a:lnSpc>
              <a:spcBef>
                <a:spcPts val="133"/>
              </a:spcBef>
              <a:spcAft>
                <a:spcPts val="0"/>
              </a:spcAft>
              <a:buClr>
                <a:srgbClr val="888888"/>
              </a:buClr>
              <a:buSzPts val="700"/>
              <a:buNone/>
              <a:defRPr sz="933">
                <a:solidFill>
                  <a:srgbClr val="888888"/>
                </a:solidFill>
              </a:defRPr>
            </a:lvl7pPr>
            <a:lvl8pPr marL="4876678" lvl="7" indent="-304792" algn="l">
              <a:lnSpc>
                <a:spcPct val="100000"/>
              </a:lnSpc>
              <a:spcBef>
                <a:spcPts val="133"/>
              </a:spcBef>
              <a:spcAft>
                <a:spcPts val="0"/>
              </a:spcAft>
              <a:buClr>
                <a:srgbClr val="888888"/>
              </a:buClr>
              <a:buSzPts val="700"/>
              <a:buNone/>
              <a:defRPr sz="933">
                <a:solidFill>
                  <a:srgbClr val="888888"/>
                </a:solidFill>
              </a:defRPr>
            </a:lvl8pPr>
            <a:lvl9pPr marL="5486263" lvl="8" indent="-304792" algn="l">
              <a:lnSpc>
                <a:spcPct val="100000"/>
              </a:lnSpc>
              <a:spcBef>
                <a:spcPts val="133"/>
              </a:spcBef>
              <a:spcAft>
                <a:spcPts val="0"/>
              </a:spcAft>
              <a:buClr>
                <a:srgbClr val="888888"/>
              </a:buClr>
              <a:buSzPts val="700"/>
              <a:buNone/>
              <a:defRPr sz="933">
                <a:solidFill>
                  <a:srgbClr val="888888"/>
                </a:solidFill>
              </a:defRPr>
            </a:lvl9pPr>
          </a:lstStyle>
          <a:p>
            <a:endParaRPr/>
          </a:p>
        </p:txBody>
      </p:sp>
      <p:sp>
        <p:nvSpPr>
          <p:cNvPr id="35" name="Google Shape;35;p71"/>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6" name="Google Shape;36;p71"/>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37" name="Google Shape;37;p71"/>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1861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72"/>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0" name="Google Shape;40;p72"/>
          <p:cNvSpPr txBox="1">
            <a:spLocks noGrp="1"/>
          </p:cNvSpPr>
          <p:nvPr>
            <p:ph type="body" idx="1"/>
          </p:nvPr>
        </p:nvSpPr>
        <p:spPr>
          <a:xfrm>
            <a:off x="304800" y="1066800"/>
            <a:ext cx="2692400" cy="3017600"/>
          </a:xfrm>
          <a:prstGeom prst="rect">
            <a:avLst/>
          </a:prstGeom>
          <a:noFill/>
          <a:ln>
            <a:noFill/>
          </a:ln>
        </p:spPr>
        <p:txBody>
          <a:bodyPr spcFirstLastPara="1" wrap="square" lIns="45725" tIns="22850" rIns="45725" bIns="22850" anchor="t" anchorCtr="0">
            <a:normAutofit/>
          </a:bodyPr>
          <a:lstStyle>
            <a:lvl1pPr marL="609585" lvl="0" indent="-423323" algn="l">
              <a:lnSpc>
                <a:spcPct val="100000"/>
              </a:lnSpc>
              <a:spcBef>
                <a:spcPts val="400"/>
              </a:spcBef>
              <a:spcAft>
                <a:spcPts val="0"/>
              </a:spcAft>
              <a:buClr>
                <a:schemeClr val="dk1"/>
              </a:buClr>
              <a:buSzPts val="1400"/>
              <a:buChar char="•"/>
              <a:defRPr sz="1867"/>
            </a:lvl1pPr>
            <a:lvl2pPr marL="1219170" lvl="1" indent="-406390" algn="l">
              <a:lnSpc>
                <a:spcPct val="100000"/>
              </a:lnSpc>
              <a:spcBef>
                <a:spcPts val="267"/>
              </a:spcBef>
              <a:spcAft>
                <a:spcPts val="0"/>
              </a:spcAft>
              <a:buClr>
                <a:schemeClr val="dk1"/>
              </a:buClr>
              <a:buSzPts val="1200"/>
              <a:buChar char="–"/>
              <a:defRPr sz="1600"/>
            </a:lvl2pPr>
            <a:lvl3pPr marL="1828754" lvl="2" indent="-389457" algn="l">
              <a:lnSpc>
                <a:spcPct val="100000"/>
              </a:lnSpc>
              <a:spcBef>
                <a:spcPts val="267"/>
              </a:spcBef>
              <a:spcAft>
                <a:spcPts val="0"/>
              </a:spcAft>
              <a:buClr>
                <a:schemeClr val="dk1"/>
              </a:buClr>
              <a:buSzPts val="1000"/>
              <a:buChar char="•"/>
              <a:defRPr sz="1333"/>
            </a:lvl3pPr>
            <a:lvl4pPr marL="2438339" lvl="3" indent="-380990" algn="l">
              <a:lnSpc>
                <a:spcPct val="100000"/>
              </a:lnSpc>
              <a:spcBef>
                <a:spcPts val="267"/>
              </a:spcBef>
              <a:spcAft>
                <a:spcPts val="0"/>
              </a:spcAft>
              <a:buClr>
                <a:schemeClr val="dk1"/>
              </a:buClr>
              <a:buSzPts val="900"/>
              <a:buChar char="–"/>
              <a:defRPr sz="1200"/>
            </a:lvl4pPr>
            <a:lvl5pPr marL="3047924" lvl="4" indent="-380990" algn="l">
              <a:lnSpc>
                <a:spcPct val="100000"/>
              </a:lnSpc>
              <a:spcBef>
                <a:spcPts val="267"/>
              </a:spcBef>
              <a:spcAft>
                <a:spcPts val="0"/>
              </a:spcAft>
              <a:buClr>
                <a:schemeClr val="dk1"/>
              </a:buClr>
              <a:buSzPts val="900"/>
              <a:buChar char="»"/>
              <a:defRPr sz="1200"/>
            </a:lvl5pPr>
            <a:lvl6pPr marL="3657509" lvl="5" indent="-380990" algn="l">
              <a:lnSpc>
                <a:spcPct val="100000"/>
              </a:lnSpc>
              <a:spcBef>
                <a:spcPts val="267"/>
              </a:spcBef>
              <a:spcAft>
                <a:spcPts val="0"/>
              </a:spcAft>
              <a:buClr>
                <a:schemeClr val="dk1"/>
              </a:buClr>
              <a:buSzPts val="900"/>
              <a:buChar char="•"/>
              <a:defRPr sz="1200"/>
            </a:lvl6pPr>
            <a:lvl7pPr marL="4267093" lvl="6" indent="-380990" algn="l">
              <a:lnSpc>
                <a:spcPct val="100000"/>
              </a:lnSpc>
              <a:spcBef>
                <a:spcPts val="267"/>
              </a:spcBef>
              <a:spcAft>
                <a:spcPts val="0"/>
              </a:spcAft>
              <a:buClr>
                <a:schemeClr val="dk1"/>
              </a:buClr>
              <a:buSzPts val="900"/>
              <a:buChar char="•"/>
              <a:defRPr sz="1200"/>
            </a:lvl7pPr>
            <a:lvl8pPr marL="4876678" lvl="7" indent="-380990" algn="l">
              <a:lnSpc>
                <a:spcPct val="100000"/>
              </a:lnSpc>
              <a:spcBef>
                <a:spcPts val="267"/>
              </a:spcBef>
              <a:spcAft>
                <a:spcPts val="0"/>
              </a:spcAft>
              <a:buClr>
                <a:schemeClr val="dk1"/>
              </a:buClr>
              <a:buSzPts val="900"/>
              <a:buChar char="•"/>
              <a:defRPr sz="1200"/>
            </a:lvl8pPr>
            <a:lvl9pPr marL="5486263" lvl="8" indent="-380990" algn="l">
              <a:lnSpc>
                <a:spcPct val="100000"/>
              </a:lnSpc>
              <a:spcBef>
                <a:spcPts val="267"/>
              </a:spcBef>
              <a:spcAft>
                <a:spcPts val="0"/>
              </a:spcAft>
              <a:buClr>
                <a:schemeClr val="dk1"/>
              </a:buClr>
              <a:buSzPts val="900"/>
              <a:buChar char="•"/>
              <a:defRPr sz="1200"/>
            </a:lvl9pPr>
          </a:lstStyle>
          <a:p>
            <a:endParaRPr/>
          </a:p>
        </p:txBody>
      </p:sp>
      <p:sp>
        <p:nvSpPr>
          <p:cNvPr id="41" name="Google Shape;41;p72"/>
          <p:cNvSpPr txBox="1">
            <a:spLocks noGrp="1"/>
          </p:cNvSpPr>
          <p:nvPr>
            <p:ph type="body" idx="2"/>
          </p:nvPr>
        </p:nvSpPr>
        <p:spPr>
          <a:xfrm>
            <a:off x="3098800" y="1066800"/>
            <a:ext cx="2692400" cy="3017600"/>
          </a:xfrm>
          <a:prstGeom prst="rect">
            <a:avLst/>
          </a:prstGeom>
          <a:noFill/>
          <a:ln>
            <a:noFill/>
          </a:ln>
        </p:spPr>
        <p:txBody>
          <a:bodyPr spcFirstLastPara="1" wrap="square" lIns="45725" tIns="22850" rIns="45725" bIns="22850" anchor="t" anchorCtr="0">
            <a:normAutofit/>
          </a:bodyPr>
          <a:lstStyle>
            <a:lvl1pPr marL="609585" lvl="0" indent="-423323" algn="l">
              <a:lnSpc>
                <a:spcPct val="100000"/>
              </a:lnSpc>
              <a:spcBef>
                <a:spcPts val="400"/>
              </a:spcBef>
              <a:spcAft>
                <a:spcPts val="0"/>
              </a:spcAft>
              <a:buClr>
                <a:schemeClr val="dk1"/>
              </a:buClr>
              <a:buSzPts val="1400"/>
              <a:buChar char="•"/>
              <a:defRPr sz="1867"/>
            </a:lvl1pPr>
            <a:lvl2pPr marL="1219170" lvl="1" indent="-406390" algn="l">
              <a:lnSpc>
                <a:spcPct val="100000"/>
              </a:lnSpc>
              <a:spcBef>
                <a:spcPts val="267"/>
              </a:spcBef>
              <a:spcAft>
                <a:spcPts val="0"/>
              </a:spcAft>
              <a:buClr>
                <a:schemeClr val="dk1"/>
              </a:buClr>
              <a:buSzPts val="1200"/>
              <a:buChar char="–"/>
              <a:defRPr sz="1600"/>
            </a:lvl2pPr>
            <a:lvl3pPr marL="1828754" lvl="2" indent="-389457" algn="l">
              <a:lnSpc>
                <a:spcPct val="100000"/>
              </a:lnSpc>
              <a:spcBef>
                <a:spcPts val="267"/>
              </a:spcBef>
              <a:spcAft>
                <a:spcPts val="0"/>
              </a:spcAft>
              <a:buClr>
                <a:schemeClr val="dk1"/>
              </a:buClr>
              <a:buSzPts val="1000"/>
              <a:buChar char="•"/>
              <a:defRPr sz="1333"/>
            </a:lvl3pPr>
            <a:lvl4pPr marL="2438339" lvl="3" indent="-380990" algn="l">
              <a:lnSpc>
                <a:spcPct val="100000"/>
              </a:lnSpc>
              <a:spcBef>
                <a:spcPts val="267"/>
              </a:spcBef>
              <a:spcAft>
                <a:spcPts val="0"/>
              </a:spcAft>
              <a:buClr>
                <a:schemeClr val="dk1"/>
              </a:buClr>
              <a:buSzPts val="900"/>
              <a:buChar char="–"/>
              <a:defRPr sz="1200"/>
            </a:lvl4pPr>
            <a:lvl5pPr marL="3047924" lvl="4" indent="-380990" algn="l">
              <a:lnSpc>
                <a:spcPct val="100000"/>
              </a:lnSpc>
              <a:spcBef>
                <a:spcPts val="267"/>
              </a:spcBef>
              <a:spcAft>
                <a:spcPts val="0"/>
              </a:spcAft>
              <a:buClr>
                <a:schemeClr val="dk1"/>
              </a:buClr>
              <a:buSzPts val="900"/>
              <a:buChar char="»"/>
              <a:defRPr sz="1200"/>
            </a:lvl5pPr>
            <a:lvl6pPr marL="3657509" lvl="5" indent="-380990" algn="l">
              <a:lnSpc>
                <a:spcPct val="100000"/>
              </a:lnSpc>
              <a:spcBef>
                <a:spcPts val="267"/>
              </a:spcBef>
              <a:spcAft>
                <a:spcPts val="0"/>
              </a:spcAft>
              <a:buClr>
                <a:schemeClr val="dk1"/>
              </a:buClr>
              <a:buSzPts val="900"/>
              <a:buChar char="•"/>
              <a:defRPr sz="1200"/>
            </a:lvl6pPr>
            <a:lvl7pPr marL="4267093" lvl="6" indent="-380990" algn="l">
              <a:lnSpc>
                <a:spcPct val="100000"/>
              </a:lnSpc>
              <a:spcBef>
                <a:spcPts val="267"/>
              </a:spcBef>
              <a:spcAft>
                <a:spcPts val="0"/>
              </a:spcAft>
              <a:buClr>
                <a:schemeClr val="dk1"/>
              </a:buClr>
              <a:buSzPts val="900"/>
              <a:buChar char="•"/>
              <a:defRPr sz="1200"/>
            </a:lvl7pPr>
            <a:lvl8pPr marL="4876678" lvl="7" indent="-380990" algn="l">
              <a:lnSpc>
                <a:spcPct val="100000"/>
              </a:lnSpc>
              <a:spcBef>
                <a:spcPts val="267"/>
              </a:spcBef>
              <a:spcAft>
                <a:spcPts val="0"/>
              </a:spcAft>
              <a:buClr>
                <a:schemeClr val="dk1"/>
              </a:buClr>
              <a:buSzPts val="900"/>
              <a:buChar char="•"/>
              <a:defRPr sz="1200"/>
            </a:lvl8pPr>
            <a:lvl9pPr marL="5486263" lvl="8" indent="-380990" algn="l">
              <a:lnSpc>
                <a:spcPct val="100000"/>
              </a:lnSpc>
              <a:spcBef>
                <a:spcPts val="267"/>
              </a:spcBef>
              <a:spcAft>
                <a:spcPts val="0"/>
              </a:spcAft>
              <a:buClr>
                <a:schemeClr val="dk1"/>
              </a:buClr>
              <a:buSzPts val="900"/>
              <a:buChar char="•"/>
              <a:defRPr sz="1200"/>
            </a:lvl9pPr>
          </a:lstStyle>
          <a:p>
            <a:endParaRPr/>
          </a:p>
        </p:txBody>
      </p:sp>
      <p:sp>
        <p:nvSpPr>
          <p:cNvPr id="42" name="Google Shape;42;p72"/>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3" name="Google Shape;43;p72"/>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4" name="Google Shape;44;p72"/>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264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2"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91440" tIns="45720" rIns="9144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1"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69" y="317910"/>
            <a:ext cx="2060902"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7" y="2277476"/>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8927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73"/>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47" name="Google Shape;47;p73"/>
          <p:cNvSpPr txBox="1">
            <a:spLocks noGrp="1"/>
          </p:cNvSpPr>
          <p:nvPr>
            <p:ph type="body" idx="1"/>
          </p:nvPr>
        </p:nvSpPr>
        <p:spPr>
          <a:xfrm>
            <a:off x="304800" y="1023408"/>
            <a:ext cx="2693600" cy="426800"/>
          </a:xfrm>
          <a:prstGeom prst="rect">
            <a:avLst/>
          </a:prstGeom>
          <a:noFill/>
          <a:ln>
            <a:noFill/>
          </a:ln>
        </p:spPr>
        <p:txBody>
          <a:bodyPr spcFirstLastPara="1" wrap="square" lIns="45725" tIns="22850" rIns="45725" bIns="22850" anchor="b" anchorCtr="0">
            <a:normAutofit/>
          </a:bodyPr>
          <a:lstStyle>
            <a:lvl1pPr marL="609585" lvl="0" indent="-304792" algn="l">
              <a:lnSpc>
                <a:spcPct val="100000"/>
              </a:lnSpc>
              <a:spcBef>
                <a:spcPts val="267"/>
              </a:spcBef>
              <a:spcAft>
                <a:spcPts val="0"/>
              </a:spcAft>
              <a:buClr>
                <a:schemeClr val="dk1"/>
              </a:buClr>
              <a:buSzPts val="1200"/>
              <a:buNone/>
              <a:defRPr sz="1600" b="1"/>
            </a:lvl1pPr>
            <a:lvl2pPr marL="1219170" lvl="1" indent="-304792" algn="l">
              <a:lnSpc>
                <a:spcPct val="100000"/>
              </a:lnSpc>
              <a:spcBef>
                <a:spcPts val="267"/>
              </a:spcBef>
              <a:spcAft>
                <a:spcPts val="0"/>
              </a:spcAft>
              <a:buClr>
                <a:schemeClr val="dk1"/>
              </a:buClr>
              <a:buSzPts val="1000"/>
              <a:buNone/>
              <a:defRPr sz="1333" b="1"/>
            </a:lvl2pPr>
            <a:lvl3pPr marL="1828754" lvl="2" indent="-304792" algn="l">
              <a:lnSpc>
                <a:spcPct val="100000"/>
              </a:lnSpc>
              <a:spcBef>
                <a:spcPts val="267"/>
              </a:spcBef>
              <a:spcAft>
                <a:spcPts val="0"/>
              </a:spcAft>
              <a:buClr>
                <a:schemeClr val="dk1"/>
              </a:buClr>
              <a:buSzPts val="900"/>
              <a:buNone/>
              <a:defRPr sz="1200" b="1"/>
            </a:lvl3pPr>
            <a:lvl4pPr marL="2438339" lvl="3" indent="-304792" algn="l">
              <a:lnSpc>
                <a:spcPct val="100000"/>
              </a:lnSpc>
              <a:spcBef>
                <a:spcPts val="267"/>
              </a:spcBef>
              <a:spcAft>
                <a:spcPts val="0"/>
              </a:spcAft>
              <a:buClr>
                <a:schemeClr val="dk1"/>
              </a:buClr>
              <a:buSzPts val="800"/>
              <a:buNone/>
              <a:defRPr sz="1067" b="1"/>
            </a:lvl4pPr>
            <a:lvl5pPr marL="3047924" lvl="4" indent="-304792" algn="l">
              <a:lnSpc>
                <a:spcPct val="100000"/>
              </a:lnSpc>
              <a:spcBef>
                <a:spcPts val="267"/>
              </a:spcBef>
              <a:spcAft>
                <a:spcPts val="0"/>
              </a:spcAft>
              <a:buClr>
                <a:schemeClr val="dk1"/>
              </a:buClr>
              <a:buSzPts val="800"/>
              <a:buNone/>
              <a:defRPr sz="1067" b="1"/>
            </a:lvl5pPr>
            <a:lvl6pPr marL="3657509" lvl="5" indent="-304792" algn="l">
              <a:lnSpc>
                <a:spcPct val="100000"/>
              </a:lnSpc>
              <a:spcBef>
                <a:spcPts val="267"/>
              </a:spcBef>
              <a:spcAft>
                <a:spcPts val="0"/>
              </a:spcAft>
              <a:buClr>
                <a:schemeClr val="dk1"/>
              </a:buClr>
              <a:buSzPts val="800"/>
              <a:buNone/>
              <a:defRPr sz="1067" b="1"/>
            </a:lvl6pPr>
            <a:lvl7pPr marL="4267093" lvl="6" indent="-304792" algn="l">
              <a:lnSpc>
                <a:spcPct val="100000"/>
              </a:lnSpc>
              <a:spcBef>
                <a:spcPts val="267"/>
              </a:spcBef>
              <a:spcAft>
                <a:spcPts val="0"/>
              </a:spcAft>
              <a:buClr>
                <a:schemeClr val="dk1"/>
              </a:buClr>
              <a:buSzPts val="800"/>
              <a:buNone/>
              <a:defRPr sz="1067" b="1"/>
            </a:lvl7pPr>
            <a:lvl8pPr marL="4876678" lvl="7" indent="-304792" algn="l">
              <a:lnSpc>
                <a:spcPct val="100000"/>
              </a:lnSpc>
              <a:spcBef>
                <a:spcPts val="267"/>
              </a:spcBef>
              <a:spcAft>
                <a:spcPts val="0"/>
              </a:spcAft>
              <a:buClr>
                <a:schemeClr val="dk1"/>
              </a:buClr>
              <a:buSzPts val="800"/>
              <a:buNone/>
              <a:defRPr sz="1067" b="1"/>
            </a:lvl8pPr>
            <a:lvl9pPr marL="5486263" lvl="8" indent="-304792" algn="l">
              <a:lnSpc>
                <a:spcPct val="100000"/>
              </a:lnSpc>
              <a:spcBef>
                <a:spcPts val="267"/>
              </a:spcBef>
              <a:spcAft>
                <a:spcPts val="0"/>
              </a:spcAft>
              <a:buClr>
                <a:schemeClr val="dk1"/>
              </a:buClr>
              <a:buSzPts val="800"/>
              <a:buNone/>
              <a:defRPr sz="1067" b="1"/>
            </a:lvl9pPr>
          </a:lstStyle>
          <a:p>
            <a:endParaRPr/>
          </a:p>
        </p:txBody>
      </p:sp>
      <p:sp>
        <p:nvSpPr>
          <p:cNvPr id="48" name="Google Shape;48;p73"/>
          <p:cNvSpPr txBox="1">
            <a:spLocks noGrp="1"/>
          </p:cNvSpPr>
          <p:nvPr>
            <p:ph type="body" idx="2"/>
          </p:nvPr>
        </p:nvSpPr>
        <p:spPr>
          <a:xfrm>
            <a:off x="304800" y="1449917"/>
            <a:ext cx="2693600" cy="2634400"/>
          </a:xfrm>
          <a:prstGeom prst="rect">
            <a:avLst/>
          </a:prstGeom>
          <a:noFill/>
          <a:ln>
            <a:noFill/>
          </a:ln>
        </p:spPr>
        <p:txBody>
          <a:bodyPr spcFirstLastPara="1" wrap="square" lIns="45725" tIns="22850" rIns="45725" bIns="22850" anchor="t" anchorCtr="0">
            <a:normAutofit/>
          </a:bodyPr>
          <a:lstStyle>
            <a:lvl1pPr marL="609585" lvl="0" indent="-406390" algn="l">
              <a:lnSpc>
                <a:spcPct val="100000"/>
              </a:lnSpc>
              <a:spcBef>
                <a:spcPts val="267"/>
              </a:spcBef>
              <a:spcAft>
                <a:spcPts val="0"/>
              </a:spcAft>
              <a:buClr>
                <a:schemeClr val="dk1"/>
              </a:buClr>
              <a:buSzPts val="1200"/>
              <a:buChar char="•"/>
              <a:defRPr sz="1600"/>
            </a:lvl1pPr>
            <a:lvl2pPr marL="1219170" lvl="1" indent="-389457" algn="l">
              <a:lnSpc>
                <a:spcPct val="100000"/>
              </a:lnSpc>
              <a:spcBef>
                <a:spcPts val="267"/>
              </a:spcBef>
              <a:spcAft>
                <a:spcPts val="0"/>
              </a:spcAft>
              <a:buClr>
                <a:schemeClr val="dk1"/>
              </a:buClr>
              <a:buSzPts val="1000"/>
              <a:buChar char="–"/>
              <a:defRPr sz="1333"/>
            </a:lvl2pPr>
            <a:lvl3pPr marL="1828754" lvl="2" indent="-380990" algn="l">
              <a:lnSpc>
                <a:spcPct val="100000"/>
              </a:lnSpc>
              <a:spcBef>
                <a:spcPts val="267"/>
              </a:spcBef>
              <a:spcAft>
                <a:spcPts val="0"/>
              </a:spcAft>
              <a:buClr>
                <a:schemeClr val="dk1"/>
              </a:buClr>
              <a:buSzPts val="900"/>
              <a:buChar char="•"/>
              <a:defRPr sz="1200"/>
            </a:lvl3pPr>
            <a:lvl4pPr marL="2438339" lvl="3" indent="-372524" algn="l">
              <a:lnSpc>
                <a:spcPct val="100000"/>
              </a:lnSpc>
              <a:spcBef>
                <a:spcPts val="267"/>
              </a:spcBef>
              <a:spcAft>
                <a:spcPts val="0"/>
              </a:spcAft>
              <a:buClr>
                <a:schemeClr val="dk1"/>
              </a:buClr>
              <a:buSzPts val="800"/>
              <a:buChar char="–"/>
              <a:defRPr sz="1067"/>
            </a:lvl4pPr>
            <a:lvl5pPr marL="3047924" lvl="4" indent="-372524" algn="l">
              <a:lnSpc>
                <a:spcPct val="100000"/>
              </a:lnSpc>
              <a:spcBef>
                <a:spcPts val="267"/>
              </a:spcBef>
              <a:spcAft>
                <a:spcPts val="0"/>
              </a:spcAft>
              <a:buClr>
                <a:schemeClr val="dk1"/>
              </a:buClr>
              <a:buSzPts val="800"/>
              <a:buChar char="»"/>
              <a:defRPr sz="1067"/>
            </a:lvl5pPr>
            <a:lvl6pPr marL="3657509" lvl="5" indent="-372524" algn="l">
              <a:lnSpc>
                <a:spcPct val="100000"/>
              </a:lnSpc>
              <a:spcBef>
                <a:spcPts val="267"/>
              </a:spcBef>
              <a:spcAft>
                <a:spcPts val="0"/>
              </a:spcAft>
              <a:buClr>
                <a:schemeClr val="dk1"/>
              </a:buClr>
              <a:buSzPts val="800"/>
              <a:buChar char="•"/>
              <a:defRPr sz="1067"/>
            </a:lvl6pPr>
            <a:lvl7pPr marL="4267093" lvl="6" indent="-372524" algn="l">
              <a:lnSpc>
                <a:spcPct val="100000"/>
              </a:lnSpc>
              <a:spcBef>
                <a:spcPts val="267"/>
              </a:spcBef>
              <a:spcAft>
                <a:spcPts val="0"/>
              </a:spcAft>
              <a:buClr>
                <a:schemeClr val="dk1"/>
              </a:buClr>
              <a:buSzPts val="800"/>
              <a:buChar char="•"/>
              <a:defRPr sz="1067"/>
            </a:lvl7pPr>
            <a:lvl8pPr marL="4876678" lvl="7" indent="-372524" algn="l">
              <a:lnSpc>
                <a:spcPct val="100000"/>
              </a:lnSpc>
              <a:spcBef>
                <a:spcPts val="267"/>
              </a:spcBef>
              <a:spcAft>
                <a:spcPts val="0"/>
              </a:spcAft>
              <a:buClr>
                <a:schemeClr val="dk1"/>
              </a:buClr>
              <a:buSzPts val="800"/>
              <a:buChar char="•"/>
              <a:defRPr sz="1067"/>
            </a:lvl8pPr>
            <a:lvl9pPr marL="5486263" lvl="8" indent="-372524" algn="l">
              <a:lnSpc>
                <a:spcPct val="100000"/>
              </a:lnSpc>
              <a:spcBef>
                <a:spcPts val="267"/>
              </a:spcBef>
              <a:spcAft>
                <a:spcPts val="0"/>
              </a:spcAft>
              <a:buClr>
                <a:schemeClr val="dk1"/>
              </a:buClr>
              <a:buSzPts val="800"/>
              <a:buChar char="•"/>
              <a:defRPr sz="1067"/>
            </a:lvl9pPr>
          </a:lstStyle>
          <a:p>
            <a:endParaRPr/>
          </a:p>
        </p:txBody>
      </p:sp>
      <p:sp>
        <p:nvSpPr>
          <p:cNvPr id="49" name="Google Shape;49;p73"/>
          <p:cNvSpPr txBox="1">
            <a:spLocks noGrp="1"/>
          </p:cNvSpPr>
          <p:nvPr>
            <p:ph type="body" idx="3"/>
          </p:nvPr>
        </p:nvSpPr>
        <p:spPr>
          <a:xfrm>
            <a:off x="3096684" y="1023408"/>
            <a:ext cx="2694800" cy="426800"/>
          </a:xfrm>
          <a:prstGeom prst="rect">
            <a:avLst/>
          </a:prstGeom>
          <a:noFill/>
          <a:ln>
            <a:noFill/>
          </a:ln>
        </p:spPr>
        <p:txBody>
          <a:bodyPr spcFirstLastPara="1" wrap="square" lIns="45725" tIns="22850" rIns="45725" bIns="22850" anchor="b" anchorCtr="0">
            <a:normAutofit/>
          </a:bodyPr>
          <a:lstStyle>
            <a:lvl1pPr marL="609585" lvl="0" indent="-304792" algn="l">
              <a:lnSpc>
                <a:spcPct val="100000"/>
              </a:lnSpc>
              <a:spcBef>
                <a:spcPts val="267"/>
              </a:spcBef>
              <a:spcAft>
                <a:spcPts val="0"/>
              </a:spcAft>
              <a:buClr>
                <a:schemeClr val="dk1"/>
              </a:buClr>
              <a:buSzPts val="1200"/>
              <a:buNone/>
              <a:defRPr sz="1600" b="1"/>
            </a:lvl1pPr>
            <a:lvl2pPr marL="1219170" lvl="1" indent="-304792" algn="l">
              <a:lnSpc>
                <a:spcPct val="100000"/>
              </a:lnSpc>
              <a:spcBef>
                <a:spcPts val="267"/>
              </a:spcBef>
              <a:spcAft>
                <a:spcPts val="0"/>
              </a:spcAft>
              <a:buClr>
                <a:schemeClr val="dk1"/>
              </a:buClr>
              <a:buSzPts val="1000"/>
              <a:buNone/>
              <a:defRPr sz="1333" b="1"/>
            </a:lvl2pPr>
            <a:lvl3pPr marL="1828754" lvl="2" indent="-304792" algn="l">
              <a:lnSpc>
                <a:spcPct val="100000"/>
              </a:lnSpc>
              <a:spcBef>
                <a:spcPts val="267"/>
              </a:spcBef>
              <a:spcAft>
                <a:spcPts val="0"/>
              </a:spcAft>
              <a:buClr>
                <a:schemeClr val="dk1"/>
              </a:buClr>
              <a:buSzPts val="900"/>
              <a:buNone/>
              <a:defRPr sz="1200" b="1"/>
            </a:lvl3pPr>
            <a:lvl4pPr marL="2438339" lvl="3" indent="-304792" algn="l">
              <a:lnSpc>
                <a:spcPct val="100000"/>
              </a:lnSpc>
              <a:spcBef>
                <a:spcPts val="267"/>
              </a:spcBef>
              <a:spcAft>
                <a:spcPts val="0"/>
              </a:spcAft>
              <a:buClr>
                <a:schemeClr val="dk1"/>
              </a:buClr>
              <a:buSzPts val="800"/>
              <a:buNone/>
              <a:defRPr sz="1067" b="1"/>
            </a:lvl4pPr>
            <a:lvl5pPr marL="3047924" lvl="4" indent="-304792" algn="l">
              <a:lnSpc>
                <a:spcPct val="100000"/>
              </a:lnSpc>
              <a:spcBef>
                <a:spcPts val="267"/>
              </a:spcBef>
              <a:spcAft>
                <a:spcPts val="0"/>
              </a:spcAft>
              <a:buClr>
                <a:schemeClr val="dk1"/>
              </a:buClr>
              <a:buSzPts val="800"/>
              <a:buNone/>
              <a:defRPr sz="1067" b="1"/>
            </a:lvl5pPr>
            <a:lvl6pPr marL="3657509" lvl="5" indent="-304792" algn="l">
              <a:lnSpc>
                <a:spcPct val="100000"/>
              </a:lnSpc>
              <a:spcBef>
                <a:spcPts val="267"/>
              </a:spcBef>
              <a:spcAft>
                <a:spcPts val="0"/>
              </a:spcAft>
              <a:buClr>
                <a:schemeClr val="dk1"/>
              </a:buClr>
              <a:buSzPts val="800"/>
              <a:buNone/>
              <a:defRPr sz="1067" b="1"/>
            </a:lvl6pPr>
            <a:lvl7pPr marL="4267093" lvl="6" indent="-304792" algn="l">
              <a:lnSpc>
                <a:spcPct val="100000"/>
              </a:lnSpc>
              <a:spcBef>
                <a:spcPts val="267"/>
              </a:spcBef>
              <a:spcAft>
                <a:spcPts val="0"/>
              </a:spcAft>
              <a:buClr>
                <a:schemeClr val="dk1"/>
              </a:buClr>
              <a:buSzPts val="800"/>
              <a:buNone/>
              <a:defRPr sz="1067" b="1"/>
            </a:lvl7pPr>
            <a:lvl8pPr marL="4876678" lvl="7" indent="-304792" algn="l">
              <a:lnSpc>
                <a:spcPct val="100000"/>
              </a:lnSpc>
              <a:spcBef>
                <a:spcPts val="267"/>
              </a:spcBef>
              <a:spcAft>
                <a:spcPts val="0"/>
              </a:spcAft>
              <a:buClr>
                <a:schemeClr val="dk1"/>
              </a:buClr>
              <a:buSzPts val="800"/>
              <a:buNone/>
              <a:defRPr sz="1067" b="1"/>
            </a:lvl8pPr>
            <a:lvl9pPr marL="5486263" lvl="8" indent="-304792" algn="l">
              <a:lnSpc>
                <a:spcPct val="100000"/>
              </a:lnSpc>
              <a:spcBef>
                <a:spcPts val="267"/>
              </a:spcBef>
              <a:spcAft>
                <a:spcPts val="0"/>
              </a:spcAft>
              <a:buClr>
                <a:schemeClr val="dk1"/>
              </a:buClr>
              <a:buSzPts val="800"/>
              <a:buNone/>
              <a:defRPr sz="1067" b="1"/>
            </a:lvl9pPr>
          </a:lstStyle>
          <a:p>
            <a:endParaRPr/>
          </a:p>
        </p:txBody>
      </p:sp>
      <p:sp>
        <p:nvSpPr>
          <p:cNvPr id="50" name="Google Shape;50;p73"/>
          <p:cNvSpPr txBox="1">
            <a:spLocks noGrp="1"/>
          </p:cNvSpPr>
          <p:nvPr>
            <p:ph type="body" idx="4"/>
          </p:nvPr>
        </p:nvSpPr>
        <p:spPr>
          <a:xfrm>
            <a:off x="3096684" y="1449917"/>
            <a:ext cx="2694800" cy="2634400"/>
          </a:xfrm>
          <a:prstGeom prst="rect">
            <a:avLst/>
          </a:prstGeom>
          <a:noFill/>
          <a:ln>
            <a:noFill/>
          </a:ln>
        </p:spPr>
        <p:txBody>
          <a:bodyPr spcFirstLastPara="1" wrap="square" lIns="45725" tIns="22850" rIns="45725" bIns="22850" anchor="t" anchorCtr="0">
            <a:normAutofit/>
          </a:bodyPr>
          <a:lstStyle>
            <a:lvl1pPr marL="609585" lvl="0" indent="-406390" algn="l">
              <a:lnSpc>
                <a:spcPct val="100000"/>
              </a:lnSpc>
              <a:spcBef>
                <a:spcPts val="267"/>
              </a:spcBef>
              <a:spcAft>
                <a:spcPts val="0"/>
              </a:spcAft>
              <a:buClr>
                <a:schemeClr val="dk1"/>
              </a:buClr>
              <a:buSzPts val="1200"/>
              <a:buChar char="•"/>
              <a:defRPr sz="1600"/>
            </a:lvl1pPr>
            <a:lvl2pPr marL="1219170" lvl="1" indent="-389457" algn="l">
              <a:lnSpc>
                <a:spcPct val="100000"/>
              </a:lnSpc>
              <a:spcBef>
                <a:spcPts val="267"/>
              </a:spcBef>
              <a:spcAft>
                <a:spcPts val="0"/>
              </a:spcAft>
              <a:buClr>
                <a:schemeClr val="dk1"/>
              </a:buClr>
              <a:buSzPts val="1000"/>
              <a:buChar char="–"/>
              <a:defRPr sz="1333"/>
            </a:lvl2pPr>
            <a:lvl3pPr marL="1828754" lvl="2" indent="-380990" algn="l">
              <a:lnSpc>
                <a:spcPct val="100000"/>
              </a:lnSpc>
              <a:spcBef>
                <a:spcPts val="267"/>
              </a:spcBef>
              <a:spcAft>
                <a:spcPts val="0"/>
              </a:spcAft>
              <a:buClr>
                <a:schemeClr val="dk1"/>
              </a:buClr>
              <a:buSzPts val="900"/>
              <a:buChar char="•"/>
              <a:defRPr sz="1200"/>
            </a:lvl3pPr>
            <a:lvl4pPr marL="2438339" lvl="3" indent="-372524" algn="l">
              <a:lnSpc>
                <a:spcPct val="100000"/>
              </a:lnSpc>
              <a:spcBef>
                <a:spcPts val="267"/>
              </a:spcBef>
              <a:spcAft>
                <a:spcPts val="0"/>
              </a:spcAft>
              <a:buClr>
                <a:schemeClr val="dk1"/>
              </a:buClr>
              <a:buSzPts val="800"/>
              <a:buChar char="–"/>
              <a:defRPr sz="1067"/>
            </a:lvl4pPr>
            <a:lvl5pPr marL="3047924" lvl="4" indent="-372524" algn="l">
              <a:lnSpc>
                <a:spcPct val="100000"/>
              </a:lnSpc>
              <a:spcBef>
                <a:spcPts val="267"/>
              </a:spcBef>
              <a:spcAft>
                <a:spcPts val="0"/>
              </a:spcAft>
              <a:buClr>
                <a:schemeClr val="dk1"/>
              </a:buClr>
              <a:buSzPts val="800"/>
              <a:buChar char="»"/>
              <a:defRPr sz="1067"/>
            </a:lvl5pPr>
            <a:lvl6pPr marL="3657509" lvl="5" indent="-372524" algn="l">
              <a:lnSpc>
                <a:spcPct val="100000"/>
              </a:lnSpc>
              <a:spcBef>
                <a:spcPts val="267"/>
              </a:spcBef>
              <a:spcAft>
                <a:spcPts val="0"/>
              </a:spcAft>
              <a:buClr>
                <a:schemeClr val="dk1"/>
              </a:buClr>
              <a:buSzPts val="800"/>
              <a:buChar char="•"/>
              <a:defRPr sz="1067"/>
            </a:lvl6pPr>
            <a:lvl7pPr marL="4267093" lvl="6" indent="-372524" algn="l">
              <a:lnSpc>
                <a:spcPct val="100000"/>
              </a:lnSpc>
              <a:spcBef>
                <a:spcPts val="267"/>
              </a:spcBef>
              <a:spcAft>
                <a:spcPts val="0"/>
              </a:spcAft>
              <a:buClr>
                <a:schemeClr val="dk1"/>
              </a:buClr>
              <a:buSzPts val="800"/>
              <a:buChar char="•"/>
              <a:defRPr sz="1067"/>
            </a:lvl7pPr>
            <a:lvl8pPr marL="4876678" lvl="7" indent="-372524" algn="l">
              <a:lnSpc>
                <a:spcPct val="100000"/>
              </a:lnSpc>
              <a:spcBef>
                <a:spcPts val="267"/>
              </a:spcBef>
              <a:spcAft>
                <a:spcPts val="0"/>
              </a:spcAft>
              <a:buClr>
                <a:schemeClr val="dk1"/>
              </a:buClr>
              <a:buSzPts val="800"/>
              <a:buChar char="•"/>
              <a:defRPr sz="1067"/>
            </a:lvl8pPr>
            <a:lvl9pPr marL="5486263" lvl="8" indent="-372524" algn="l">
              <a:lnSpc>
                <a:spcPct val="100000"/>
              </a:lnSpc>
              <a:spcBef>
                <a:spcPts val="267"/>
              </a:spcBef>
              <a:spcAft>
                <a:spcPts val="0"/>
              </a:spcAft>
              <a:buClr>
                <a:schemeClr val="dk1"/>
              </a:buClr>
              <a:buSzPts val="800"/>
              <a:buChar char="•"/>
              <a:defRPr sz="1067"/>
            </a:lvl9pPr>
          </a:lstStyle>
          <a:p>
            <a:endParaRPr/>
          </a:p>
        </p:txBody>
      </p:sp>
      <p:sp>
        <p:nvSpPr>
          <p:cNvPr id="51" name="Google Shape;51;p73"/>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2" name="Google Shape;52;p73"/>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3" name="Google Shape;53;p73"/>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8110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74"/>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6" name="Google Shape;56;p74"/>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7" name="Google Shape;57;p74"/>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58" name="Google Shape;58;p74"/>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5742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75"/>
          <p:cNvSpPr txBox="1">
            <a:spLocks noGrp="1"/>
          </p:cNvSpPr>
          <p:nvPr>
            <p:ph type="title"/>
          </p:nvPr>
        </p:nvSpPr>
        <p:spPr>
          <a:xfrm>
            <a:off x="304800" y="182033"/>
            <a:ext cx="2005600" cy="7748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333"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1" name="Google Shape;61;p75"/>
          <p:cNvSpPr txBox="1">
            <a:spLocks noGrp="1"/>
          </p:cNvSpPr>
          <p:nvPr>
            <p:ph type="body" idx="1"/>
          </p:nvPr>
        </p:nvSpPr>
        <p:spPr>
          <a:xfrm>
            <a:off x="2383367" y="182033"/>
            <a:ext cx="3408000" cy="3902000"/>
          </a:xfrm>
          <a:prstGeom prst="rect">
            <a:avLst/>
          </a:prstGeom>
          <a:noFill/>
          <a:ln>
            <a:noFill/>
          </a:ln>
        </p:spPr>
        <p:txBody>
          <a:bodyPr spcFirstLastPara="1" wrap="square" lIns="45725" tIns="22850" rIns="45725" bIns="22850" anchor="t" anchorCtr="0">
            <a:normAutofit/>
          </a:bodyPr>
          <a:lstStyle>
            <a:lvl1pPr marL="609585" lvl="0" indent="-440256" algn="l">
              <a:lnSpc>
                <a:spcPct val="100000"/>
              </a:lnSpc>
              <a:spcBef>
                <a:spcPts val="400"/>
              </a:spcBef>
              <a:spcAft>
                <a:spcPts val="0"/>
              </a:spcAft>
              <a:buClr>
                <a:schemeClr val="dk1"/>
              </a:buClr>
              <a:buSzPts val="1600"/>
              <a:buChar char="•"/>
              <a:defRPr sz="2133"/>
            </a:lvl1pPr>
            <a:lvl2pPr marL="1219170" lvl="1" indent="-423323" algn="l">
              <a:lnSpc>
                <a:spcPct val="100000"/>
              </a:lnSpc>
              <a:spcBef>
                <a:spcPts val="400"/>
              </a:spcBef>
              <a:spcAft>
                <a:spcPts val="0"/>
              </a:spcAft>
              <a:buClr>
                <a:schemeClr val="dk1"/>
              </a:buClr>
              <a:buSzPts val="1400"/>
              <a:buChar char="–"/>
              <a:defRPr sz="1867"/>
            </a:lvl2pPr>
            <a:lvl3pPr marL="1828754" lvl="2" indent="-406390" algn="l">
              <a:lnSpc>
                <a:spcPct val="100000"/>
              </a:lnSpc>
              <a:spcBef>
                <a:spcPts val="267"/>
              </a:spcBef>
              <a:spcAft>
                <a:spcPts val="0"/>
              </a:spcAft>
              <a:buClr>
                <a:schemeClr val="dk1"/>
              </a:buClr>
              <a:buSzPts val="1200"/>
              <a:buChar char="•"/>
              <a:defRPr sz="1600"/>
            </a:lvl3pPr>
            <a:lvl4pPr marL="2438339" lvl="3" indent="-389457" algn="l">
              <a:lnSpc>
                <a:spcPct val="100000"/>
              </a:lnSpc>
              <a:spcBef>
                <a:spcPts val="267"/>
              </a:spcBef>
              <a:spcAft>
                <a:spcPts val="0"/>
              </a:spcAft>
              <a:buClr>
                <a:schemeClr val="dk1"/>
              </a:buClr>
              <a:buSzPts val="1000"/>
              <a:buChar char="–"/>
              <a:defRPr sz="1333"/>
            </a:lvl4pPr>
            <a:lvl5pPr marL="3047924" lvl="4" indent="-389457" algn="l">
              <a:lnSpc>
                <a:spcPct val="100000"/>
              </a:lnSpc>
              <a:spcBef>
                <a:spcPts val="267"/>
              </a:spcBef>
              <a:spcAft>
                <a:spcPts val="0"/>
              </a:spcAft>
              <a:buClr>
                <a:schemeClr val="dk1"/>
              </a:buClr>
              <a:buSzPts val="1000"/>
              <a:buChar char="»"/>
              <a:defRPr sz="1333"/>
            </a:lvl5pPr>
            <a:lvl6pPr marL="3657509" lvl="5" indent="-389457" algn="l">
              <a:lnSpc>
                <a:spcPct val="100000"/>
              </a:lnSpc>
              <a:spcBef>
                <a:spcPts val="267"/>
              </a:spcBef>
              <a:spcAft>
                <a:spcPts val="0"/>
              </a:spcAft>
              <a:buClr>
                <a:schemeClr val="dk1"/>
              </a:buClr>
              <a:buSzPts val="1000"/>
              <a:buChar char="•"/>
              <a:defRPr sz="1333"/>
            </a:lvl6pPr>
            <a:lvl7pPr marL="4267093" lvl="6" indent="-389457" algn="l">
              <a:lnSpc>
                <a:spcPct val="100000"/>
              </a:lnSpc>
              <a:spcBef>
                <a:spcPts val="267"/>
              </a:spcBef>
              <a:spcAft>
                <a:spcPts val="0"/>
              </a:spcAft>
              <a:buClr>
                <a:schemeClr val="dk1"/>
              </a:buClr>
              <a:buSzPts val="1000"/>
              <a:buChar char="•"/>
              <a:defRPr sz="1333"/>
            </a:lvl7pPr>
            <a:lvl8pPr marL="4876678" lvl="7" indent="-389457" algn="l">
              <a:lnSpc>
                <a:spcPct val="100000"/>
              </a:lnSpc>
              <a:spcBef>
                <a:spcPts val="267"/>
              </a:spcBef>
              <a:spcAft>
                <a:spcPts val="0"/>
              </a:spcAft>
              <a:buClr>
                <a:schemeClr val="dk1"/>
              </a:buClr>
              <a:buSzPts val="1000"/>
              <a:buChar char="•"/>
              <a:defRPr sz="1333"/>
            </a:lvl8pPr>
            <a:lvl9pPr marL="5486263" lvl="8" indent="-389457" algn="l">
              <a:lnSpc>
                <a:spcPct val="100000"/>
              </a:lnSpc>
              <a:spcBef>
                <a:spcPts val="267"/>
              </a:spcBef>
              <a:spcAft>
                <a:spcPts val="0"/>
              </a:spcAft>
              <a:buClr>
                <a:schemeClr val="dk1"/>
              </a:buClr>
              <a:buSzPts val="1000"/>
              <a:buChar char="•"/>
              <a:defRPr sz="1333"/>
            </a:lvl9pPr>
          </a:lstStyle>
          <a:p>
            <a:endParaRPr/>
          </a:p>
        </p:txBody>
      </p:sp>
      <p:sp>
        <p:nvSpPr>
          <p:cNvPr id="62" name="Google Shape;62;p75"/>
          <p:cNvSpPr txBox="1">
            <a:spLocks noGrp="1"/>
          </p:cNvSpPr>
          <p:nvPr>
            <p:ph type="body" idx="2"/>
          </p:nvPr>
        </p:nvSpPr>
        <p:spPr>
          <a:xfrm>
            <a:off x="304800" y="956733"/>
            <a:ext cx="2005600" cy="3127600"/>
          </a:xfrm>
          <a:prstGeom prst="rect">
            <a:avLst/>
          </a:prstGeom>
          <a:noFill/>
          <a:ln>
            <a:noFill/>
          </a:ln>
        </p:spPr>
        <p:txBody>
          <a:bodyPr spcFirstLastPara="1" wrap="square" lIns="45725" tIns="22850" rIns="45725" bIns="22850" anchor="t" anchorCtr="0">
            <a:normAutofit/>
          </a:bodyPr>
          <a:lstStyle>
            <a:lvl1pPr marL="609585" lvl="0" indent="-304792" algn="l">
              <a:lnSpc>
                <a:spcPct val="100000"/>
              </a:lnSpc>
              <a:spcBef>
                <a:spcPts val="133"/>
              </a:spcBef>
              <a:spcAft>
                <a:spcPts val="0"/>
              </a:spcAft>
              <a:buClr>
                <a:schemeClr val="dk1"/>
              </a:buClr>
              <a:buSzPts val="700"/>
              <a:buNone/>
              <a:defRPr sz="933"/>
            </a:lvl1pPr>
            <a:lvl2pPr marL="1219170" lvl="1" indent="-304792" algn="l">
              <a:lnSpc>
                <a:spcPct val="100000"/>
              </a:lnSpc>
              <a:spcBef>
                <a:spcPts val="133"/>
              </a:spcBef>
              <a:spcAft>
                <a:spcPts val="0"/>
              </a:spcAft>
              <a:buClr>
                <a:schemeClr val="dk1"/>
              </a:buClr>
              <a:buSzPts val="600"/>
              <a:buNone/>
              <a:defRPr sz="800"/>
            </a:lvl2pPr>
            <a:lvl3pPr marL="1828754" lvl="2" indent="-304792" algn="l">
              <a:lnSpc>
                <a:spcPct val="100000"/>
              </a:lnSpc>
              <a:spcBef>
                <a:spcPts val="133"/>
              </a:spcBef>
              <a:spcAft>
                <a:spcPts val="0"/>
              </a:spcAft>
              <a:buClr>
                <a:schemeClr val="dk1"/>
              </a:buClr>
              <a:buSzPts val="500"/>
              <a:buNone/>
              <a:defRPr sz="667"/>
            </a:lvl3pPr>
            <a:lvl4pPr marL="2438339" lvl="3" indent="-304792" algn="l">
              <a:lnSpc>
                <a:spcPct val="100000"/>
              </a:lnSpc>
              <a:spcBef>
                <a:spcPts val="133"/>
              </a:spcBef>
              <a:spcAft>
                <a:spcPts val="0"/>
              </a:spcAft>
              <a:buClr>
                <a:schemeClr val="dk1"/>
              </a:buClr>
              <a:buSzPts val="500"/>
              <a:buNone/>
              <a:defRPr sz="667"/>
            </a:lvl4pPr>
            <a:lvl5pPr marL="3047924" lvl="4" indent="-304792" algn="l">
              <a:lnSpc>
                <a:spcPct val="100000"/>
              </a:lnSpc>
              <a:spcBef>
                <a:spcPts val="133"/>
              </a:spcBef>
              <a:spcAft>
                <a:spcPts val="0"/>
              </a:spcAft>
              <a:buClr>
                <a:schemeClr val="dk1"/>
              </a:buClr>
              <a:buSzPts val="500"/>
              <a:buNone/>
              <a:defRPr sz="667"/>
            </a:lvl5pPr>
            <a:lvl6pPr marL="3657509" lvl="5" indent="-304792" algn="l">
              <a:lnSpc>
                <a:spcPct val="100000"/>
              </a:lnSpc>
              <a:spcBef>
                <a:spcPts val="133"/>
              </a:spcBef>
              <a:spcAft>
                <a:spcPts val="0"/>
              </a:spcAft>
              <a:buClr>
                <a:schemeClr val="dk1"/>
              </a:buClr>
              <a:buSzPts val="500"/>
              <a:buNone/>
              <a:defRPr sz="667"/>
            </a:lvl6pPr>
            <a:lvl7pPr marL="4267093" lvl="6" indent="-304792" algn="l">
              <a:lnSpc>
                <a:spcPct val="100000"/>
              </a:lnSpc>
              <a:spcBef>
                <a:spcPts val="133"/>
              </a:spcBef>
              <a:spcAft>
                <a:spcPts val="0"/>
              </a:spcAft>
              <a:buClr>
                <a:schemeClr val="dk1"/>
              </a:buClr>
              <a:buSzPts val="500"/>
              <a:buNone/>
              <a:defRPr sz="667"/>
            </a:lvl7pPr>
            <a:lvl8pPr marL="4876678" lvl="7" indent="-304792" algn="l">
              <a:lnSpc>
                <a:spcPct val="100000"/>
              </a:lnSpc>
              <a:spcBef>
                <a:spcPts val="133"/>
              </a:spcBef>
              <a:spcAft>
                <a:spcPts val="0"/>
              </a:spcAft>
              <a:buClr>
                <a:schemeClr val="dk1"/>
              </a:buClr>
              <a:buSzPts val="500"/>
              <a:buNone/>
              <a:defRPr sz="667"/>
            </a:lvl8pPr>
            <a:lvl9pPr marL="5486263" lvl="8" indent="-304792" algn="l">
              <a:lnSpc>
                <a:spcPct val="100000"/>
              </a:lnSpc>
              <a:spcBef>
                <a:spcPts val="133"/>
              </a:spcBef>
              <a:spcAft>
                <a:spcPts val="0"/>
              </a:spcAft>
              <a:buClr>
                <a:schemeClr val="dk1"/>
              </a:buClr>
              <a:buSzPts val="500"/>
              <a:buNone/>
              <a:defRPr sz="667"/>
            </a:lvl9pPr>
          </a:lstStyle>
          <a:p>
            <a:endParaRPr/>
          </a:p>
        </p:txBody>
      </p:sp>
      <p:sp>
        <p:nvSpPr>
          <p:cNvPr id="63" name="Google Shape;63;p75"/>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4" name="Google Shape;64;p75"/>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5" name="Google Shape;65;p75"/>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290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6"/>
        <p:cNvGrpSpPr/>
        <p:nvPr/>
      </p:nvGrpSpPr>
      <p:grpSpPr>
        <a:xfrm>
          <a:off x="0" y="0"/>
          <a:ext cx="0" cy="0"/>
          <a:chOff x="0" y="0"/>
          <a:chExt cx="0" cy="0"/>
        </a:xfrm>
      </p:grpSpPr>
      <p:sp>
        <p:nvSpPr>
          <p:cNvPr id="67" name="Google Shape;67;p76"/>
          <p:cNvSpPr txBox="1">
            <a:spLocks noGrp="1"/>
          </p:cNvSpPr>
          <p:nvPr>
            <p:ph type="title"/>
          </p:nvPr>
        </p:nvSpPr>
        <p:spPr>
          <a:xfrm>
            <a:off x="1194859" y="3200400"/>
            <a:ext cx="3657600" cy="3780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333"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68" name="Google Shape;68;p76"/>
          <p:cNvSpPr>
            <a:spLocks noGrp="1"/>
          </p:cNvSpPr>
          <p:nvPr>
            <p:ph type="pic" idx="2"/>
          </p:nvPr>
        </p:nvSpPr>
        <p:spPr>
          <a:xfrm>
            <a:off x="1194859" y="408517"/>
            <a:ext cx="3657600" cy="2743200"/>
          </a:xfrm>
          <a:prstGeom prst="rect">
            <a:avLst/>
          </a:prstGeom>
          <a:noFill/>
          <a:ln>
            <a:noFill/>
          </a:ln>
        </p:spPr>
      </p:sp>
      <p:sp>
        <p:nvSpPr>
          <p:cNvPr id="69" name="Google Shape;69;p76"/>
          <p:cNvSpPr txBox="1">
            <a:spLocks noGrp="1"/>
          </p:cNvSpPr>
          <p:nvPr>
            <p:ph type="body" idx="1"/>
          </p:nvPr>
        </p:nvSpPr>
        <p:spPr>
          <a:xfrm>
            <a:off x="1194859" y="3578225"/>
            <a:ext cx="3657600" cy="536800"/>
          </a:xfrm>
          <a:prstGeom prst="rect">
            <a:avLst/>
          </a:prstGeom>
          <a:noFill/>
          <a:ln>
            <a:noFill/>
          </a:ln>
        </p:spPr>
        <p:txBody>
          <a:bodyPr spcFirstLastPara="1" wrap="square" lIns="45725" tIns="22850" rIns="45725" bIns="22850" anchor="t" anchorCtr="0">
            <a:normAutofit/>
          </a:bodyPr>
          <a:lstStyle>
            <a:lvl1pPr marL="609585" lvl="0" indent="-304792" algn="l">
              <a:lnSpc>
                <a:spcPct val="100000"/>
              </a:lnSpc>
              <a:spcBef>
                <a:spcPts val="133"/>
              </a:spcBef>
              <a:spcAft>
                <a:spcPts val="0"/>
              </a:spcAft>
              <a:buClr>
                <a:schemeClr val="dk1"/>
              </a:buClr>
              <a:buSzPts val="700"/>
              <a:buNone/>
              <a:defRPr sz="933"/>
            </a:lvl1pPr>
            <a:lvl2pPr marL="1219170" lvl="1" indent="-304792" algn="l">
              <a:lnSpc>
                <a:spcPct val="100000"/>
              </a:lnSpc>
              <a:spcBef>
                <a:spcPts val="133"/>
              </a:spcBef>
              <a:spcAft>
                <a:spcPts val="0"/>
              </a:spcAft>
              <a:buClr>
                <a:schemeClr val="dk1"/>
              </a:buClr>
              <a:buSzPts val="600"/>
              <a:buNone/>
              <a:defRPr sz="800"/>
            </a:lvl2pPr>
            <a:lvl3pPr marL="1828754" lvl="2" indent="-304792" algn="l">
              <a:lnSpc>
                <a:spcPct val="100000"/>
              </a:lnSpc>
              <a:spcBef>
                <a:spcPts val="133"/>
              </a:spcBef>
              <a:spcAft>
                <a:spcPts val="0"/>
              </a:spcAft>
              <a:buClr>
                <a:schemeClr val="dk1"/>
              </a:buClr>
              <a:buSzPts val="500"/>
              <a:buNone/>
              <a:defRPr sz="667"/>
            </a:lvl3pPr>
            <a:lvl4pPr marL="2438339" lvl="3" indent="-304792" algn="l">
              <a:lnSpc>
                <a:spcPct val="100000"/>
              </a:lnSpc>
              <a:spcBef>
                <a:spcPts val="133"/>
              </a:spcBef>
              <a:spcAft>
                <a:spcPts val="0"/>
              </a:spcAft>
              <a:buClr>
                <a:schemeClr val="dk1"/>
              </a:buClr>
              <a:buSzPts val="500"/>
              <a:buNone/>
              <a:defRPr sz="667"/>
            </a:lvl4pPr>
            <a:lvl5pPr marL="3047924" lvl="4" indent="-304792" algn="l">
              <a:lnSpc>
                <a:spcPct val="100000"/>
              </a:lnSpc>
              <a:spcBef>
                <a:spcPts val="133"/>
              </a:spcBef>
              <a:spcAft>
                <a:spcPts val="0"/>
              </a:spcAft>
              <a:buClr>
                <a:schemeClr val="dk1"/>
              </a:buClr>
              <a:buSzPts val="500"/>
              <a:buNone/>
              <a:defRPr sz="667"/>
            </a:lvl5pPr>
            <a:lvl6pPr marL="3657509" lvl="5" indent="-304792" algn="l">
              <a:lnSpc>
                <a:spcPct val="100000"/>
              </a:lnSpc>
              <a:spcBef>
                <a:spcPts val="133"/>
              </a:spcBef>
              <a:spcAft>
                <a:spcPts val="0"/>
              </a:spcAft>
              <a:buClr>
                <a:schemeClr val="dk1"/>
              </a:buClr>
              <a:buSzPts val="500"/>
              <a:buNone/>
              <a:defRPr sz="667"/>
            </a:lvl6pPr>
            <a:lvl7pPr marL="4267093" lvl="6" indent="-304792" algn="l">
              <a:lnSpc>
                <a:spcPct val="100000"/>
              </a:lnSpc>
              <a:spcBef>
                <a:spcPts val="133"/>
              </a:spcBef>
              <a:spcAft>
                <a:spcPts val="0"/>
              </a:spcAft>
              <a:buClr>
                <a:schemeClr val="dk1"/>
              </a:buClr>
              <a:buSzPts val="500"/>
              <a:buNone/>
              <a:defRPr sz="667"/>
            </a:lvl7pPr>
            <a:lvl8pPr marL="4876678" lvl="7" indent="-304792" algn="l">
              <a:lnSpc>
                <a:spcPct val="100000"/>
              </a:lnSpc>
              <a:spcBef>
                <a:spcPts val="133"/>
              </a:spcBef>
              <a:spcAft>
                <a:spcPts val="0"/>
              </a:spcAft>
              <a:buClr>
                <a:schemeClr val="dk1"/>
              </a:buClr>
              <a:buSzPts val="500"/>
              <a:buNone/>
              <a:defRPr sz="667"/>
            </a:lvl8pPr>
            <a:lvl9pPr marL="5486263" lvl="8" indent="-304792" algn="l">
              <a:lnSpc>
                <a:spcPct val="100000"/>
              </a:lnSpc>
              <a:spcBef>
                <a:spcPts val="133"/>
              </a:spcBef>
              <a:spcAft>
                <a:spcPts val="0"/>
              </a:spcAft>
              <a:buClr>
                <a:schemeClr val="dk1"/>
              </a:buClr>
              <a:buSzPts val="500"/>
              <a:buNone/>
              <a:defRPr sz="667"/>
            </a:lvl9pPr>
          </a:lstStyle>
          <a:p>
            <a:endParaRPr/>
          </a:p>
        </p:txBody>
      </p:sp>
      <p:sp>
        <p:nvSpPr>
          <p:cNvPr id="70" name="Google Shape;70;p76"/>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1" name="Google Shape;71;p76"/>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2" name="Google Shape;72;p76"/>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119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77"/>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5" name="Google Shape;75;p77"/>
          <p:cNvSpPr txBox="1">
            <a:spLocks noGrp="1"/>
          </p:cNvSpPr>
          <p:nvPr>
            <p:ph type="body" idx="1"/>
          </p:nvPr>
        </p:nvSpPr>
        <p:spPr>
          <a:xfrm rot="5400000">
            <a:off x="1539200" y="-167600"/>
            <a:ext cx="3017600" cy="5486400"/>
          </a:xfrm>
          <a:prstGeom prst="rect">
            <a:avLst/>
          </a:prstGeom>
          <a:noFill/>
          <a:ln>
            <a:noFill/>
          </a:ln>
        </p:spPr>
        <p:txBody>
          <a:bodyPr spcFirstLastPara="1" wrap="square" lIns="45725" tIns="22850" rIns="45725" bIns="22850" anchor="t" anchorCtr="0">
            <a:normAutofit/>
          </a:bodyPr>
          <a:lstStyle>
            <a:lvl1pPr marL="609585" lvl="0" indent="-380990" algn="l">
              <a:lnSpc>
                <a:spcPct val="100000"/>
              </a:lnSpc>
              <a:spcBef>
                <a:spcPts val="267"/>
              </a:spcBef>
              <a:spcAft>
                <a:spcPts val="0"/>
              </a:spcAft>
              <a:buClr>
                <a:schemeClr val="dk1"/>
              </a:buClr>
              <a:buSzPts val="900"/>
              <a:buChar char="•"/>
              <a:defRPr/>
            </a:lvl1pPr>
            <a:lvl2pPr marL="1219170" lvl="1" indent="-380990" algn="l">
              <a:lnSpc>
                <a:spcPct val="100000"/>
              </a:lnSpc>
              <a:spcBef>
                <a:spcPts val="267"/>
              </a:spcBef>
              <a:spcAft>
                <a:spcPts val="0"/>
              </a:spcAft>
              <a:buClr>
                <a:schemeClr val="dk1"/>
              </a:buClr>
              <a:buSzPts val="900"/>
              <a:buChar char="–"/>
              <a:defRPr/>
            </a:lvl2pPr>
            <a:lvl3pPr marL="1828754" lvl="2" indent="-380990" algn="l">
              <a:lnSpc>
                <a:spcPct val="100000"/>
              </a:lnSpc>
              <a:spcBef>
                <a:spcPts val="267"/>
              </a:spcBef>
              <a:spcAft>
                <a:spcPts val="0"/>
              </a:spcAft>
              <a:buClr>
                <a:schemeClr val="dk1"/>
              </a:buClr>
              <a:buSzPts val="900"/>
              <a:buChar char="•"/>
              <a:defRPr/>
            </a:lvl3pPr>
            <a:lvl4pPr marL="2438339" lvl="3" indent="-380990" algn="l">
              <a:lnSpc>
                <a:spcPct val="100000"/>
              </a:lnSpc>
              <a:spcBef>
                <a:spcPts val="267"/>
              </a:spcBef>
              <a:spcAft>
                <a:spcPts val="0"/>
              </a:spcAft>
              <a:buClr>
                <a:schemeClr val="dk1"/>
              </a:buClr>
              <a:buSzPts val="900"/>
              <a:buChar char="–"/>
              <a:defRPr/>
            </a:lvl4pPr>
            <a:lvl5pPr marL="3047924" lvl="4" indent="-380990" algn="l">
              <a:lnSpc>
                <a:spcPct val="100000"/>
              </a:lnSpc>
              <a:spcBef>
                <a:spcPts val="267"/>
              </a:spcBef>
              <a:spcAft>
                <a:spcPts val="0"/>
              </a:spcAft>
              <a:buClr>
                <a:schemeClr val="dk1"/>
              </a:buClr>
              <a:buSzPts val="900"/>
              <a:buChar char="»"/>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76" name="Google Shape;76;p77"/>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7" name="Google Shape;77;p77"/>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8" name="Google Shape;78;p77"/>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2874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
        <p:cNvGrpSpPr/>
        <p:nvPr/>
      </p:nvGrpSpPr>
      <p:grpSpPr>
        <a:xfrm>
          <a:off x="0" y="0"/>
          <a:ext cx="0" cy="0"/>
          <a:chOff x="0" y="0"/>
          <a:chExt cx="0" cy="0"/>
        </a:xfrm>
      </p:grpSpPr>
      <p:sp>
        <p:nvSpPr>
          <p:cNvPr id="80" name="Google Shape;80;p78"/>
          <p:cNvSpPr txBox="1">
            <a:spLocks noGrp="1"/>
          </p:cNvSpPr>
          <p:nvPr>
            <p:ph type="title"/>
          </p:nvPr>
        </p:nvSpPr>
        <p:spPr>
          <a:xfrm rot="5400000">
            <a:off x="3154800" y="1447892"/>
            <a:ext cx="3901200" cy="13716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1" name="Google Shape;81;p78"/>
          <p:cNvSpPr txBox="1">
            <a:spLocks noGrp="1"/>
          </p:cNvSpPr>
          <p:nvPr>
            <p:ph type="body" idx="1"/>
          </p:nvPr>
        </p:nvSpPr>
        <p:spPr>
          <a:xfrm rot="5400000">
            <a:off x="360800" y="127092"/>
            <a:ext cx="3901200" cy="4013200"/>
          </a:xfrm>
          <a:prstGeom prst="rect">
            <a:avLst/>
          </a:prstGeom>
          <a:noFill/>
          <a:ln>
            <a:noFill/>
          </a:ln>
        </p:spPr>
        <p:txBody>
          <a:bodyPr spcFirstLastPara="1" wrap="square" lIns="45725" tIns="22850" rIns="45725" bIns="22850" anchor="t" anchorCtr="0">
            <a:normAutofit/>
          </a:bodyPr>
          <a:lstStyle>
            <a:lvl1pPr marL="609585" lvl="0" indent="-380990" algn="l">
              <a:lnSpc>
                <a:spcPct val="100000"/>
              </a:lnSpc>
              <a:spcBef>
                <a:spcPts val="267"/>
              </a:spcBef>
              <a:spcAft>
                <a:spcPts val="0"/>
              </a:spcAft>
              <a:buClr>
                <a:schemeClr val="dk1"/>
              </a:buClr>
              <a:buSzPts val="900"/>
              <a:buChar char="•"/>
              <a:defRPr/>
            </a:lvl1pPr>
            <a:lvl2pPr marL="1219170" lvl="1" indent="-380990" algn="l">
              <a:lnSpc>
                <a:spcPct val="100000"/>
              </a:lnSpc>
              <a:spcBef>
                <a:spcPts val="267"/>
              </a:spcBef>
              <a:spcAft>
                <a:spcPts val="0"/>
              </a:spcAft>
              <a:buClr>
                <a:schemeClr val="dk1"/>
              </a:buClr>
              <a:buSzPts val="900"/>
              <a:buChar char="–"/>
              <a:defRPr/>
            </a:lvl2pPr>
            <a:lvl3pPr marL="1828754" lvl="2" indent="-380990" algn="l">
              <a:lnSpc>
                <a:spcPct val="100000"/>
              </a:lnSpc>
              <a:spcBef>
                <a:spcPts val="267"/>
              </a:spcBef>
              <a:spcAft>
                <a:spcPts val="0"/>
              </a:spcAft>
              <a:buClr>
                <a:schemeClr val="dk1"/>
              </a:buClr>
              <a:buSzPts val="900"/>
              <a:buChar char="•"/>
              <a:defRPr/>
            </a:lvl3pPr>
            <a:lvl4pPr marL="2438339" lvl="3" indent="-380990" algn="l">
              <a:lnSpc>
                <a:spcPct val="100000"/>
              </a:lnSpc>
              <a:spcBef>
                <a:spcPts val="267"/>
              </a:spcBef>
              <a:spcAft>
                <a:spcPts val="0"/>
              </a:spcAft>
              <a:buClr>
                <a:schemeClr val="dk1"/>
              </a:buClr>
              <a:buSzPts val="900"/>
              <a:buChar char="–"/>
              <a:defRPr/>
            </a:lvl4pPr>
            <a:lvl5pPr marL="3047924" lvl="4" indent="-380990" algn="l">
              <a:lnSpc>
                <a:spcPct val="100000"/>
              </a:lnSpc>
              <a:spcBef>
                <a:spcPts val="267"/>
              </a:spcBef>
              <a:spcAft>
                <a:spcPts val="0"/>
              </a:spcAft>
              <a:buClr>
                <a:schemeClr val="dk1"/>
              </a:buClr>
              <a:buSzPts val="900"/>
              <a:buChar char="»"/>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82" name="Google Shape;82;p78"/>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3" name="Google Shape;83;p78"/>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4" name="Google Shape;84;p78"/>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6074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9"/>
          <p:cNvSpPr txBox="1">
            <a:spLocks noGrp="1"/>
          </p:cNvSpPr>
          <p:nvPr>
            <p:ph type="title"/>
          </p:nvPr>
        </p:nvSpPr>
        <p:spPr>
          <a:xfrm>
            <a:off x="415600" y="740800"/>
            <a:ext cx="3744000" cy="1007600"/>
          </a:xfrm>
          <a:prstGeom prst="rect">
            <a:avLst/>
          </a:prstGeom>
          <a:noFill/>
          <a:ln>
            <a:noFill/>
          </a:ln>
        </p:spPr>
        <p:txBody>
          <a:bodyPr spcFirstLastPara="1" wrap="square" lIns="45725" tIns="22850" rIns="45725" bIns="22850" anchor="b" anchorCtr="0">
            <a:norm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87" name="Google Shape;87;p79"/>
          <p:cNvSpPr txBox="1">
            <a:spLocks noGrp="1"/>
          </p:cNvSpPr>
          <p:nvPr>
            <p:ph type="body" idx="1"/>
          </p:nvPr>
        </p:nvSpPr>
        <p:spPr>
          <a:xfrm>
            <a:off x="415600" y="1855171"/>
            <a:ext cx="3744000" cy="4239200"/>
          </a:xfrm>
          <a:prstGeom prst="rect">
            <a:avLst/>
          </a:prstGeom>
          <a:noFill/>
          <a:ln>
            <a:noFill/>
          </a:ln>
        </p:spPr>
        <p:txBody>
          <a:bodyPr spcFirstLastPara="1" wrap="square" lIns="45725" tIns="22850" rIns="45725" bIns="22850" anchor="t" anchorCtr="0">
            <a:normAutofit/>
          </a:bodyPr>
          <a:lstStyle>
            <a:lvl1pPr marL="609585" lvl="0" indent="-406390" algn="l">
              <a:lnSpc>
                <a:spcPct val="100000"/>
              </a:lnSpc>
              <a:spcBef>
                <a:spcPts val="400"/>
              </a:spcBef>
              <a:spcAft>
                <a:spcPts val="0"/>
              </a:spcAft>
              <a:buSzPts val="1200"/>
              <a:buChar char="•"/>
              <a:defRPr sz="1600"/>
            </a:lvl1pPr>
            <a:lvl2pPr marL="1219170" lvl="1" indent="-406390" algn="l">
              <a:lnSpc>
                <a:spcPct val="100000"/>
              </a:lnSpc>
              <a:spcBef>
                <a:spcPts val="400"/>
              </a:spcBef>
              <a:spcAft>
                <a:spcPts val="0"/>
              </a:spcAft>
              <a:buSzPts val="1200"/>
              <a:buChar char="–"/>
              <a:defRPr sz="1600"/>
            </a:lvl2pPr>
            <a:lvl3pPr marL="1828754" lvl="2" indent="-406390" algn="l">
              <a:lnSpc>
                <a:spcPct val="100000"/>
              </a:lnSpc>
              <a:spcBef>
                <a:spcPts val="267"/>
              </a:spcBef>
              <a:spcAft>
                <a:spcPts val="0"/>
              </a:spcAft>
              <a:buSzPts val="1200"/>
              <a:buChar char="•"/>
              <a:defRPr sz="1600"/>
            </a:lvl3pPr>
            <a:lvl4pPr marL="2438339" lvl="3" indent="-406390" algn="l">
              <a:lnSpc>
                <a:spcPct val="100000"/>
              </a:lnSpc>
              <a:spcBef>
                <a:spcPts val="267"/>
              </a:spcBef>
              <a:spcAft>
                <a:spcPts val="0"/>
              </a:spcAft>
              <a:buSzPts val="1200"/>
              <a:buChar char="–"/>
              <a:defRPr sz="1600"/>
            </a:lvl4pPr>
            <a:lvl5pPr marL="3047924" lvl="4" indent="-406390" algn="l">
              <a:lnSpc>
                <a:spcPct val="100000"/>
              </a:lnSpc>
              <a:spcBef>
                <a:spcPts val="267"/>
              </a:spcBef>
              <a:spcAft>
                <a:spcPts val="0"/>
              </a:spcAft>
              <a:buSzPts val="1200"/>
              <a:buChar char="»"/>
              <a:defRPr sz="1600"/>
            </a:lvl5pPr>
            <a:lvl6pPr marL="3657509" lvl="5" indent="-406390" algn="l">
              <a:lnSpc>
                <a:spcPct val="100000"/>
              </a:lnSpc>
              <a:spcBef>
                <a:spcPts val="267"/>
              </a:spcBef>
              <a:spcAft>
                <a:spcPts val="0"/>
              </a:spcAft>
              <a:buSzPts val="1200"/>
              <a:buChar char="•"/>
              <a:defRPr sz="1600"/>
            </a:lvl6pPr>
            <a:lvl7pPr marL="4267093" lvl="6" indent="-406390" algn="l">
              <a:lnSpc>
                <a:spcPct val="100000"/>
              </a:lnSpc>
              <a:spcBef>
                <a:spcPts val="267"/>
              </a:spcBef>
              <a:spcAft>
                <a:spcPts val="0"/>
              </a:spcAft>
              <a:buSzPts val="1200"/>
              <a:buChar char="•"/>
              <a:defRPr sz="1600"/>
            </a:lvl7pPr>
            <a:lvl8pPr marL="4876678" lvl="7" indent="-406390" algn="l">
              <a:lnSpc>
                <a:spcPct val="100000"/>
              </a:lnSpc>
              <a:spcBef>
                <a:spcPts val="267"/>
              </a:spcBef>
              <a:spcAft>
                <a:spcPts val="0"/>
              </a:spcAft>
              <a:buSzPts val="1200"/>
              <a:buChar char="•"/>
              <a:defRPr sz="1600"/>
            </a:lvl8pPr>
            <a:lvl9pPr marL="5486263" lvl="8" indent="-406390" algn="l">
              <a:lnSpc>
                <a:spcPct val="100000"/>
              </a:lnSpc>
              <a:spcBef>
                <a:spcPts val="267"/>
              </a:spcBef>
              <a:spcAft>
                <a:spcPts val="0"/>
              </a:spcAft>
              <a:buSzPts val="1200"/>
              <a:buChar char="•"/>
              <a:defRPr sz="1600"/>
            </a:lvl9pPr>
          </a:lstStyle>
          <a:p>
            <a:endParaRPr/>
          </a:p>
        </p:txBody>
      </p:sp>
      <p:sp>
        <p:nvSpPr>
          <p:cNvPr id="88" name="Google Shape;88;p79"/>
          <p:cNvSpPr txBox="1">
            <a:spLocks noGrp="1"/>
          </p:cNvSpPr>
          <p:nvPr>
            <p:ph type="sldNum" idx="12"/>
          </p:nvPr>
        </p:nvSpPr>
        <p:spPr>
          <a:xfrm>
            <a:off x="11367233" y="6271879"/>
            <a:ext cx="731600" cy="5248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4479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rgbClr val="B6B7B8"/>
        </a:solidFill>
        <a:effectLst/>
      </p:bgPr>
    </p:bg>
    <p:spTree>
      <p:nvGrpSpPr>
        <p:cNvPr id="1" name="Shape 89"/>
        <p:cNvGrpSpPr/>
        <p:nvPr/>
      </p:nvGrpSpPr>
      <p:grpSpPr>
        <a:xfrm>
          <a:off x="0" y="0"/>
          <a:ext cx="0" cy="0"/>
          <a:chOff x="0" y="0"/>
          <a:chExt cx="0" cy="0"/>
        </a:xfrm>
      </p:grpSpPr>
      <p:sp>
        <p:nvSpPr>
          <p:cNvPr id="90" name="Google Shape;90;p81"/>
          <p:cNvSpPr txBox="1">
            <a:spLocks noGrp="1"/>
          </p:cNvSpPr>
          <p:nvPr>
            <p:ph type="title"/>
          </p:nvPr>
        </p:nvSpPr>
        <p:spPr>
          <a:xfrm>
            <a:off x="653667" y="701800"/>
            <a:ext cx="7491600" cy="5454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lt1"/>
              </a:buClr>
              <a:buSzPts val="4800"/>
              <a:buNone/>
              <a:defRPr sz="6400" b="0">
                <a:solidFill>
                  <a:schemeClr val="lt1"/>
                </a:solidFill>
              </a:defRPr>
            </a:lvl1pPr>
            <a:lvl2pPr lvl="1"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3036865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98"/>
          <p:cNvSpPr txBox="1">
            <a:spLocks noGrp="1"/>
          </p:cNvSpPr>
          <p:nvPr>
            <p:ph type="title"/>
          </p:nvPr>
        </p:nvSpPr>
        <p:spPr>
          <a:xfrm>
            <a:off x="664396" y="365125"/>
            <a:ext cx="10458400" cy="903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800"/>
              <a:buFont typeface="Lato"/>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198"/>
          <p:cNvSpPr txBox="1">
            <a:spLocks noGrp="1"/>
          </p:cNvSpPr>
          <p:nvPr>
            <p:ph type="body" idx="1"/>
          </p:nvPr>
        </p:nvSpPr>
        <p:spPr>
          <a:xfrm>
            <a:off x="663540" y="1467599"/>
            <a:ext cx="10458400" cy="4351200"/>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2"/>
              </a:buClr>
              <a:buSzPts val="2100"/>
              <a:buChar char="•"/>
              <a:defRPr>
                <a:solidFill>
                  <a:schemeClr val="dk2"/>
                </a:solidFill>
              </a:defRPr>
            </a:lvl1pPr>
            <a:lvl2pPr marL="1219170" lvl="1" indent="-457189" algn="l">
              <a:lnSpc>
                <a:spcPct val="90000"/>
              </a:lnSpc>
              <a:spcBef>
                <a:spcPts val="533"/>
              </a:spcBef>
              <a:spcAft>
                <a:spcPts val="0"/>
              </a:spcAft>
              <a:buClr>
                <a:schemeClr val="dk2"/>
              </a:buClr>
              <a:buSzPts val="1800"/>
              <a:buChar char="•"/>
              <a:defRPr>
                <a:solidFill>
                  <a:schemeClr val="dk2"/>
                </a:solidFill>
              </a:defRPr>
            </a:lvl2pPr>
            <a:lvl3pPr marL="1828754" lvl="2" indent="-431789" algn="l">
              <a:lnSpc>
                <a:spcPct val="90000"/>
              </a:lnSpc>
              <a:spcBef>
                <a:spcPts val="533"/>
              </a:spcBef>
              <a:spcAft>
                <a:spcPts val="0"/>
              </a:spcAft>
              <a:buClr>
                <a:schemeClr val="dk2"/>
              </a:buClr>
              <a:buSzPts val="1500"/>
              <a:buChar char="•"/>
              <a:defRPr>
                <a:solidFill>
                  <a:schemeClr val="dk2"/>
                </a:solidFill>
              </a:defRPr>
            </a:lvl3pPr>
            <a:lvl4pPr marL="2438339" lvl="3" indent="-423323" algn="l">
              <a:lnSpc>
                <a:spcPct val="90000"/>
              </a:lnSpc>
              <a:spcBef>
                <a:spcPts val="533"/>
              </a:spcBef>
              <a:spcAft>
                <a:spcPts val="0"/>
              </a:spcAft>
              <a:buClr>
                <a:schemeClr val="dk2"/>
              </a:buClr>
              <a:buSzPts val="1400"/>
              <a:buChar char="•"/>
              <a:defRPr>
                <a:solidFill>
                  <a:schemeClr val="dk2"/>
                </a:solidFill>
              </a:defRPr>
            </a:lvl4pPr>
            <a:lvl5pPr marL="3047924" lvl="4" indent="-423323" algn="l">
              <a:lnSpc>
                <a:spcPct val="90000"/>
              </a:lnSpc>
              <a:spcBef>
                <a:spcPts val="533"/>
              </a:spcBef>
              <a:spcAft>
                <a:spcPts val="0"/>
              </a:spcAft>
              <a:buClr>
                <a:schemeClr val="dk2"/>
              </a:buClr>
              <a:buSzPts val="1400"/>
              <a:buChar char="•"/>
              <a:defRPr>
                <a:solidFill>
                  <a:schemeClr val="dk2"/>
                </a:solidFill>
              </a:defRPr>
            </a:lvl5pPr>
            <a:lvl6pPr marL="3657509" lvl="5" indent="-423323" algn="l">
              <a:lnSpc>
                <a:spcPct val="90000"/>
              </a:lnSpc>
              <a:spcBef>
                <a:spcPts val="533"/>
              </a:spcBef>
              <a:spcAft>
                <a:spcPts val="0"/>
              </a:spcAft>
              <a:buClr>
                <a:schemeClr val="lt1"/>
              </a:buClr>
              <a:buSzPts val="1400"/>
              <a:buChar char="•"/>
              <a:defRPr/>
            </a:lvl6pPr>
            <a:lvl7pPr marL="4267093" lvl="6" indent="-423323" algn="l">
              <a:lnSpc>
                <a:spcPct val="90000"/>
              </a:lnSpc>
              <a:spcBef>
                <a:spcPts val="533"/>
              </a:spcBef>
              <a:spcAft>
                <a:spcPts val="0"/>
              </a:spcAft>
              <a:buClr>
                <a:schemeClr val="lt1"/>
              </a:buClr>
              <a:buSzPts val="1400"/>
              <a:buChar char="•"/>
              <a:defRPr/>
            </a:lvl7pPr>
            <a:lvl8pPr marL="4876678" lvl="7" indent="-423323" algn="l">
              <a:lnSpc>
                <a:spcPct val="90000"/>
              </a:lnSpc>
              <a:spcBef>
                <a:spcPts val="533"/>
              </a:spcBef>
              <a:spcAft>
                <a:spcPts val="0"/>
              </a:spcAft>
              <a:buClr>
                <a:schemeClr val="lt1"/>
              </a:buClr>
              <a:buSzPts val="1400"/>
              <a:buChar char="•"/>
              <a:defRPr/>
            </a:lvl8pPr>
            <a:lvl9pPr marL="5486263" lvl="8" indent="-423323" algn="l">
              <a:lnSpc>
                <a:spcPct val="90000"/>
              </a:lnSpc>
              <a:spcBef>
                <a:spcPts val="533"/>
              </a:spcBef>
              <a:spcAft>
                <a:spcPts val="0"/>
              </a:spcAft>
              <a:buClr>
                <a:schemeClr val="lt1"/>
              </a:buClr>
              <a:buSzPts val="1400"/>
              <a:buChar char="•"/>
              <a:defRPr/>
            </a:lvl9pPr>
          </a:lstStyle>
          <a:p>
            <a:endParaRPr/>
          </a:p>
        </p:txBody>
      </p:sp>
      <p:sp>
        <p:nvSpPr>
          <p:cNvPr id="94" name="Google Shape;94;p198"/>
          <p:cNvSpPr txBox="1">
            <a:spLocks noGrp="1"/>
          </p:cNvSpPr>
          <p:nvPr>
            <p:ph type="sldNum" idx="12"/>
          </p:nvPr>
        </p:nvSpPr>
        <p:spPr>
          <a:xfrm>
            <a:off x="8610600" y="6269019"/>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2"/>
                </a:solidFill>
                <a:latin typeface="Lato"/>
                <a:ea typeface="Lato"/>
                <a:cs typeface="Lato"/>
                <a:sym typeface="Lato"/>
              </a:defRPr>
            </a:lvl9pPr>
          </a:lstStyle>
          <a:p>
            <a:fld id="{00000000-1234-1234-1234-123412341234}" type="slidenum">
              <a:rPr lang="en" smtClean="0"/>
              <a:pPr/>
              <a:t>‹#›</a:t>
            </a:fld>
            <a:endParaRPr lang="en"/>
          </a:p>
        </p:txBody>
      </p:sp>
      <p:pic>
        <p:nvPicPr>
          <p:cNvPr id="95" name="Google Shape;95;p198" descr="A picture containing drawing&#10;&#10;Description automatically generated"/>
          <p:cNvPicPr preferRelativeResize="0"/>
          <p:nvPr/>
        </p:nvPicPr>
        <p:blipFill rotWithShape="1">
          <a:blip r:embed="rId3">
            <a:alphaModFix/>
          </a:blip>
          <a:srcRect r="6261"/>
          <a:stretch/>
        </p:blipFill>
        <p:spPr>
          <a:xfrm>
            <a:off x="2250899" y="6173263"/>
            <a:ext cx="974900" cy="418724"/>
          </a:xfrm>
          <a:prstGeom prst="rect">
            <a:avLst/>
          </a:prstGeom>
          <a:noFill/>
          <a:ln>
            <a:noFill/>
          </a:ln>
        </p:spPr>
      </p:pic>
      <p:pic>
        <p:nvPicPr>
          <p:cNvPr id="96" name="Google Shape;96;p198"/>
          <p:cNvPicPr preferRelativeResize="0"/>
          <p:nvPr/>
        </p:nvPicPr>
        <p:blipFill rotWithShape="1">
          <a:blip r:embed="rId4">
            <a:alphaModFix/>
          </a:blip>
          <a:srcRect/>
          <a:stretch/>
        </p:blipFill>
        <p:spPr>
          <a:xfrm>
            <a:off x="935007" y="6268785"/>
            <a:ext cx="1201768" cy="272401"/>
          </a:xfrm>
          <a:prstGeom prst="rect">
            <a:avLst/>
          </a:prstGeom>
          <a:noFill/>
          <a:ln>
            <a:noFill/>
          </a:ln>
        </p:spPr>
      </p:pic>
    </p:spTree>
    <p:extLst>
      <p:ext uri="{BB962C8B-B14F-4D97-AF65-F5344CB8AC3E}">
        <p14:creationId xmlns:p14="http://schemas.microsoft.com/office/powerpoint/2010/main" val="730176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g2a876fefab5_0_357"/>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5" name="Google Shape;105;g2a876fefab5_0_357"/>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6" name="Google Shape;106;g2a876fefab5_0_357"/>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6952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2409866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1 1">
  <p:cSld name="Main point 1 1">
    <p:bg>
      <p:bgPr>
        <a:solidFill>
          <a:srgbClr val="1B7A4C"/>
        </a:solidFill>
        <a:effectLst/>
      </p:bgPr>
    </p:bg>
    <p:spTree>
      <p:nvGrpSpPr>
        <p:cNvPr id="1" name="Shape 107"/>
        <p:cNvGrpSpPr/>
        <p:nvPr/>
      </p:nvGrpSpPr>
      <p:grpSpPr>
        <a:xfrm>
          <a:off x="0" y="0"/>
          <a:ext cx="0" cy="0"/>
          <a:chOff x="0" y="0"/>
          <a:chExt cx="0" cy="0"/>
        </a:xfrm>
      </p:grpSpPr>
      <p:sp>
        <p:nvSpPr>
          <p:cNvPr id="108" name="Google Shape;108;g2a876fefab5_0_355"/>
          <p:cNvSpPr txBox="1">
            <a:spLocks noGrp="1"/>
          </p:cNvSpPr>
          <p:nvPr>
            <p:ph type="title"/>
          </p:nvPr>
        </p:nvSpPr>
        <p:spPr>
          <a:xfrm>
            <a:off x="653667" y="701800"/>
            <a:ext cx="7491600" cy="5454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lt1"/>
              </a:buClr>
              <a:buSzPts val="4800"/>
              <a:buNone/>
              <a:defRPr sz="6400" b="0">
                <a:solidFill>
                  <a:schemeClr val="lt1"/>
                </a:solidFill>
              </a:defRPr>
            </a:lvl1pPr>
            <a:lvl2pPr lvl="1"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3891877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9"/>
        <p:cNvGrpSpPr/>
        <p:nvPr/>
      </p:nvGrpSpPr>
      <p:grpSpPr>
        <a:xfrm>
          <a:off x="0" y="0"/>
          <a:ext cx="0" cy="0"/>
          <a:chOff x="0" y="0"/>
          <a:chExt cx="0" cy="0"/>
        </a:xfrm>
      </p:grpSpPr>
      <p:sp>
        <p:nvSpPr>
          <p:cNvPr id="110" name="Google Shape;110;g2a876fefab5_0_361"/>
          <p:cNvSpPr txBox="1">
            <a:spLocks noGrp="1"/>
          </p:cNvSpPr>
          <p:nvPr>
            <p:ph type="ctrTitle"/>
          </p:nvPr>
        </p:nvSpPr>
        <p:spPr>
          <a:xfrm>
            <a:off x="457200" y="1420284"/>
            <a:ext cx="5181600" cy="980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1" name="Google Shape;111;g2a876fefab5_0_361"/>
          <p:cNvSpPr txBox="1">
            <a:spLocks noGrp="1"/>
          </p:cNvSpPr>
          <p:nvPr>
            <p:ph type="subTitle" idx="1"/>
          </p:nvPr>
        </p:nvSpPr>
        <p:spPr>
          <a:xfrm>
            <a:off x="914400" y="2590800"/>
            <a:ext cx="4267200" cy="1168400"/>
          </a:xfrm>
          <a:prstGeom prst="rect">
            <a:avLst/>
          </a:prstGeom>
          <a:noFill/>
          <a:ln>
            <a:noFill/>
          </a:ln>
        </p:spPr>
        <p:txBody>
          <a:bodyPr spcFirstLastPara="1" wrap="square" lIns="45725" tIns="22850" rIns="45725" bIns="22850" anchor="t" anchorCtr="0">
            <a:normAutofit/>
          </a:bodyPr>
          <a:lstStyle>
            <a:lvl1pPr lvl="0" algn="ctr">
              <a:lnSpc>
                <a:spcPct val="100000"/>
              </a:lnSpc>
              <a:spcBef>
                <a:spcPts val="400"/>
              </a:spcBef>
              <a:spcAft>
                <a:spcPts val="0"/>
              </a:spcAft>
              <a:buClr>
                <a:srgbClr val="888888"/>
              </a:buClr>
              <a:buSzPts val="1600"/>
              <a:buNone/>
              <a:defRPr>
                <a:solidFill>
                  <a:srgbClr val="888888"/>
                </a:solidFill>
              </a:defRPr>
            </a:lvl1pPr>
            <a:lvl2pPr lvl="1" algn="ctr">
              <a:lnSpc>
                <a:spcPct val="100000"/>
              </a:lnSpc>
              <a:spcBef>
                <a:spcPts val="400"/>
              </a:spcBef>
              <a:spcAft>
                <a:spcPts val="0"/>
              </a:spcAft>
              <a:buClr>
                <a:srgbClr val="888888"/>
              </a:buClr>
              <a:buSzPts val="1400"/>
              <a:buNone/>
              <a:defRPr>
                <a:solidFill>
                  <a:srgbClr val="888888"/>
                </a:solidFill>
              </a:defRPr>
            </a:lvl2pPr>
            <a:lvl3pPr lvl="2" algn="ctr">
              <a:lnSpc>
                <a:spcPct val="100000"/>
              </a:lnSpc>
              <a:spcBef>
                <a:spcPts val="267"/>
              </a:spcBef>
              <a:spcAft>
                <a:spcPts val="0"/>
              </a:spcAft>
              <a:buClr>
                <a:srgbClr val="888888"/>
              </a:buClr>
              <a:buSzPts val="1200"/>
              <a:buNone/>
              <a:defRPr>
                <a:solidFill>
                  <a:srgbClr val="888888"/>
                </a:solidFill>
              </a:defRPr>
            </a:lvl3pPr>
            <a:lvl4pPr lvl="3" algn="ctr">
              <a:lnSpc>
                <a:spcPct val="100000"/>
              </a:lnSpc>
              <a:spcBef>
                <a:spcPts val="267"/>
              </a:spcBef>
              <a:spcAft>
                <a:spcPts val="0"/>
              </a:spcAft>
              <a:buClr>
                <a:srgbClr val="888888"/>
              </a:buClr>
              <a:buSzPts val="1000"/>
              <a:buNone/>
              <a:defRPr>
                <a:solidFill>
                  <a:srgbClr val="888888"/>
                </a:solidFill>
              </a:defRPr>
            </a:lvl4pPr>
            <a:lvl5pPr lvl="4" algn="ctr">
              <a:lnSpc>
                <a:spcPct val="100000"/>
              </a:lnSpc>
              <a:spcBef>
                <a:spcPts val="267"/>
              </a:spcBef>
              <a:spcAft>
                <a:spcPts val="0"/>
              </a:spcAft>
              <a:buClr>
                <a:srgbClr val="888888"/>
              </a:buClr>
              <a:buSzPts val="1000"/>
              <a:buNone/>
              <a:defRPr>
                <a:solidFill>
                  <a:srgbClr val="888888"/>
                </a:solidFill>
              </a:defRPr>
            </a:lvl5pPr>
            <a:lvl6pPr lvl="5" algn="ctr">
              <a:lnSpc>
                <a:spcPct val="100000"/>
              </a:lnSpc>
              <a:spcBef>
                <a:spcPts val="267"/>
              </a:spcBef>
              <a:spcAft>
                <a:spcPts val="0"/>
              </a:spcAft>
              <a:buClr>
                <a:srgbClr val="888888"/>
              </a:buClr>
              <a:buSzPts val="1000"/>
              <a:buNone/>
              <a:defRPr>
                <a:solidFill>
                  <a:srgbClr val="888888"/>
                </a:solidFill>
              </a:defRPr>
            </a:lvl6pPr>
            <a:lvl7pPr lvl="6" algn="ctr">
              <a:lnSpc>
                <a:spcPct val="100000"/>
              </a:lnSpc>
              <a:spcBef>
                <a:spcPts val="267"/>
              </a:spcBef>
              <a:spcAft>
                <a:spcPts val="0"/>
              </a:spcAft>
              <a:buClr>
                <a:srgbClr val="888888"/>
              </a:buClr>
              <a:buSzPts val="1000"/>
              <a:buNone/>
              <a:defRPr>
                <a:solidFill>
                  <a:srgbClr val="888888"/>
                </a:solidFill>
              </a:defRPr>
            </a:lvl7pPr>
            <a:lvl8pPr lvl="7" algn="ctr">
              <a:lnSpc>
                <a:spcPct val="100000"/>
              </a:lnSpc>
              <a:spcBef>
                <a:spcPts val="267"/>
              </a:spcBef>
              <a:spcAft>
                <a:spcPts val="0"/>
              </a:spcAft>
              <a:buClr>
                <a:srgbClr val="888888"/>
              </a:buClr>
              <a:buSzPts val="1000"/>
              <a:buNone/>
              <a:defRPr>
                <a:solidFill>
                  <a:srgbClr val="888888"/>
                </a:solidFill>
              </a:defRPr>
            </a:lvl8pPr>
            <a:lvl9pPr lvl="8" algn="ctr">
              <a:lnSpc>
                <a:spcPct val="100000"/>
              </a:lnSpc>
              <a:spcBef>
                <a:spcPts val="267"/>
              </a:spcBef>
              <a:spcAft>
                <a:spcPts val="0"/>
              </a:spcAft>
              <a:buClr>
                <a:srgbClr val="888888"/>
              </a:buClr>
              <a:buSzPts val="1000"/>
              <a:buNone/>
              <a:defRPr>
                <a:solidFill>
                  <a:srgbClr val="888888"/>
                </a:solidFill>
              </a:defRPr>
            </a:lvl9pPr>
          </a:lstStyle>
          <a:p>
            <a:endParaRPr/>
          </a:p>
        </p:txBody>
      </p:sp>
      <p:sp>
        <p:nvSpPr>
          <p:cNvPr id="112" name="Google Shape;112;g2a876fefab5_0_361"/>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3" name="Google Shape;113;g2a876fefab5_0_361"/>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4" name="Google Shape;114;g2a876fefab5_0_361"/>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1595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5"/>
        <p:cNvGrpSpPr/>
        <p:nvPr/>
      </p:nvGrpSpPr>
      <p:grpSpPr>
        <a:xfrm>
          <a:off x="0" y="0"/>
          <a:ext cx="0" cy="0"/>
          <a:chOff x="0" y="0"/>
          <a:chExt cx="0" cy="0"/>
        </a:xfrm>
      </p:grpSpPr>
      <p:sp>
        <p:nvSpPr>
          <p:cNvPr id="116" name="Google Shape;116;g2a876fefab5_0_367"/>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7" name="Google Shape;117;g2a876fefab5_0_367"/>
          <p:cNvSpPr txBox="1">
            <a:spLocks noGrp="1"/>
          </p:cNvSpPr>
          <p:nvPr>
            <p:ph type="body" idx="1"/>
          </p:nvPr>
        </p:nvSpPr>
        <p:spPr>
          <a:xfrm>
            <a:off x="304800" y="1066800"/>
            <a:ext cx="5486400" cy="3017600"/>
          </a:xfrm>
          <a:prstGeom prst="rect">
            <a:avLst/>
          </a:prstGeom>
          <a:noFill/>
          <a:ln>
            <a:noFill/>
          </a:ln>
        </p:spPr>
        <p:txBody>
          <a:bodyPr spcFirstLastPara="1" wrap="square" lIns="45725" tIns="22850" rIns="45725" bIns="22850" anchor="t" anchorCtr="0">
            <a:normAutofit/>
          </a:bodyPr>
          <a:lstStyle>
            <a:lvl1pPr marL="609585" lvl="0" indent="-380990" algn="l">
              <a:lnSpc>
                <a:spcPct val="100000"/>
              </a:lnSpc>
              <a:spcBef>
                <a:spcPts val="267"/>
              </a:spcBef>
              <a:spcAft>
                <a:spcPts val="0"/>
              </a:spcAft>
              <a:buClr>
                <a:schemeClr val="dk1"/>
              </a:buClr>
              <a:buSzPts val="900"/>
              <a:buChar char="•"/>
              <a:defRPr/>
            </a:lvl1pPr>
            <a:lvl2pPr marL="1219170" lvl="1" indent="-380990" algn="l">
              <a:lnSpc>
                <a:spcPct val="100000"/>
              </a:lnSpc>
              <a:spcBef>
                <a:spcPts val="267"/>
              </a:spcBef>
              <a:spcAft>
                <a:spcPts val="0"/>
              </a:spcAft>
              <a:buClr>
                <a:schemeClr val="dk1"/>
              </a:buClr>
              <a:buSzPts val="900"/>
              <a:buChar char="–"/>
              <a:defRPr/>
            </a:lvl2pPr>
            <a:lvl3pPr marL="1828754" lvl="2" indent="-380990" algn="l">
              <a:lnSpc>
                <a:spcPct val="100000"/>
              </a:lnSpc>
              <a:spcBef>
                <a:spcPts val="267"/>
              </a:spcBef>
              <a:spcAft>
                <a:spcPts val="0"/>
              </a:spcAft>
              <a:buClr>
                <a:schemeClr val="dk1"/>
              </a:buClr>
              <a:buSzPts val="900"/>
              <a:buChar char="•"/>
              <a:defRPr/>
            </a:lvl3pPr>
            <a:lvl4pPr marL="2438339" lvl="3" indent="-380990" algn="l">
              <a:lnSpc>
                <a:spcPct val="100000"/>
              </a:lnSpc>
              <a:spcBef>
                <a:spcPts val="267"/>
              </a:spcBef>
              <a:spcAft>
                <a:spcPts val="0"/>
              </a:spcAft>
              <a:buClr>
                <a:schemeClr val="dk1"/>
              </a:buClr>
              <a:buSzPts val="900"/>
              <a:buChar char="–"/>
              <a:defRPr/>
            </a:lvl4pPr>
            <a:lvl5pPr marL="3047924" lvl="4" indent="-380990" algn="l">
              <a:lnSpc>
                <a:spcPct val="100000"/>
              </a:lnSpc>
              <a:spcBef>
                <a:spcPts val="267"/>
              </a:spcBef>
              <a:spcAft>
                <a:spcPts val="0"/>
              </a:spcAft>
              <a:buClr>
                <a:schemeClr val="dk1"/>
              </a:buClr>
              <a:buSzPts val="900"/>
              <a:buChar char="»"/>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118" name="Google Shape;118;g2a876fefab5_0_367"/>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9" name="Google Shape;119;g2a876fefab5_0_367"/>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0" name="Google Shape;120;g2a876fefab5_0_367"/>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0222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1"/>
        <p:cNvGrpSpPr/>
        <p:nvPr/>
      </p:nvGrpSpPr>
      <p:grpSpPr>
        <a:xfrm>
          <a:off x="0" y="0"/>
          <a:ext cx="0" cy="0"/>
          <a:chOff x="0" y="0"/>
          <a:chExt cx="0" cy="0"/>
        </a:xfrm>
      </p:grpSpPr>
      <p:sp>
        <p:nvSpPr>
          <p:cNvPr id="122" name="Google Shape;122;g2a876fefab5_0_373"/>
          <p:cNvSpPr txBox="1">
            <a:spLocks noGrp="1"/>
          </p:cNvSpPr>
          <p:nvPr>
            <p:ph type="title"/>
          </p:nvPr>
        </p:nvSpPr>
        <p:spPr>
          <a:xfrm>
            <a:off x="481541" y="2937933"/>
            <a:ext cx="5181600" cy="908000"/>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2667"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3" name="Google Shape;123;g2a876fefab5_0_373"/>
          <p:cNvSpPr txBox="1">
            <a:spLocks noGrp="1"/>
          </p:cNvSpPr>
          <p:nvPr>
            <p:ph type="body" idx="1"/>
          </p:nvPr>
        </p:nvSpPr>
        <p:spPr>
          <a:xfrm>
            <a:off x="481541" y="1937809"/>
            <a:ext cx="5181600" cy="1000400"/>
          </a:xfrm>
          <a:prstGeom prst="rect">
            <a:avLst/>
          </a:prstGeom>
          <a:noFill/>
          <a:ln>
            <a:noFill/>
          </a:ln>
        </p:spPr>
        <p:txBody>
          <a:bodyPr spcFirstLastPara="1" wrap="square" lIns="45725" tIns="22850" rIns="45725" bIns="22850" anchor="b" anchorCtr="0">
            <a:normAutofit/>
          </a:bodyPr>
          <a:lstStyle>
            <a:lvl1pPr marL="609585" lvl="0" indent="-304792" algn="l">
              <a:lnSpc>
                <a:spcPct val="100000"/>
              </a:lnSpc>
              <a:spcBef>
                <a:spcPts val="267"/>
              </a:spcBef>
              <a:spcAft>
                <a:spcPts val="0"/>
              </a:spcAft>
              <a:buClr>
                <a:srgbClr val="888888"/>
              </a:buClr>
              <a:buSzPts val="1000"/>
              <a:buNone/>
              <a:defRPr sz="1333">
                <a:solidFill>
                  <a:srgbClr val="888888"/>
                </a:solidFill>
              </a:defRPr>
            </a:lvl1pPr>
            <a:lvl2pPr marL="1219170" lvl="1" indent="-304792" algn="l">
              <a:lnSpc>
                <a:spcPct val="100000"/>
              </a:lnSpc>
              <a:spcBef>
                <a:spcPts val="267"/>
              </a:spcBef>
              <a:spcAft>
                <a:spcPts val="0"/>
              </a:spcAft>
              <a:buClr>
                <a:srgbClr val="888888"/>
              </a:buClr>
              <a:buSzPts val="900"/>
              <a:buNone/>
              <a:defRPr sz="1200">
                <a:solidFill>
                  <a:srgbClr val="888888"/>
                </a:solidFill>
              </a:defRPr>
            </a:lvl2pPr>
            <a:lvl3pPr marL="1828754" lvl="2" indent="-304792" algn="l">
              <a:lnSpc>
                <a:spcPct val="100000"/>
              </a:lnSpc>
              <a:spcBef>
                <a:spcPts val="267"/>
              </a:spcBef>
              <a:spcAft>
                <a:spcPts val="0"/>
              </a:spcAft>
              <a:buClr>
                <a:srgbClr val="888888"/>
              </a:buClr>
              <a:buSzPts val="800"/>
              <a:buNone/>
              <a:defRPr sz="1067">
                <a:solidFill>
                  <a:srgbClr val="888888"/>
                </a:solidFill>
              </a:defRPr>
            </a:lvl3pPr>
            <a:lvl4pPr marL="2438339" lvl="3" indent="-304792" algn="l">
              <a:lnSpc>
                <a:spcPct val="100000"/>
              </a:lnSpc>
              <a:spcBef>
                <a:spcPts val="133"/>
              </a:spcBef>
              <a:spcAft>
                <a:spcPts val="0"/>
              </a:spcAft>
              <a:buClr>
                <a:srgbClr val="888888"/>
              </a:buClr>
              <a:buSzPts val="700"/>
              <a:buNone/>
              <a:defRPr sz="933">
                <a:solidFill>
                  <a:srgbClr val="888888"/>
                </a:solidFill>
              </a:defRPr>
            </a:lvl4pPr>
            <a:lvl5pPr marL="3047924" lvl="4" indent="-304792" algn="l">
              <a:lnSpc>
                <a:spcPct val="100000"/>
              </a:lnSpc>
              <a:spcBef>
                <a:spcPts val="133"/>
              </a:spcBef>
              <a:spcAft>
                <a:spcPts val="0"/>
              </a:spcAft>
              <a:buClr>
                <a:srgbClr val="888888"/>
              </a:buClr>
              <a:buSzPts val="700"/>
              <a:buNone/>
              <a:defRPr sz="933">
                <a:solidFill>
                  <a:srgbClr val="888888"/>
                </a:solidFill>
              </a:defRPr>
            </a:lvl5pPr>
            <a:lvl6pPr marL="3657509" lvl="5" indent="-304792" algn="l">
              <a:lnSpc>
                <a:spcPct val="100000"/>
              </a:lnSpc>
              <a:spcBef>
                <a:spcPts val="133"/>
              </a:spcBef>
              <a:spcAft>
                <a:spcPts val="0"/>
              </a:spcAft>
              <a:buClr>
                <a:srgbClr val="888888"/>
              </a:buClr>
              <a:buSzPts val="700"/>
              <a:buNone/>
              <a:defRPr sz="933">
                <a:solidFill>
                  <a:srgbClr val="888888"/>
                </a:solidFill>
              </a:defRPr>
            </a:lvl6pPr>
            <a:lvl7pPr marL="4267093" lvl="6" indent="-304792" algn="l">
              <a:lnSpc>
                <a:spcPct val="100000"/>
              </a:lnSpc>
              <a:spcBef>
                <a:spcPts val="133"/>
              </a:spcBef>
              <a:spcAft>
                <a:spcPts val="0"/>
              </a:spcAft>
              <a:buClr>
                <a:srgbClr val="888888"/>
              </a:buClr>
              <a:buSzPts val="700"/>
              <a:buNone/>
              <a:defRPr sz="933">
                <a:solidFill>
                  <a:srgbClr val="888888"/>
                </a:solidFill>
              </a:defRPr>
            </a:lvl7pPr>
            <a:lvl8pPr marL="4876678" lvl="7" indent="-304792" algn="l">
              <a:lnSpc>
                <a:spcPct val="100000"/>
              </a:lnSpc>
              <a:spcBef>
                <a:spcPts val="133"/>
              </a:spcBef>
              <a:spcAft>
                <a:spcPts val="0"/>
              </a:spcAft>
              <a:buClr>
                <a:srgbClr val="888888"/>
              </a:buClr>
              <a:buSzPts val="700"/>
              <a:buNone/>
              <a:defRPr sz="933">
                <a:solidFill>
                  <a:srgbClr val="888888"/>
                </a:solidFill>
              </a:defRPr>
            </a:lvl8pPr>
            <a:lvl9pPr marL="5486263" lvl="8" indent="-304792" algn="l">
              <a:lnSpc>
                <a:spcPct val="100000"/>
              </a:lnSpc>
              <a:spcBef>
                <a:spcPts val="133"/>
              </a:spcBef>
              <a:spcAft>
                <a:spcPts val="0"/>
              </a:spcAft>
              <a:buClr>
                <a:srgbClr val="888888"/>
              </a:buClr>
              <a:buSzPts val="700"/>
              <a:buNone/>
              <a:defRPr sz="933">
                <a:solidFill>
                  <a:srgbClr val="888888"/>
                </a:solidFill>
              </a:defRPr>
            </a:lvl9pPr>
          </a:lstStyle>
          <a:p>
            <a:endParaRPr/>
          </a:p>
        </p:txBody>
      </p:sp>
      <p:sp>
        <p:nvSpPr>
          <p:cNvPr id="124" name="Google Shape;124;g2a876fefab5_0_373"/>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5" name="Google Shape;125;g2a876fefab5_0_373"/>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6" name="Google Shape;126;g2a876fefab5_0_373"/>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0739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7"/>
        <p:cNvGrpSpPr/>
        <p:nvPr/>
      </p:nvGrpSpPr>
      <p:grpSpPr>
        <a:xfrm>
          <a:off x="0" y="0"/>
          <a:ext cx="0" cy="0"/>
          <a:chOff x="0" y="0"/>
          <a:chExt cx="0" cy="0"/>
        </a:xfrm>
      </p:grpSpPr>
      <p:sp>
        <p:nvSpPr>
          <p:cNvPr id="128" name="Google Shape;128;g2a876fefab5_0_379"/>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9" name="Google Shape;129;g2a876fefab5_0_379"/>
          <p:cNvSpPr txBox="1">
            <a:spLocks noGrp="1"/>
          </p:cNvSpPr>
          <p:nvPr>
            <p:ph type="body" idx="1"/>
          </p:nvPr>
        </p:nvSpPr>
        <p:spPr>
          <a:xfrm>
            <a:off x="304800" y="1066800"/>
            <a:ext cx="2692400" cy="3017600"/>
          </a:xfrm>
          <a:prstGeom prst="rect">
            <a:avLst/>
          </a:prstGeom>
          <a:noFill/>
          <a:ln>
            <a:noFill/>
          </a:ln>
        </p:spPr>
        <p:txBody>
          <a:bodyPr spcFirstLastPara="1" wrap="square" lIns="45725" tIns="22850" rIns="45725" bIns="22850" anchor="t" anchorCtr="0">
            <a:normAutofit/>
          </a:bodyPr>
          <a:lstStyle>
            <a:lvl1pPr marL="609585" lvl="0" indent="-423323" algn="l">
              <a:lnSpc>
                <a:spcPct val="100000"/>
              </a:lnSpc>
              <a:spcBef>
                <a:spcPts val="400"/>
              </a:spcBef>
              <a:spcAft>
                <a:spcPts val="0"/>
              </a:spcAft>
              <a:buClr>
                <a:schemeClr val="dk1"/>
              </a:buClr>
              <a:buSzPts val="1400"/>
              <a:buChar char="•"/>
              <a:defRPr sz="1867"/>
            </a:lvl1pPr>
            <a:lvl2pPr marL="1219170" lvl="1" indent="-406390" algn="l">
              <a:lnSpc>
                <a:spcPct val="100000"/>
              </a:lnSpc>
              <a:spcBef>
                <a:spcPts val="267"/>
              </a:spcBef>
              <a:spcAft>
                <a:spcPts val="0"/>
              </a:spcAft>
              <a:buClr>
                <a:schemeClr val="dk1"/>
              </a:buClr>
              <a:buSzPts val="1200"/>
              <a:buChar char="–"/>
              <a:defRPr sz="1600"/>
            </a:lvl2pPr>
            <a:lvl3pPr marL="1828754" lvl="2" indent="-389457" algn="l">
              <a:lnSpc>
                <a:spcPct val="100000"/>
              </a:lnSpc>
              <a:spcBef>
                <a:spcPts val="267"/>
              </a:spcBef>
              <a:spcAft>
                <a:spcPts val="0"/>
              </a:spcAft>
              <a:buClr>
                <a:schemeClr val="dk1"/>
              </a:buClr>
              <a:buSzPts val="1000"/>
              <a:buChar char="•"/>
              <a:defRPr sz="1333"/>
            </a:lvl3pPr>
            <a:lvl4pPr marL="2438339" lvl="3" indent="-380990" algn="l">
              <a:lnSpc>
                <a:spcPct val="100000"/>
              </a:lnSpc>
              <a:spcBef>
                <a:spcPts val="267"/>
              </a:spcBef>
              <a:spcAft>
                <a:spcPts val="0"/>
              </a:spcAft>
              <a:buClr>
                <a:schemeClr val="dk1"/>
              </a:buClr>
              <a:buSzPts val="900"/>
              <a:buChar char="–"/>
              <a:defRPr sz="1200"/>
            </a:lvl4pPr>
            <a:lvl5pPr marL="3047924" lvl="4" indent="-380990" algn="l">
              <a:lnSpc>
                <a:spcPct val="100000"/>
              </a:lnSpc>
              <a:spcBef>
                <a:spcPts val="267"/>
              </a:spcBef>
              <a:spcAft>
                <a:spcPts val="0"/>
              </a:spcAft>
              <a:buClr>
                <a:schemeClr val="dk1"/>
              </a:buClr>
              <a:buSzPts val="900"/>
              <a:buChar char="»"/>
              <a:defRPr sz="1200"/>
            </a:lvl5pPr>
            <a:lvl6pPr marL="3657509" lvl="5" indent="-380990" algn="l">
              <a:lnSpc>
                <a:spcPct val="100000"/>
              </a:lnSpc>
              <a:spcBef>
                <a:spcPts val="267"/>
              </a:spcBef>
              <a:spcAft>
                <a:spcPts val="0"/>
              </a:spcAft>
              <a:buClr>
                <a:schemeClr val="dk1"/>
              </a:buClr>
              <a:buSzPts val="900"/>
              <a:buChar char="•"/>
              <a:defRPr sz="1200"/>
            </a:lvl6pPr>
            <a:lvl7pPr marL="4267093" lvl="6" indent="-380990" algn="l">
              <a:lnSpc>
                <a:spcPct val="100000"/>
              </a:lnSpc>
              <a:spcBef>
                <a:spcPts val="267"/>
              </a:spcBef>
              <a:spcAft>
                <a:spcPts val="0"/>
              </a:spcAft>
              <a:buClr>
                <a:schemeClr val="dk1"/>
              </a:buClr>
              <a:buSzPts val="900"/>
              <a:buChar char="•"/>
              <a:defRPr sz="1200"/>
            </a:lvl7pPr>
            <a:lvl8pPr marL="4876678" lvl="7" indent="-380990" algn="l">
              <a:lnSpc>
                <a:spcPct val="100000"/>
              </a:lnSpc>
              <a:spcBef>
                <a:spcPts val="267"/>
              </a:spcBef>
              <a:spcAft>
                <a:spcPts val="0"/>
              </a:spcAft>
              <a:buClr>
                <a:schemeClr val="dk1"/>
              </a:buClr>
              <a:buSzPts val="900"/>
              <a:buChar char="•"/>
              <a:defRPr sz="1200"/>
            </a:lvl8pPr>
            <a:lvl9pPr marL="5486263" lvl="8" indent="-380990" algn="l">
              <a:lnSpc>
                <a:spcPct val="100000"/>
              </a:lnSpc>
              <a:spcBef>
                <a:spcPts val="267"/>
              </a:spcBef>
              <a:spcAft>
                <a:spcPts val="0"/>
              </a:spcAft>
              <a:buClr>
                <a:schemeClr val="dk1"/>
              </a:buClr>
              <a:buSzPts val="900"/>
              <a:buChar char="•"/>
              <a:defRPr sz="1200"/>
            </a:lvl9pPr>
          </a:lstStyle>
          <a:p>
            <a:endParaRPr/>
          </a:p>
        </p:txBody>
      </p:sp>
      <p:sp>
        <p:nvSpPr>
          <p:cNvPr id="130" name="Google Shape;130;g2a876fefab5_0_379"/>
          <p:cNvSpPr txBox="1">
            <a:spLocks noGrp="1"/>
          </p:cNvSpPr>
          <p:nvPr>
            <p:ph type="body" idx="2"/>
          </p:nvPr>
        </p:nvSpPr>
        <p:spPr>
          <a:xfrm>
            <a:off x="3098800" y="1066800"/>
            <a:ext cx="2692400" cy="3017600"/>
          </a:xfrm>
          <a:prstGeom prst="rect">
            <a:avLst/>
          </a:prstGeom>
          <a:noFill/>
          <a:ln>
            <a:noFill/>
          </a:ln>
        </p:spPr>
        <p:txBody>
          <a:bodyPr spcFirstLastPara="1" wrap="square" lIns="45725" tIns="22850" rIns="45725" bIns="22850" anchor="t" anchorCtr="0">
            <a:normAutofit/>
          </a:bodyPr>
          <a:lstStyle>
            <a:lvl1pPr marL="609585" lvl="0" indent="-423323" algn="l">
              <a:lnSpc>
                <a:spcPct val="100000"/>
              </a:lnSpc>
              <a:spcBef>
                <a:spcPts val="400"/>
              </a:spcBef>
              <a:spcAft>
                <a:spcPts val="0"/>
              </a:spcAft>
              <a:buClr>
                <a:schemeClr val="dk1"/>
              </a:buClr>
              <a:buSzPts val="1400"/>
              <a:buChar char="•"/>
              <a:defRPr sz="1867"/>
            </a:lvl1pPr>
            <a:lvl2pPr marL="1219170" lvl="1" indent="-406390" algn="l">
              <a:lnSpc>
                <a:spcPct val="100000"/>
              </a:lnSpc>
              <a:spcBef>
                <a:spcPts val="267"/>
              </a:spcBef>
              <a:spcAft>
                <a:spcPts val="0"/>
              </a:spcAft>
              <a:buClr>
                <a:schemeClr val="dk1"/>
              </a:buClr>
              <a:buSzPts val="1200"/>
              <a:buChar char="–"/>
              <a:defRPr sz="1600"/>
            </a:lvl2pPr>
            <a:lvl3pPr marL="1828754" lvl="2" indent="-389457" algn="l">
              <a:lnSpc>
                <a:spcPct val="100000"/>
              </a:lnSpc>
              <a:spcBef>
                <a:spcPts val="267"/>
              </a:spcBef>
              <a:spcAft>
                <a:spcPts val="0"/>
              </a:spcAft>
              <a:buClr>
                <a:schemeClr val="dk1"/>
              </a:buClr>
              <a:buSzPts val="1000"/>
              <a:buChar char="•"/>
              <a:defRPr sz="1333"/>
            </a:lvl3pPr>
            <a:lvl4pPr marL="2438339" lvl="3" indent="-380990" algn="l">
              <a:lnSpc>
                <a:spcPct val="100000"/>
              </a:lnSpc>
              <a:spcBef>
                <a:spcPts val="267"/>
              </a:spcBef>
              <a:spcAft>
                <a:spcPts val="0"/>
              </a:spcAft>
              <a:buClr>
                <a:schemeClr val="dk1"/>
              </a:buClr>
              <a:buSzPts val="900"/>
              <a:buChar char="–"/>
              <a:defRPr sz="1200"/>
            </a:lvl4pPr>
            <a:lvl5pPr marL="3047924" lvl="4" indent="-380990" algn="l">
              <a:lnSpc>
                <a:spcPct val="100000"/>
              </a:lnSpc>
              <a:spcBef>
                <a:spcPts val="267"/>
              </a:spcBef>
              <a:spcAft>
                <a:spcPts val="0"/>
              </a:spcAft>
              <a:buClr>
                <a:schemeClr val="dk1"/>
              </a:buClr>
              <a:buSzPts val="900"/>
              <a:buChar char="»"/>
              <a:defRPr sz="1200"/>
            </a:lvl5pPr>
            <a:lvl6pPr marL="3657509" lvl="5" indent="-380990" algn="l">
              <a:lnSpc>
                <a:spcPct val="100000"/>
              </a:lnSpc>
              <a:spcBef>
                <a:spcPts val="267"/>
              </a:spcBef>
              <a:spcAft>
                <a:spcPts val="0"/>
              </a:spcAft>
              <a:buClr>
                <a:schemeClr val="dk1"/>
              </a:buClr>
              <a:buSzPts val="900"/>
              <a:buChar char="•"/>
              <a:defRPr sz="1200"/>
            </a:lvl6pPr>
            <a:lvl7pPr marL="4267093" lvl="6" indent="-380990" algn="l">
              <a:lnSpc>
                <a:spcPct val="100000"/>
              </a:lnSpc>
              <a:spcBef>
                <a:spcPts val="267"/>
              </a:spcBef>
              <a:spcAft>
                <a:spcPts val="0"/>
              </a:spcAft>
              <a:buClr>
                <a:schemeClr val="dk1"/>
              </a:buClr>
              <a:buSzPts val="900"/>
              <a:buChar char="•"/>
              <a:defRPr sz="1200"/>
            </a:lvl7pPr>
            <a:lvl8pPr marL="4876678" lvl="7" indent="-380990" algn="l">
              <a:lnSpc>
                <a:spcPct val="100000"/>
              </a:lnSpc>
              <a:spcBef>
                <a:spcPts val="267"/>
              </a:spcBef>
              <a:spcAft>
                <a:spcPts val="0"/>
              </a:spcAft>
              <a:buClr>
                <a:schemeClr val="dk1"/>
              </a:buClr>
              <a:buSzPts val="900"/>
              <a:buChar char="•"/>
              <a:defRPr sz="1200"/>
            </a:lvl8pPr>
            <a:lvl9pPr marL="5486263" lvl="8" indent="-380990" algn="l">
              <a:lnSpc>
                <a:spcPct val="100000"/>
              </a:lnSpc>
              <a:spcBef>
                <a:spcPts val="267"/>
              </a:spcBef>
              <a:spcAft>
                <a:spcPts val="0"/>
              </a:spcAft>
              <a:buClr>
                <a:schemeClr val="dk1"/>
              </a:buClr>
              <a:buSzPts val="900"/>
              <a:buChar char="•"/>
              <a:defRPr sz="1200"/>
            </a:lvl9pPr>
          </a:lstStyle>
          <a:p>
            <a:endParaRPr/>
          </a:p>
        </p:txBody>
      </p:sp>
      <p:sp>
        <p:nvSpPr>
          <p:cNvPr id="131" name="Google Shape;131;g2a876fefab5_0_379"/>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2" name="Google Shape;132;g2a876fefab5_0_379"/>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3" name="Google Shape;133;g2a876fefab5_0_379"/>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0670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4"/>
        <p:cNvGrpSpPr/>
        <p:nvPr/>
      </p:nvGrpSpPr>
      <p:grpSpPr>
        <a:xfrm>
          <a:off x="0" y="0"/>
          <a:ext cx="0" cy="0"/>
          <a:chOff x="0" y="0"/>
          <a:chExt cx="0" cy="0"/>
        </a:xfrm>
      </p:grpSpPr>
      <p:sp>
        <p:nvSpPr>
          <p:cNvPr id="135" name="Google Shape;135;g2a876fefab5_0_386"/>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6" name="Google Shape;136;g2a876fefab5_0_386"/>
          <p:cNvSpPr txBox="1">
            <a:spLocks noGrp="1"/>
          </p:cNvSpPr>
          <p:nvPr>
            <p:ph type="body" idx="1"/>
          </p:nvPr>
        </p:nvSpPr>
        <p:spPr>
          <a:xfrm>
            <a:off x="304800" y="1023408"/>
            <a:ext cx="2693600" cy="426800"/>
          </a:xfrm>
          <a:prstGeom prst="rect">
            <a:avLst/>
          </a:prstGeom>
          <a:noFill/>
          <a:ln>
            <a:noFill/>
          </a:ln>
        </p:spPr>
        <p:txBody>
          <a:bodyPr spcFirstLastPara="1" wrap="square" lIns="45725" tIns="22850" rIns="45725" bIns="22850" anchor="b" anchorCtr="0">
            <a:normAutofit/>
          </a:bodyPr>
          <a:lstStyle>
            <a:lvl1pPr marL="609585" lvl="0" indent="-304792" algn="l">
              <a:lnSpc>
                <a:spcPct val="100000"/>
              </a:lnSpc>
              <a:spcBef>
                <a:spcPts val="267"/>
              </a:spcBef>
              <a:spcAft>
                <a:spcPts val="0"/>
              </a:spcAft>
              <a:buClr>
                <a:schemeClr val="dk1"/>
              </a:buClr>
              <a:buSzPts val="1200"/>
              <a:buNone/>
              <a:defRPr sz="1600" b="1"/>
            </a:lvl1pPr>
            <a:lvl2pPr marL="1219170" lvl="1" indent="-304792" algn="l">
              <a:lnSpc>
                <a:spcPct val="100000"/>
              </a:lnSpc>
              <a:spcBef>
                <a:spcPts val="267"/>
              </a:spcBef>
              <a:spcAft>
                <a:spcPts val="0"/>
              </a:spcAft>
              <a:buClr>
                <a:schemeClr val="dk1"/>
              </a:buClr>
              <a:buSzPts val="1000"/>
              <a:buNone/>
              <a:defRPr sz="1333" b="1"/>
            </a:lvl2pPr>
            <a:lvl3pPr marL="1828754" lvl="2" indent="-304792" algn="l">
              <a:lnSpc>
                <a:spcPct val="100000"/>
              </a:lnSpc>
              <a:spcBef>
                <a:spcPts val="267"/>
              </a:spcBef>
              <a:spcAft>
                <a:spcPts val="0"/>
              </a:spcAft>
              <a:buClr>
                <a:schemeClr val="dk1"/>
              </a:buClr>
              <a:buSzPts val="900"/>
              <a:buNone/>
              <a:defRPr sz="1200" b="1"/>
            </a:lvl3pPr>
            <a:lvl4pPr marL="2438339" lvl="3" indent="-304792" algn="l">
              <a:lnSpc>
                <a:spcPct val="100000"/>
              </a:lnSpc>
              <a:spcBef>
                <a:spcPts val="267"/>
              </a:spcBef>
              <a:spcAft>
                <a:spcPts val="0"/>
              </a:spcAft>
              <a:buClr>
                <a:schemeClr val="dk1"/>
              </a:buClr>
              <a:buSzPts val="800"/>
              <a:buNone/>
              <a:defRPr sz="1067" b="1"/>
            </a:lvl4pPr>
            <a:lvl5pPr marL="3047924" lvl="4" indent="-304792" algn="l">
              <a:lnSpc>
                <a:spcPct val="100000"/>
              </a:lnSpc>
              <a:spcBef>
                <a:spcPts val="267"/>
              </a:spcBef>
              <a:spcAft>
                <a:spcPts val="0"/>
              </a:spcAft>
              <a:buClr>
                <a:schemeClr val="dk1"/>
              </a:buClr>
              <a:buSzPts val="800"/>
              <a:buNone/>
              <a:defRPr sz="1067" b="1"/>
            </a:lvl5pPr>
            <a:lvl6pPr marL="3657509" lvl="5" indent="-304792" algn="l">
              <a:lnSpc>
                <a:spcPct val="100000"/>
              </a:lnSpc>
              <a:spcBef>
                <a:spcPts val="267"/>
              </a:spcBef>
              <a:spcAft>
                <a:spcPts val="0"/>
              </a:spcAft>
              <a:buClr>
                <a:schemeClr val="dk1"/>
              </a:buClr>
              <a:buSzPts val="800"/>
              <a:buNone/>
              <a:defRPr sz="1067" b="1"/>
            </a:lvl6pPr>
            <a:lvl7pPr marL="4267093" lvl="6" indent="-304792" algn="l">
              <a:lnSpc>
                <a:spcPct val="100000"/>
              </a:lnSpc>
              <a:spcBef>
                <a:spcPts val="267"/>
              </a:spcBef>
              <a:spcAft>
                <a:spcPts val="0"/>
              </a:spcAft>
              <a:buClr>
                <a:schemeClr val="dk1"/>
              </a:buClr>
              <a:buSzPts val="800"/>
              <a:buNone/>
              <a:defRPr sz="1067" b="1"/>
            </a:lvl7pPr>
            <a:lvl8pPr marL="4876678" lvl="7" indent="-304792" algn="l">
              <a:lnSpc>
                <a:spcPct val="100000"/>
              </a:lnSpc>
              <a:spcBef>
                <a:spcPts val="267"/>
              </a:spcBef>
              <a:spcAft>
                <a:spcPts val="0"/>
              </a:spcAft>
              <a:buClr>
                <a:schemeClr val="dk1"/>
              </a:buClr>
              <a:buSzPts val="800"/>
              <a:buNone/>
              <a:defRPr sz="1067" b="1"/>
            </a:lvl8pPr>
            <a:lvl9pPr marL="5486263" lvl="8" indent="-304792" algn="l">
              <a:lnSpc>
                <a:spcPct val="100000"/>
              </a:lnSpc>
              <a:spcBef>
                <a:spcPts val="267"/>
              </a:spcBef>
              <a:spcAft>
                <a:spcPts val="0"/>
              </a:spcAft>
              <a:buClr>
                <a:schemeClr val="dk1"/>
              </a:buClr>
              <a:buSzPts val="800"/>
              <a:buNone/>
              <a:defRPr sz="1067" b="1"/>
            </a:lvl9pPr>
          </a:lstStyle>
          <a:p>
            <a:endParaRPr/>
          </a:p>
        </p:txBody>
      </p:sp>
      <p:sp>
        <p:nvSpPr>
          <p:cNvPr id="137" name="Google Shape;137;g2a876fefab5_0_386"/>
          <p:cNvSpPr txBox="1">
            <a:spLocks noGrp="1"/>
          </p:cNvSpPr>
          <p:nvPr>
            <p:ph type="body" idx="2"/>
          </p:nvPr>
        </p:nvSpPr>
        <p:spPr>
          <a:xfrm>
            <a:off x="304800" y="1449917"/>
            <a:ext cx="2693600" cy="2634400"/>
          </a:xfrm>
          <a:prstGeom prst="rect">
            <a:avLst/>
          </a:prstGeom>
          <a:noFill/>
          <a:ln>
            <a:noFill/>
          </a:ln>
        </p:spPr>
        <p:txBody>
          <a:bodyPr spcFirstLastPara="1" wrap="square" lIns="45725" tIns="22850" rIns="45725" bIns="22850" anchor="t" anchorCtr="0">
            <a:normAutofit/>
          </a:bodyPr>
          <a:lstStyle>
            <a:lvl1pPr marL="609585" lvl="0" indent="-406390" algn="l">
              <a:lnSpc>
                <a:spcPct val="100000"/>
              </a:lnSpc>
              <a:spcBef>
                <a:spcPts val="267"/>
              </a:spcBef>
              <a:spcAft>
                <a:spcPts val="0"/>
              </a:spcAft>
              <a:buClr>
                <a:schemeClr val="dk1"/>
              </a:buClr>
              <a:buSzPts val="1200"/>
              <a:buChar char="•"/>
              <a:defRPr sz="1600"/>
            </a:lvl1pPr>
            <a:lvl2pPr marL="1219170" lvl="1" indent="-389457" algn="l">
              <a:lnSpc>
                <a:spcPct val="100000"/>
              </a:lnSpc>
              <a:spcBef>
                <a:spcPts val="267"/>
              </a:spcBef>
              <a:spcAft>
                <a:spcPts val="0"/>
              </a:spcAft>
              <a:buClr>
                <a:schemeClr val="dk1"/>
              </a:buClr>
              <a:buSzPts val="1000"/>
              <a:buChar char="–"/>
              <a:defRPr sz="1333"/>
            </a:lvl2pPr>
            <a:lvl3pPr marL="1828754" lvl="2" indent="-380990" algn="l">
              <a:lnSpc>
                <a:spcPct val="100000"/>
              </a:lnSpc>
              <a:spcBef>
                <a:spcPts val="267"/>
              </a:spcBef>
              <a:spcAft>
                <a:spcPts val="0"/>
              </a:spcAft>
              <a:buClr>
                <a:schemeClr val="dk1"/>
              </a:buClr>
              <a:buSzPts val="900"/>
              <a:buChar char="•"/>
              <a:defRPr sz="1200"/>
            </a:lvl3pPr>
            <a:lvl4pPr marL="2438339" lvl="3" indent="-372524" algn="l">
              <a:lnSpc>
                <a:spcPct val="100000"/>
              </a:lnSpc>
              <a:spcBef>
                <a:spcPts val="267"/>
              </a:spcBef>
              <a:spcAft>
                <a:spcPts val="0"/>
              </a:spcAft>
              <a:buClr>
                <a:schemeClr val="dk1"/>
              </a:buClr>
              <a:buSzPts val="800"/>
              <a:buChar char="–"/>
              <a:defRPr sz="1067"/>
            </a:lvl4pPr>
            <a:lvl5pPr marL="3047924" lvl="4" indent="-372524" algn="l">
              <a:lnSpc>
                <a:spcPct val="100000"/>
              </a:lnSpc>
              <a:spcBef>
                <a:spcPts val="267"/>
              </a:spcBef>
              <a:spcAft>
                <a:spcPts val="0"/>
              </a:spcAft>
              <a:buClr>
                <a:schemeClr val="dk1"/>
              </a:buClr>
              <a:buSzPts val="800"/>
              <a:buChar char="»"/>
              <a:defRPr sz="1067"/>
            </a:lvl5pPr>
            <a:lvl6pPr marL="3657509" lvl="5" indent="-372524" algn="l">
              <a:lnSpc>
                <a:spcPct val="100000"/>
              </a:lnSpc>
              <a:spcBef>
                <a:spcPts val="267"/>
              </a:spcBef>
              <a:spcAft>
                <a:spcPts val="0"/>
              </a:spcAft>
              <a:buClr>
                <a:schemeClr val="dk1"/>
              </a:buClr>
              <a:buSzPts val="800"/>
              <a:buChar char="•"/>
              <a:defRPr sz="1067"/>
            </a:lvl6pPr>
            <a:lvl7pPr marL="4267093" lvl="6" indent="-372524" algn="l">
              <a:lnSpc>
                <a:spcPct val="100000"/>
              </a:lnSpc>
              <a:spcBef>
                <a:spcPts val="267"/>
              </a:spcBef>
              <a:spcAft>
                <a:spcPts val="0"/>
              </a:spcAft>
              <a:buClr>
                <a:schemeClr val="dk1"/>
              </a:buClr>
              <a:buSzPts val="800"/>
              <a:buChar char="•"/>
              <a:defRPr sz="1067"/>
            </a:lvl7pPr>
            <a:lvl8pPr marL="4876678" lvl="7" indent="-372524" algn="l">
              <a:lnSpc>
                <a:spcPct val="100000"/>
              </a:lnSpc>
              <a:spcBef>
                <a:spcPts val="267"/>
              </a:spcBef>
              <a:spcAft>
                <a:spcPts val="0"/>
              </a:spcAft>
              <a:buClr>
                <a:schemeClr val="dk1"/>
              </a:buClr>
              <a:buSzPts val="800"/>
              <a:buChar char="•"/>
              <a:defRPr sz="1067"/>
            </a:lvl8pPr>
            <a:lvl9pPr marL="5486263" lvl="8" indent="-372524" algn="l">
              <a:lnSpc>
                <a:spcPct val="100000"/>
              </a:lnSpc>
              <a:spcBef>
                <a:spcPts val="267"/>
              </a:spcBef>
              <a:spcAft>
                <a:spcPts val="0"/>
              </a:spcAft>
              <a:buClr>
                <a:schemeClr val="dk1"/>
              </a:buClr>
              <a:buSzPts val="800"/>
              <a:buChar char="•"/>
              <a:defRPr sz="1067"/>
            </a:lvl9pPr>
          </a:lstStyle>
          <a:p>
            <a:endParaRPr/>
          </a:p>
        </p:txBody>
      </p:sp>
      <p:sp>
        <p:nvSpPr>
          <p:cNvPr id="138" name="Google Shape;138;g2a876fefab5_0_386"/>
          <p:cNvSpPr txBox="1">
            <a:spLocks noGrp="1"/>
          </p:cNvSpPr>
          <p:nvPr>
            <p:ph type="body" idx="3"/>
          </p:nvPr>
        </p:nvSpPr>
        <p:spPr>
          <a:xfrm>
            <a:off x="3096684" y="1023408"/>
            <a:ext cx="2694800" cy="426800"/>
          </a:xfrm>
          <a:prstGeom prst="rect">
            <a:avLst/>
          </a:prstGeom>
          <a:noFill/>
          <a:ln>
            <a:noFill/>
          </a:ln>
        </p:spPr>
        <p:txBody>
          <a:bodyPr spcFirstLastPara="1" wrap="square" lIns="45725" tIns="22850" rIns="45725" bIns="22850" anchor="b" anchorCtr="0">
            <a:normAutofit/>
          </a:bodyPr>
          <a:lstStyle>
            <a:lvl1pPr marL="609585" lvl="0" indent="-304792" algn="l">
              <a:lnSpc>
                <a:spcPct val="100000"/>
              </a:lnSpc>
              <a:spcBef>
                <a:spcPts val="267"/>
              </a:spcBef>
              <a:spcAft>
                <a:spcPts val="0"/>
              </a:spcAft>
              <a:buClr>
                <a:schemeClr val="dk1"/>
              </a:buClr>
              <a:buSzPts val="1200"/>
              <a:buNone/>
              <a:defRPr sz="1600" b="1"/>
            </a:lvl1pPr>
            <a:lvl2pPr marL="1219170" lvl="1" indent="-304792" algn="l">
              <a:lnSpc>
                <a:spcPct val="100000"/>
              </a:lnSpc>
              <a:spcBef>
                <a:spcPts val="267"/>
              </a:spcBef>
              <a:spcAft>
                <a:spcPts val="0"/>
              </a:spcAft>
              <a:buClr>
                <a:schemeClr val="dk1"/>
              </a:buClr>
              <a:buSzPts val="1000"/>
              <a:buNone/>
              <a:defRPr sz="1333" b="1"/>
            </a:lvl2pPr>
            <a:lvl3pPr marL="1828754" lvl="2" indent="-304792" algn="l">
              <a:lnSpc>
                <a:spcPct val="100000"/>
              </a:lnSpc>
              <a:spcBef>
                <a:spcPts val="267"/>
              </a:spcBef>
              <a:spcAft>
                <a:spcPts val="0"/>
              </a:spcAft>
              <a:buClr>
                <a:schemeClr val="dk1"/>
              </a:buClr>
              <a:buSzPts val="900"/>
              <a:buNone/>
              <a:defRPr sz="1200" b="1"/>
            </a:lvl3pPr>
            <a:lvl4pPr marL="2438339" lvl="3" indent="-304792" algn="l">
              <a:lnSpc>
                <a:spcPct val="100000"/>
              </a:lnSpc>
              <a:spcBef>
                <a:spcPts val="267"/>
              </a:spcBef>
              <a:spcAft>
                <a:spcPts val="0"/>
              </a:spcAft>
              <a:buClr>
                <a:schemeClr val="dk1"/>
              </a:buClr>
              <a:buSzPts val="800"/>
              <a:buNone/>
              <a:defRPr sz="1067" b="1"/>
            </a:lvl4pPr>
            <a:lvl5pPr marL="3047924" lvl="4" indent="-304792" algn="l">
              <a:lnSpc>
                <a:spcPct val="100000"/>
              </a:lnSpc>
              <a:spcBef>
                <a:spcPts val="267"/>
              </a:spcBef>
              <a:spcAft>
                <a:spcPts val="0"/>
              </a:spcAft>
              <a:buClr>
                <a:schemeClr val="dk1"/>
              </a:buClr>
              <a:buSzPts val="800"/>
              <a:buNone/>
              <a:defRPr sz="1067" b="1"/>
            </a:lvl5pPr>
            <a:lvl6pPr marL="3657509" lvl="5" indent="-304792" algn="l">
              <a:lnSpc>
                <a:spcPct val="100000"/>
              </a:lnSpc>
              <a:spcBef>
                <a:spcPts val="267"/>
              </a:spcBef>
              <a:spcAft>
                <a:spcPts val="0"/>
              </a:spcAft>
              <a:buClr>
                <a:schemeClr val="dk1"/>
              </a:buClr>
              <a:buSzPts val="800"/>
              <a:buNone/>
              <a:defRPr sz="1067" b="1"/>
            </a:lvl6pPr>
            <a:lvl7pPr marL="4267093" lvl="6" indent="-304792" algn="l">
              <a:lnSpc>
                <a:spcPct val="100000"/>
              </a:lnSpc>
              <a:spcBef>
                <a:spcPts val="267"/>
              </a:spcBef>
              <a:spcAft>
                <a:spcPts val="0"/>
              </a:spcAft>
              <a:buClr>
                <a:schemeClr val="dk1"/>
              </a:buClr>
              <a:buSzPts val="800"/>
              <a:buNone/>
              <a:defRPr sz="1067" b="1"/>
            </a:lvl7pPr>
            <a:lvl8pPr marL="4876678" lvl="7" indent="-304792" algn="l">
              <a:lnSpc>
                <a:spcPct val="100000"/>
              </a:lnSpc>
              <a:spcBef>
                <a:spcPts val="267"/>
              </a:spcBef>
              <a:spcAft>
                <a:spcPts val="0"/>
              </a:spcAft>
              <a:buClr>
                <a:schemeClr val="dk1"/>
              </a:buClr>
              <a:buSzPts val="800"/>
              <a:buNone/>
              <a:defRPr sz="1067" b="1"/>
            </a:lvl8pPr>
            <a:lvl9pPr marL="5486263" lvl="8" indent="-304792" algn="l">
              <a:lnSpc>
                <a:spcPct val="100000"/>
              </a:lnSpc>
              <a:spcBef>
                <a:spcPts val="267"/>
              </a:spcBef>
              <a:spcAft>
                <a:spcPts val="0"/>
              </a:spcAft>
              <a:buClr>
                <a:schemeClr val="dk1"/>
              </a:buClr>
              <a:buSzPts val="800"/>
              <a:buNone/>
              <a:defRPr sz="1067" b="1"/>
            </a:lvl9pPr>
          </a:lstStyle>
          <a:p>
            <a:endParaRPr/>
          </a:p>
        </p:txBody>
      </p:sp>
      <p:sp>
        <p:nvSpPr>
          <p:cNvPr id="139" name="Google Shape;139;g2a876fefab5_0_386"/>
          <p:cNvSpPr txBox="1">
            <a:spLocks noGrp="1"/>
          </p:cNvSpPr>
          <p:nvPr>
            <p:ph type="body" idx="4"/>
          </p:nvPr>
        </p:nvSpPr>
        <p:spPr>
          <a:xfrm>
            <a:off x="3096684" y="1449917"/>
            <a:ext cx="2694800" cy="2634400"/>
          </a:xfrm>
          <a:prstGeom prst="rect">
            <a:avLst/>
          </a:prstGeom>
          <a:noFill/>
          <a:ln>
            <a:noFill/>
          </a:ln>
        </p:spPr>
        <p:txBody>
          <a:bodyPr spcFirstLastPara="1" wrap="square" lIns="45725" tIns="22850" rIns="45725" bIns="22850" anchor="t" anchorCtr="0">
            <a:normAutofit/>
          </a:bodyPr>
          <a:lstStyle>
            <a:lvl1pPr marL="609585" lvl="0" indent="-406390" algn="l">
              <a:lnSpc>
                <a:spcPct val="100000"/>
              </a:lnSpc>
              <a:spcBef>
                <a:spcPts val="267"/>
              </a:spcBef>
              <a:spcAft>
                <a:spcPts val="0"/>
              </a:spcAft>
              <a:buClr>
                <a:schemeClr val="dk1"/>
              </a:buClr>
              <a:buSzPts val="1200"/>
              <a:buChar char="•"/>
              <a:defRPr sz="1600"/>
            </a:lvl1pPr>
            <a:lvl2pPr marL="1219170" lvl="1" indent="-389457" algn="l">
              <a:lnSpc>
                <a:spcPct val="100000"/>
              </a:lnSpc>
              <a:spcBef>
                <a:spcPts val="267"/>
              </a:spcBef>
              <a:spcAft>
                <a:spcPts val="0"/>
              </a:spcAft>
              <a:buClr>
                <a:schemeClr val="dk1"/>
              </a:buClr>
              <a:buSzPts val="1000"/>
              <a:buChar char="–"/>
              <a:defRPr sz="1333"/>
            </a:lvl2pPr>
            <a:lvl3pPr marL="1828754" lvl="2" indent="-380990" algn="l">
              <a:lnSpc>
                <a:spcPct val="100000"/>
              </a:lnSpc>
              <a:spcBef>
                <a:spcPts val="267"/>
              </a:spcBef>
              <a:spcAft>
                <a:spcPts val="0"/>
              </a:spcAft>
              <a:buClr>
                <a:schemeClr val="dk1"/>
              </a:buClr>
              <a:buSzPts val="900"/>
              <a:buChar char="•"/>
              <a:defRPr sz="1200"/>
            </a:lvl3pPr>
            <a:lvl4pPr marL="2438339" lvl="3" indent="-372524" algn="l">
              <a:lnSpc>
                <a:spcPct val="100000"/>
              </a:lnSpc>
              <a:spcBef>
                <a:spcPts val="267"/>
              </a:spcBef>
              <a:spcAft>
                <a:spcPts val="0"/>
              </a:spcAft>
              <a:buClr>
                <a:schemeClr val="dk1"/>
              </a:buClr>
              <a:buSzPts val="800"/>
              <a:buChar char="–"/>
              <a:defRPr sz="1067"/>
            </a:lvl4pPr>
            <a:lvl5pPr marL="3047924" lvl="4" indent="-372524" algn="l">
              <a:lnSpc>
                <a:spcPct val="100000"/>
              </a:lnSpc>
              <a:spcBef>
                <a:spcPts val="267"/>
              </a:spcBef>
              <a:spcAft>
                <a:spcPts val="0"/>
              </a:spcAft>
              <a:buClr>
                <a:schemeClr val="dk1"/>
              </a:buClr>
              <a:buSzPts val="800"/>
              <a:buChar char="»"/>
              <a:defRPr sz="1067"/>
            </a:lvl5pPr>
            <a:lvl6pPr marL="3657509" lvl="5" indent="-372524" algn="l">
              <a:lnSpc>
                <a:spcPct val="100000"/>
              </a:lnSpc>
              <a:spcBef>
                <a:spcPts val="267"/>
              </a:spcBef>
              <a:spcAft>
                <a:spcPts val="0"/>
              </a:spcAft>
              <a:buClr>
                <a:schemeClr val="dk1"/>
              </a:buClr>
              <a:buSzPts val="800"/>
              <a:buChar char="•"/>
              <a:defRPr sz="1067"/>
            </a:lvl6pPr>
            <a:lvl7pPr marL="4267093" lvl="6" indent="-372524" algn="l">
              <a:lnSpc>
                <a:spcPct val="100000"/>
              </a:lnSpc>
              <a:spcBef>
                <a:spcPts val="267"/>
              </a:spcBef>
              <a:spcAft>
                <a:spcPts val="0"/>
              </a:spcAft>
              <a:buClr>
                <a:schemeClr val="dk1"/>
              </a:buClr>
              <a:buSzPts val="800"/>
              <a:buChar char="•"/>
              <a:defRPr sz="1067"/>
            </a:lvl7pPr>
            <a:lvl8pPr marL="4876678" lvl="7" indent="-372524" algn="l">
              <a:lnSpc>
                <a:spcPct val="100000"/>
              </a:lnSpc>
              <a:spcBef>
                <a:spcPts val="267"/>
              </a:spcBef>
              <a:spcAft>
                <a:spcPts val="0"/>
              </a:spcAft>
              <a:buClr>
                <a:schemeClr val="dk1"/>
              </a:buClr>
              <a:buSzPts val="800"/>
              <a:buChar char="•"/>
              <a:defRPr sz="1067"/>
            </a:lvl8pPr>
            <a:lvl9pPr marL="5486263" lvl="8" indent="-372524" algn="l">
              <a:lnSpc>
                <a:spcPct val="100000"/>
              </a:lnSpc>
              <a:spcBef>
                <a:spcPts val="267"/>
              </a:spcBef>
              <a:spcAft>
                <a:spcPts val="0"/>
              </a:spcAft>
              <a:buClr>
                <a:schemeClr val="dk1"/>
              </a:buClr>
              <a:buSzPts val="800"/>
              <a:buChar char="•"/>
              <a:defRPr sz="1067"/>
            </a:lvl9pPr>
          </a:lstStyle>
          <a:p>
            <a:endParaRPr/>
          </a:p>
        </p:txBody>
      </p:sp>
      <p:sp>
        <p:nvSpPr>
          <p:cNvPr id="140" name="Google Shape;140;g2a876fefab5_0_386"/>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1" name="Google Shape;141;g2a876fefab5_0_386"/>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2" name="Google Shape;142;g2a876fefab5_0_386"/>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7735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3"/>
        <p:cNvGrpSpPr/>
        <p:nvPr/>
      </p:nvGrpSpPr>
      <p:grpSpPr>
        <a:xfrm>
          <a:off x="0" y="0"/>
          <a:ext cx="0" cy="0"/>
          <a:chOff x="0" y="0"/>
          <a:chExt cx="0" cy="0"/>
        </a:xfrm>
      </p:grpSpPr>
      <p:sp>
        <p:nvSpPr>
          <p:cNvPr id="144" name="Google Shape;144;g2a876fefab5_0_395"/>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5" name="Google Shape;145;g2a876fefab5_0_395"/>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6" name="Google Shape;146;g2a876fefab5_0_395"/>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47" name="Google Shape;147;g2a876fefab5_0_395"/>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3200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8"/>
        <p:cNvGrpSpPr/>
        <p:nvPr/>
      </p:nvGrpSpPr>
      <p:grpSpPr>
        <a:xfrm>
          <a:off x="0" y="0"/>
          <a:ext cx="0" cy="0"/>
          <a:chOff x="0" y="0"/>
          <a:chExt cx="0" cy="0"/>
        </a:xfrm>
      </p:grpSpPr>
      <p:sp>
        <p:nvSpPr>
          <p:cNvPr id="149" name="Google Shape;149;g2a876fefab5_0_400"/>
          <p:cNvSpPr txBox="1">
            <a:spLocks noGrp="1"/>
          </p:cNvSpPr>
          <p:nvPr>
            <p:ph type="title"/>
          </p:nvPr>
        </p:nvSpPr>
        <p:spPr>
          <a:xfrm>
            <a:off x="304800" y="182033"/>
            <a:ext cx="2005600" cy="7748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333"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50" name="Google Shape;150;g2a876fefab5_0_400"/>
          <p:cNvSpPr txBox="1">
            <a:spLocks noGrp="1"/>
          </p:cNvSpPr>
          <p:nvPr>
            <p:ph type="body" idx="1"/>
          </p:nvPr>
        </p:nvSpPr>
        <p:spPr>
          <a:xfrm>
            <a:off x="2383367" y="182033"/>
            <a:ext cx="3408000" cy="3902000"/>
          </a:xfrm>
          <a:prstGeom prst="rect">
            <a:avLst/>
          </a:prstGeom>
          <a:noFill/>
          <a:ln>
            <a:noFill/>
          </a:ln>
        </p:spPr>
        <p:txBody>
          <a:bodyPr spcFirstLastPara="1" wrap="square" lIns="45725" tIns="22850" rIns="45725" bIns="22850" anchor="t" anchorCtr="0">
            <a:normAutofit/>
          </a:bodyPr>
          <a:lstStyle>
            <a:lvl1pPr marL="609585" lvl="0" indent="-440256" algn="l">
              <a:lnSpc>
                <a:spcPct val="100000"/>
              </a:lnSpc>
              <a:spcBef>
                <a:spcPts val="400"/>
              </a:spcBef>
              <a:spcAft>
                <a:spcPts val="0"/>
              </a:spcAft>
              <a:buClr>
                <a:schemeClr val="dk1"/>
              </a:buClr>
              <a:buSzPts val="1600"/>
              <a:buChar char="•"/>
              <a:defRPr sz="2133"/>
            </a:lvl1pPr>
            <a:lvl2pPr marL="1219170" lvl="1" indent="-423323" algn="l">
              <a:lnSpc>
                <a:spcPct val="100000"/>
              </a:lnSpc>
              <a:spcBef>
                <a:spcPts val="400"/>
              </a:spcBef>
              <a:spcAft>
                <a:spcPts val="0"/>
              </a:spcAft>
              <a:buClr>
                <a:schemeClr val="dk1"/>
              </a:buClr>
              <a:buSzPts val="1400"/>
              <a:buChar char="–"/>
              <a:defRPr sz="1867"/>
            </a:lvl2pPr>
            <a:lvl3pPr marL="1828754" lvl="2" indent="-406390" algn="l">
              <a:lnSpc>
                <a:spcPct val="100000"/>
              </a:lnSpc>
              <a:spcBef>
                <a:spcPts val="267"/>
              </a:spcBef>
              <a:spcAft>
                <a:spcPts val="0"/>
              </a:spcAft>
              <a:buClr>
                <a:schemeClr val="dk1"/>
              </a:buClr>
              <a:buSzPts val="1200"/>
              <a:buChar char="•"/>
              <a:defRPr sz="1600"/>
            </a:lvl3pPr>
            <a:lvl4pPr marL="2438339" lvl="3" indent="-389457" algn="l">
              <a:lnSpc>
                <a:spcPct val="100000"/>
              </a:lnSpc>
              <a:spcBef>
                <a:spcPts val="267"/>
              </a:spcBef>
              <a:spcAft>
                <a:spcPts val="0"/>
              </a:spcAft>
              <a:buClr>
                <a:schemeClr val="dk1"/>
              </a:buClr>
              <a:buSzPts val="1000"/>
              <a:buChar char="–"/>
              <a:defRPr sz="1333"/>
            </a:lvl4pPr>
            <a:lvl5pPr marL="3047924" lvl="4" indent="-389457" algn="l">
              <a:lnSpc>
                <a:spcPct val="100000"/>
              </a:lnSpc>
              <a:spcBef>
                <a:spcPts val="267"/>
              </a:spcBef>
              <a:spcAft>
                <a:spcPts val="0"/>
              </a:spcAft>
              <a:buClr>
                <a:schemeClr val="dk1"/>
              </a:buClr>
              <a:buSzPts val="1000"/>
              <a:buChar char="»"/>
              <a:defRPr sz="1333"/>
            </a:lvl5pPr>
            <a:lvl6pPr marL="3657509" lvl="5" indent="-389457" algn="l">
              <a:lnSpc>
                <a:spcPct val="100000"/>
              </a:lnSpc>
              <a:spcBef>
                <a:spcPts val="267"/>
              </a:spcBef>
              <a:spcAft>
                <a:spcPts val="0"/>
              </a:spcAft>
              <a:buClr>
                <a:schemeClr val="dk1"/>
              </a:buClr>
              <a:buSzPts val="1000"/>
              <a:buChar char="•"/>
              <a:defRPr sz="1333"/>
            </a:lvl6pPr>
            <a:lvl7pPr marL="4267093" lvl="6" indent="-389457" algn="l">
              <a:lnSpc>
                <a:spcPct val="100000"/>
              </a:lnSpc>
              <a:spcBef>
                <a:spcPts val="267"/>
              </a:spcBef>
              <a:spcAft>
                <a:spcPts val="0"/>
              </a:spcAft>
              <a:buClr>
                <a:schemeClr val="dk1"/>
              </a:buClr>
              <a:buSzPts val="1000"/>
              <a:buChar char="•"/>
              <a:defRPr sz="1333"/>
            </a:lvl7pPr>
            <a:lvl8pPr marL="4876678" lvl="7" indent="-389457" algn="l">
              <a:lnSpc>
                <a:spcPct val="100000"/>
              </a:lnSpc>
              <a:spcBef>
                <a:spcPts val="267"/>
              </a:spcBef>
              <a:spcAft>
                <a:spcPts val="0"/>
              </a:spcAft>
              <a:buClr>
                <a:schemeClr val="dk1"/>
              </a:buClr>
              <a:buSzPts val="1000"/>
              <a:buChar char="•"/>
              <a:defRPr sz="1333"/>
            </a:lvl8pPr>
            <a:lvl9pPr marL="5486263" lvl="8" indent="-389457" algn="l">
              <a:lnSpc>
                <a:spcPct val="100000"/>
              </a:lnSpc>
              <a:spcBef>
                <a:spcPts val="267"/>
              </a:spcBef>
              <a:spcAft>
                <a:spcPts val="0"/>
              </a:spcAft>
              <a:buClr>
                <a:schemeClr val="dk1"/>
              </a:buClr>
              <a:buSzPts val="1000"/>
              <a:buChar char="•"/>
              <a:defRPr sz="1333"/>
            </a:lvl9pPr>
          </a:lstStyle>
          <a:p>
            <a:endParaRPr/>
          </a:p>
        </p:txBody>
      </p:sp>
      <p:sp>
        <p:nvSpPr>
          <p:cNvPr id="151" name="Google Shape;151;g2a876fefab5_0_400"/>
          <p:cNvSpPr txBox="1">
            <a:spLocks noGrp="1"/>
          </p:cNvSpPr>
          <p:nvPr>
            <p:ph type="body" idx="2"/>
          </p:nvPr>
        </p:nvSpPr>
        <p:spPr>
          <a:xfrm>
            <a:off x="304800" y="956733"/>
            <a:ext cx="2005600" cy="3127600"/>
          </a:xfrm>
          <a:prstGeom prst="rect">
            <a:avLst/>
          </a:prstGeom>
          <a:noFill/>
          <a:ln>
            <a:noFill/>
          </a:ln>
        </p:spPr>
        <p:txBody>
          <a:bodyPr spcFirstLastPara="1" wrap="square" lIns="45725" tIns="22850" rIns="45725" bIns="22850" anchor="t" anchorCtr="0">
            <a:normAutofit/>
          </a:bodyPr>
          <a:lstStyle>
            <a:lvl1pPr marL="609585" lvl="0" indent="-304792" algn="l">
              <a:lnSpc>
                <a:spcPct val="100000"/>
              </a:lnSpc>
              <a:spcBef>
                <a:spcPts val="133"/>
              </a:spcBef>
              <a:spcAft>
                <a:spcPts val="0"/>
              </a:spcAft>
              <a:buClr>
                <a:schemeClr val="dk1"/>
              </a:buClr>
              <a:buSzPts val="700"/>
              <a:buNone/>
              <a:defRPr sz="933"/>
            </a:lvl1pPr>
            <a:lvl2pPr marL="1219170" lvl="1" indent="-304792" algn="l">
              <a:lnSpc>
                <a:spcPct val="100000"/>
              </a:lnSpc>
              <a:spcBef>
                <a:spcPts val="133"/>
              </a:spcBef>
              <a:spcAft>
                <a:spcPts val="0"/>
              </a:spcAft>
              <a:buClr>
                <a:schemeClr val="dk1"/>
              </a:buClr>
              <a:buSzPts val="600"/>
              <a:buNone/>
              <a:defRPr sz="800"/>
            </a:lvl2pPr>
            <a:lvl3pPr marL="1828754" lvl="2" indent="-304792" algn="l">
              <a:lnSpc>
                <a:spcPct val="100000"/>
              </a:lnSpc>
              <a:spcBef>
                <a:spcPts val="133"/>
              </a:spcBef>
              <a:spcAft>
                <a:spcPts val="0"/>
              </a:spcAft>
              <a:buClr>
                <a:schemeClr val="dk1"/>
              </a:buClr>
              <a:buSzPts val="500"/>
              <a:buNone/>
              <a:defRPr sz="667"/>
            </a:lvl3pPr>
            <a:lvl4pPr marL="2438339" lvl="3" indent="-304792" algn="l">
              <a:lnSpc>
                <a:spcPct val="100000"/>
              </a:lnSpc>
              <a:spcBef>
                <a:spcPts val="133"/>
              </a:spcBef>
              <a:spcAft>
                <a:spcPts val="0"/>
              </a:spcAft>
              <a:buClr>
                <a:schemeClr val="dk1"/>
              </a:buClr>
              <a:buSzPts val="500"/>
              <a:buNone/>
              <a:defRPr sz="667"/>
            </a:lvl4pPr>
            <a:lvl5pPr marL="3047924" lvl="4" indent="-304792" algn="l">
              <a:lnSpc>
                <a:spcPct val="100000"/>
              </a:lnSpc>
              <a:spcBef>
                <a:spcPts val="133"/>
              </a:spcBef>
              <a:spcAft>
                <a:spcPts val="0"/>
              </a:spcAft>
              <a:buClr>
                <a:schemeClr val="dk1"/>
              </a:buClr>
              <a:buSzPts val="500"/>
              <a:buNone/>
              <a:defRPr sz="667"/>
            </a:lvl5pPr>
            <a:lvl6pPr marL="3657509" lvl="5" indent="-304792" algn="l">
              <a:lnSpc>
                <a:spcPct val="100000"/>
              </a:lnSpc>
              <a:spcBef>
                <a:spcPts val="133"/>
              </a:spcBef>
              <a:spcAft>
                <a:spcPts val="0"/>
              </a:spcAft>
              <a:buClr>
                <a:schemeClr val="dk1"/>
              </a:buClr>
              <a:buSzPts val="500"/>
              <a:buNone/>
              <a:defRPr sz="667"/>
            </a:lvl6pPr>
            <a:lvl7pPr marL="4267093" lvl="6" indent="-304792" algn="l">
              <a:lnSpc>
                <a:spcPct val="100000"/>
              </a:lnSpc>
              <a:spcBef>
                <a:spcPts val="133"/>
              </a:spcBef>
              <a:spcAft>
                <a:spcPts val="0"/>
              </a:spcAft>
              <a:buClr>
                <a:schemeClr val="dk1"/>
              </a:buClr>
              <a:buSzPts val="500"/>
              <a:buNone/>
              <a:defRPr sz="667"/>
            </a:lvl7pPr>
            <a:lvl8pPr marL="4876678" lvl="7" indent="-304792" algn="l">
              <a:lnSpc>
                <a:spcPct val="100000"/>
              </a:lnSpc>
              <a:spcBef>
                <a:spcPts val="133"/>
              </a:spcBef>
              <a:spcAft>
                <a:spcPts val="0"/>
              </a:spcAft>
              <a:buClr>
                <a:schemeClr val="dk1"/>
              </a:buClr>
              <a:buSzPts val="500"/>
              <a:buNone/>
              <a:defRPr sz="667"/>
            </a:lvl8pPr>
            <a:lvl9pPr marL="5486263" lvl="8" indent="-304792" algn="l">
              <a:lnSpc>
                <a:spcPct val="100000"/>
              </a:lnSpc>
              <a:spcBef>
                <a:spcPts val="133"/>
              </a:spcBef>
              <a:spcAft>
                <a:spcPts val="0"/>
              </a:spcAft>
              <a:buClr>
                <a:schemeClr val="dk1"/>
              </a:buClr>
              <a:buSzPts val="500"/>
              <a:buNone/>
              <a:defRPr sz="667"/>
            </a:lvl9pPr>
          </a:lstStyle>
          <a:p>
            <a:endParaRPr/>
          </a:p>
        </p:txBody>
      </p:sp>
      <p:sp>
        <p:nvSpPr>
          <p:cNvPr id="152" name="Google Shape;152;g2a876fefab5_0_400"/>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53" name="Google Shape;153;g2a876fefab5_0_400"/>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54" name="Google Shape;154;g2a876fefab5_0_400"/>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2280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5"/>
        <p:cNvGrpSpPr/>
        <p:nvPr/>
      </p:nvGrpSpPr>
      <p:grpSpPr>
        <a:xfrm>
          <a:off x="0" y="0"/>
          <a:ext cx="0" cy="0"/>
          <a:chOff x="0" y="0"/>
          <a:chExt cx="0" cy="0"/>
        </a:xfrm>
      </p:grpSpPr>
      <p:sp>
        <p:nvSpPr>
          <p:cNvPr id="156" name="Google Shape;156;g2a876fefab5_0_407"/>
          <p:cNvSpPr txBox="1">
            <a:spLocks noGrp="1"/>
          </p:cNvSpPr>
          <p:nvPr>
            <p:ph type="title"/>
          </p:nvPr>
        </p:nvSpPr>
        <p:spPr>
          <a:xfrm>
            <a:off x="1194859" y="3200400"/>
            <a:ext cx="3657600" cy="37800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1333"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57" name="Google Shape;157;g2a876fefab5_0_407"/>
          <p:cNvSpPr>
            <a:spLocks noGrp="1"/>
          </p:cNvSpPr>
          <p:nvPr>
            <p:ph type="pic" idx="2"/>
          </p:nvPr>
        </p:nvSpPr>
        <p:spPr>
          <a:xfrm>
            <a:off x="1194859" y="408517"/>
            <a:ext cx="3657600" cy="2743200"/>
          </a:xfrm>
          <a:prstGeom prst="rect">
            <a:avLst/>
          </a:prstGeom>
          <a:noFill/>
          <a:ln>
            <a:noFill/>
          </a:ln>
        </p:spPr>
      </p:sp>
      <p:sp>
        <p:nvSpPr>
          <p:cNvPr id="158" name="Google Shape;158;g2a876fefab5_0_407"/>
          <p:cNvSpPr txBox="1">
            <a:spLocks noGrp="1"/>
          </p:cNvSpPr>
          <p:nvPr>
            <p:ph type="body" idx="1"/>
          </p:nvPr>
        </p:nvSpPr>
        <p:spPr>
          <a:xfrm>
            <a:off x="1194859" y="3578225"/>
            <a:ext cx="3657600" cy="536800"/>
          </a:xfrm>
          <a:prstGeom prst="rect">
            <a:avLst/>
          </a:prstGeom>
          <a:noFill/>
          <a:ln>
            <a:noFill/>
          </a:ln>
        </p:spPr>
        <p:txBody>
          <a:bodyPr spcFirstLastPara="1" wrap="square" lIns="45725" tIns="22850" rIns="45725" bIns="22850" anchor="t" anchorCtr="0">
            <a:normAutofit/>
          </a:bodyPr>
          <a:lstStyle>
            <a:lvl1pPr marL="609585" lvl="0" indent="-304792" algn="l">
              <a:lnSpc>
                <a:spcPct val="100000"/>
              </a:lnSpc>
              <a:spcBef>
                <a:spcPts val="133"/>
              </a:spcBef>
              <a:spcAft>
                <a:spcPts val="0"/>
              </a:spcAft>
              <a:buClr>
                <a:schemeClr val="dk1"/>
              </a:buClr>
              <a:buSzPts val="700"/>
              <a:buNone/>
              <a:defRPr sz="933"/>
            </a:lvl1pPr>
            <a:lvl2pPr marL="1219170" lvl="1" indent="-304792" algn="l">
              <a:lnSpc>
                <a:spcPct val="100000"/>
              </a:lnSpc>
              <a:spcBef>
                <a:spcPts val="133"/>
              </a:spcBef>
              <a:spcAft>
                <a:spcPts val="0"/>
              </a:spcAft>
              <a:buClr>
                <a:schemeClr val="dk1"/>
              </a:buClr>
              <a:buSzPts val="600"/>
              <a:buNone/>
              <a:defRPr sz="800"/>
            </a:lvl2pPr>
            <a:lvl3pPr marL="1828754" lvl="2" indent="-304792" algn="l">
              <a:lnSpc>
                <a:spcPct val="100000"/>
              </a:lnSpc>
              <a:spcBef>
                <a:spcPts val="133"/>
              </a:spcBef>
              <a:spcAft>
                <a:spcPts val="0"/>
              </a:spcAft>
              <a:buClr>
                <a:schemeClr val="dk1"/>
              </a:buClr>
              <a:buSzPts val="500"/>
              <a:buNone/>
              <a:defRPr sz="667"/>
            </a:lvl3pPr>
            <a:lvl4pPr marL="2438339" lvl="3" indent="-304792" algn="l">
              <a:lnSpc>
                <a:spcPct val="100000"/>
              </a:lnSpc>
              <a:spcBef>
                <a:spcPts val="133"/>
              </a:spcBef>
              <a:spcAft>
                <a:spcPts val="0"/>
              </a:spcAft>
              <a:buClr>
                <a:schemeClr val="dk1"/>
              </a:buClr>
              <a:buSzPts val="500"/>
              <a:buNone/>
              <a:defRPr sz="667"/>
            </a:lvl4pPr>
            <a:lvl5pPr marL="3047924" lvl="4" indent="-304792" algn="l">
              <a:lnSpc>
                <a:spcPct val="100000"/>
              </a:lnSpc>
              <a:spcBef>
                <a:spcPts val="133"/>
              </a:spcBef>
              <a:spcAft>
                <a:spcPts val="0"/>
              </a:spcAft>
              <a:buClr>
                <a:schemeClr val="dk1"/>
              </a:buClr>
              <a:buSzPts val="500"/>
              <a:buNone/>
              <a:defRPr sz="667"/>
            </a:lvl5pPr>
            <a:lvl6pPr marL="3657509" lvl="5" indent="-304792" algn="l">
              <a:lnSpc>
                <a:spcPct val="100000"/>
              </a:lnSpc>
              <a:spcBef>
                <a:spcPts val="133"/>
              </a:spcBef>
              <a:spcAft>
                <a:spcPts val="0"/>
              </a:spcAft>
              <a:buClr>
                <a:schemeClr val="dk1"/>
              </a:buClr>
              <a:buSzPts val="500"/>
              <a:buNone/>
              <a:defRPr sz="667"/>
            </a:lvl6pPr>
            <a:lvl7pPr marL="4267093" lvl="6" indent="-304792" algn="l">
              <a:lnSpc>
                <a:spcPct val="100000"/>
              </a:lnSpc>
              <a:spcBef>
                <a:spcPts val="133"/>
              </a:spcBef>
              <a:spcAft>
                <a:spcPts val="0"/>
              </a:spcAft>
              <a:buClr>
                <a:schemeClr val="dk1"/>
              </a:buClr>
              <a:buSzPts val="500"/>
              <a:buNone/>
              <a:defRPr sz="667"/>
            </a:lvl7pPr>
            <a:lvl8pPr marL="4876678" lvl="7" indent="-304792" algn="l">
              <a:lnSpc>
                <a:spcPct val="100000"/>
              </a:lnSpc>
              <a:spcBef>
                <a:spcPts val="133"/>
              </a:spcBef>
              <a:spcAft>
                <a:spcPts val="0"/>
              </a:spcAft>
              <a:buClr>
                <a:schemeClr val="dk1"/>
              </a:buClr>
              <a:buSzPts val="500"/>
              <a:buNone/>
              <a:defRPr sz="667"/>
            </a:lvl8pPr>
            <a:lvl9pPr marL="5486263" lvl="8" indent="-304792" algn="l">
              <a:lnSpc>
                <a:spcPct val="100000"/>
              </a:lnSpc>
              <a:spcBef>
                <a:spcPts val="133"/>
              </a:spcBef>
              <a:spcAft>
                <a:spcPts val="0"/>
              </a:spcAft>
              <a:buClr>
                <a:schemeClr val="dk1"/>
              </a:buClr>
              <a:buSzPts val="500"/>
              <a:buNone/>
              <a:defRPr sz="667"/>
            </a:lvl9pPr>
          </a:lstStyle>
          <a:p>
            <a:endParaRPr/>
          </a:p>
        </p:txBody>
      </p:sp>
      <p:sp>
        <p:nvSpPr>
          <p:cNvPr id="159" name="Google Shape;159;g2a876fefab5_0_407"/>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60" name="Google Shape;160;g2a876fefab5_0_407"/>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61" name="Google Shape;161;g2a876fefab5_0_407"/>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94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2"/>
        <p:cNvGrpSpPr/>
        <p:nvPr/>
      </p:nvGrpSpPr>
      <p:grpSpPr>
        <a:xfrm>
          <a:off x="0" y="0"/>
          <a:ext cx="0" cy="0"/>
          <a:chOff x="0" y="0"/>
          <a:chExt cx="0" cy="0"/>
        </a:xfrm>
      </p:grpSpPr>
      <p:sp>
        <p:nvSpPr>
          <p:cNvPr id="163" name="Google Shape;163;g2a876fefab5_0_414"/>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64" name="Google Shape;164;g2a876fefab5_0_414"/>
          <p:cNvSpPr txBox="1">
            <a:spLocks noGrp="1"/>
          </p:cNvSpPr>
          <p:nvPr>
            <p:ph type="body" idx="1"/>
          </p:nvPr>
        </p:nvSpPr>
        <p:spPr>
          <a:xfrm rot="5400000">
            <a:off x="1539200" y="-167600"/>
            <a:ext cx="3017600" cy="5486400"/>
          </a:xfrm>
          <a:prstGeom prst="rect">
            <a:avLst/>
          </a:prstGeom>
          <a:noFill/>
          <a:ln>
            <a:noFill/>
          </a:ln>
        </p:spPr>
        <p:txBody>
          <a:bodyPr spcFirstLastPara="1" wrap="square" lIns="45725" tIns="22850" rIns="45725" bIns="22850" anchor="t" anchorCtr="0">
            <a:normAutofit/>
          </a:bodyPr>
          <a:lstStyle>
            <a:lvl1pPr marL="609585" lvl="0" indent="-380990" algn="l">
              <a:lnSpc>
                <a:spcPct val="100000"/>
              </a:lnSpc>
              <a:spcBef>
                <a:spcPts val="267"/>
              </a:spcBef>
              <a:spcAft>
                <a:spcPts val="0"/>
              </a:spcAft>
              <a:buClr>
                <a:schemeClr val="dk1"/>
              </a:buClr>
              <a:buSzPts val="900"/>
              <a:buChar char="•"/>
              <a:defRPr/>
            </a:lvl1pPr>
            <a:lvl2pPr marL="1219170" lvl="1" indent="-380990" algn="l">
              <a:lnSpc>
                <a:spcPct val="100000"/>
              </a:lnSpc>
              <a:spcBef>
                <a:spcPts val="267"/>
              </a:spcBef>
              <a:spcAft>
                <a:spcPts val="0"/>
              </a:spcAft>
              <a:buClr>
                <a:schemeClr val="dk1"/>
              </a:buClr>
              <a:buSzPts val="900"/>
              <a:buChar char="–"/>
              <a:defRPr/>
            </a:lvl2pPr>
            <a:lvl3pPr marL="1828754" lvl="2" indent="-380990" algn="l">
              <a:lnSpc>
                <a:spcPct val="100000"/>
              </a:lnSpc>
              <a:spcBef>
                <a:spcPts val="267"/>
              </a:spcBef>
              <a:spcAft>
                <a:spcPts val="0"/>
              </a:spcAft>
              <a:buClr>
                <a:schemeClr val="dk1"/>
              </a:buClr>
              <a:buSzPts val="900"/>
              <a:buChar char="•"/>
              <a:defRPr/>
            </a:lvl3pPr>
            <a:lvl4pPr marL="2438339" lvl="3" indent="-380990" algn="l">
              <a:lnSpc>
                <a:spcPct val="100000"/>
              </a:lnSpc>
              <a:spcBef>
                <a:spcPts val="267"/>
              </a:spcBef>
              <a:spcAft>
                <a:spcPts val="0"/>
              </a:spcAft>
              <a:buClr>
                <a:schemeClr val="dk1"/>
              </a:buClr>
              <a:buSzPts val="900"/>
              <a:buChar char="–"/>
              <a:defRPr/>
            </a:lvl4pPr>
            <a:lvl5pPr marL="3047924" lvl="4" indent="-380990" algn="l">
              <a:lnSpc>
                <a:spcPct val="100000"/>
              </a:lnSpc>
              <a:spcBef>
                <a:spcPts val="267"/>
              </a:spcBef>
              <a:spcAft>
                <a:spcPts val="0"/>
              </a:spcAft>
              <a:buClr>
                <a:schemeClr val="dk1"/>
              </a:buClr>
              <a:buSzPts val="900"/>
              <a:buChar char="»"/>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165" name="Google Shape;165;g2a876fefab5_0_414"/>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66" name="Google Shape;166;g2a876fefab5_0_414"/>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67" name="Google Shape;167;g2a876fefab5_0_414"/>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005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2"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5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8"/>
        <p:cNvGrpSpPr/>
        <p:nvPr/>
      </p:nvGrpSpPr>
      <p:grpSpPr>
        <a:xfrm>
          <a:off x="0" y="0"/>
          <a:ext cx="0" cy="0"/>
          <a:chOff x="0" y="0"/>
          <a:chExt cx="0" cy="0"/>
        </a:xfrm>
      </p:grpSpPr>
      <p:sp>
        <p:nvSpPr>
          <p:cNvPr id="169" name="Google Shape;169;g2a876fefab5_0_420"/>
          <p:cNvSpPr txBox="1">
            <a:spLocks noGrp="1"/>
          </p:cNvSpPr>
          <p:nvPr>
            <p:ph type="title"/>
          </p:nvPr>
        </p:nvSpPr>
        <p:spPr>
          <a:xfrm rot="5400000">
            <a:off x="3154800" y="1447892"/>
            <a:ext cx="3901200" cy="13716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70" name="Google Shape;170;g2a876fefab5_0_420"/>
          <p:cNvSpPr txBox="1">
            <a:spLocks noGrp="1"/>
          </p:cNvSpPr>
          <p:nvPr>
            <p:ph type="body" idx="1"/>
          </p:nvPr>
        </p:nvSpPr>
        <p:spPr>
          <a:xfrm rot="5400000">
            <a:off x="360800" y="127092"/>
            <a:ext cx="3901200" cy="4013200"/>
          </a:xfrm>
          <a:prstGeom prst="rect">
            <a:avLst/>
          </a:prstGeom>
          <a:noFill/>
          <a:ln>
            <a:noFill/>
          </a:ln>
        </p:spPr>
        <p:txBody>
          <a:bodyPr spcFirstLastPara="1" wrap="square" lIns="45725" tIns="22850" rIns="45725" bIns="22850" anchor="t" anchorCtr="0">
            <a:normAutofit/>
          </a:bodyPr>
          <a:lstStyle>
            <a:lvl1pPr marL="609585" lvl="0" indent="-380990" algn="l">
              <a:lnSpc>
                <a:spcPct val="100000"/>
              </a:lnSpc>
              <a:spcBef>
                <a:spcPts val="267"/>
              </a:spcBef>
              <a:spcAft>
                <a:spcPts val="0"/>
              </a:spcAft>
              <a:buClr>
                <a:schemeClr val="dk1"/>
              </a:buClr>
              <a:buSzPts val="900"/>
              <a:buChar char="•"/>
              <a:defRPr/>
            </a:lvl1pPr>
            <a:lvl2pPr marL="1219170" lvl="1" indent="-380990" algn="l">
              <a:lnSpc>
                <a:spcPct val="100000"/>
              </a:lnSpc>
              <a:spcBef>
                <a:spcPts val="267"/>
              </a:spcBef>
              <a:spcAft>
                <a:spcPts val="0"/>
              </a:spcAft>
              <a:buClr>
                <a:schemeClr val="dk1"/>
              </a:buClr>
              <a:buSzPts val="900"/>
              <a:buChar char="–"/>
              <a:defRPr/>
            </a:lvl2pPr>
            <a:lvl3pPr marL="1828754" lvl="2" indent="-380990" algn="l">
              <a:lnSpc>
                <a:spcPct val="100000"/>
              </a:lnSpc>
              <a:spcBef>
                <a:spcPts val="267"/>
              </a:spcBef>
              <a:spcAft>
                <a:spcPts val="0"/>
              </a:spcAft>
              <a:buClr>
                <a:schemeClr val="dk1"/>
              </a:buClr>
              <a:buSzPts val="900"/>
              <a:buChar char="•"/>
              <a:defRPr/>
            </a:lvl3pPr>
            <a:lvl4pPr marL="2438339" lvl="3" indent="-380990" algn="l">
              <a:lnSpc>
                <a:spcPct val="100000"/>
              </a:lnSpc>
              <a:spcBef>
                <a:spcPts val="267"/>
              </a:spcBef>
              <a:spcAft>
                <a:spcPts val="0"/>
              </a:spcAft>
              <a:buClr>
                <a:schemeClr val="dk1"/>
              </a:buClr>
              <a:buSzPts val="900"/>
              <a:buChar char="–"/>
              <a:defRPr/>
            </a:lvl4pPr>
            <a:lvl5pPr marL="3047924" lvl="4" indent="-380990" algn="l">
              <a:lnSpc>
                <a:spcPct val="100000"/>
              </a:lnSpc>
              <a:spcBef>
                <a:spcPts val="267"/>
              </a:spcBef>
              <a:spcAft>
                <a:spcPts val="0"/>
              </a:spcAft>
              <a:buClr>
                <a:schemeClr val="dk1"/>
              </a:buClr>
              <a:buSzPts val="900"/>
              <a:buChar char="»"/>
              <a:defRPr/>
            </a:lvl5pPr>
            <a:lvl6pPr marL="3657509" lvl="5" indent="-380990" algn="l">
              <a:lnSpc>
                <a:spcPct val="100000"/>
              </a:lnSpc>
              <a:spcBef>
                <a:spcPts val="267"/>
              </a:spcBef>
              <a:spcAft>
                <a:spcPts val="0"/>
              </a:spcAft>
              <a:buClr>
                <a:schemeClr val="dk1"/>
              </a:buClr>
              <a:buSzPts val="900"/>
              <a:buChar char="•"/>
              <a:defRPr/>
            </a:lvl6pPr>
            <a:lvl7pPr marL="4267093" lvl="6" indent="-380990" algn="l">
              <a:lnSpc>
                <a:spcPct val="100000"/>
              </a:lnSpc>
              <a:spcBef>
                <a:spcPts val="267"/>
              </a:spcBef>
              <a:spcAft>
                <a:spcPts val="0"/>
              </a:spcAft>
              <a:buClr>
                <a:schemeClr val="dk1"/>
              </a:buClr>
              <a:buSzPts val="900"/>
              <a:buChar char="•"/>
              <a:defRPr/>
            </a:lvl7pPr>
            <a:lvl8pPr marL="4876678" lvl="7" indent="-380990" algn="l">
              <a:lnSpc>
                <a:spcPct val="100000"/>
              </a:lnSpc>
              <a:spcBef>
                <a:spcPts val="267"/>
              </a:spcBef>
              <a:spcAft>
                <a:spcPts val="0"/>
              </a:spcAft>
              <a:buClr>
                <a:schemeClr val="dk1"/>
              </a:buClr>
              <a:buSzPts val="900"/>
              <a:buChar char="•"/>
              <a:defRPr/>
            </a:lvl8pPr>
            <a:lvl9pPr marL="5486263" lvl="8" indent="-380990" algn="l">
              <a:lnSpc>
                <a:spcPct val="100000"/>
              </a:lnSpc>
              <a:spcBef>
                <a:spcPts val="267"/>
              </a:spcBef>
              <a:spcAft>
                <a:spcPts val="0"/>
              </a:spcAft>
              <a:buClr>
                <a:schemeClr val="dk1"/>
              </a:buClr>
              <a:buSzPts val="900"/>
              <a:buChar char="•"/>
              <a:defRPr/>
            </a:lvl9pPr>
          </a:lstStyle>
          <a:p>
            <a:endParaRPr/>
          </a:p>
        </p:txBody>
      </p:sp>
      <p:sp>
        <p:nvSpPr>
          <p:cNvPr id="171" name="Google Shape;171;g2a876fefab5_0_420"/>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72" name="Google Shape;172;g2a876fefab5_0_420"/>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73" name="Google Shape;173;g2a876fefab5_0_420"/>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1547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4"/>
        <p:cNvGrpSpPr/>
        <p:nvPr/>
      </p:nvGrpSpPr>
      <p:grpSpPr>
        <a:xfrm>
          <a:off x="0" y="0"/>
          <a:ext cx="0" cy="0"/>
          <a:chOff x="0" y="0"/>
          <a:chExt cx="0" cy="0"/>
        </a:xfrm>
      </p:grpSpPr>
      <p:sp>
        <p:nvSpPr>
          <p:cNvPr id="175" name="Google Shape;175;g2a876fefab5_0_426"/>
          <p:cNvSpPr txBox="1">
            <a:spLocks noGrp="1"/>
          </p:cNvSpPr>
          <p:nvPr>
            <p:ph type="title"/>
          </p:nvPr>
        </p:nvSpPr>
        <p:spPr>
          <a:xfrm>
            <a:off x="415600" y="740800"/>
            <a:ext cx="3744000" cy="1007600"/>
          </a:xfrm>
          <a:prstGeom prst="rect">
            <a:avLst/>
          </a:prstGeom>
          <a:noFill/>
          <a:ln>
            <a:noFill/>
          </a:ln>
        </p:spPr>
        <p:txBody>
          <a:bodyPr spcFirstLastPara="1" wrap="square" lIns="45725" tIns="22850" rIns="45725" bIns="22850" anchor="b" anchorCtr="0">
            <a:normAutofit/>
          </a:bodyPr>
          <a:lstStyle>
            <a:lvl1pPr lvl="0" algn="ctr">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76" name="Google Shape;176;g2a876fefab5_0_426"/>
          <p:cNvSpPr txBox="1">
            <a:spLocks noGrp="1"/>
          </p:cNvSpPr>
          <p:nvPr>
            <p:ph type="body" idx="1"/>
          </p:nvPr>
        </p:nvSpPr>
        <p:spPr>
          <a:xfrm>
            <a:off x="415600" y="1855171"/>
            <a:ext cx="3744000" cy="4239200"/>
          </a:xfrm>
          <a:prstGeom prst="rect">
            <a:avLst/>
          </a:prstGeom>
          <a:noFill/>
          <a:ln>
            <a:noFill/>
          </a:ln>
        </p:spPr>
        <p:txBody>
          <a:bodyPr spcFirstLastPara="1" wrap="square" lIns="45725" tIns="22850" rIns="45725" bIns="22850" anchor="t" anchorCtr="0">
            <a:normAutofit/>
          </a:bodyPr>
          <a:lstStyle>
            <a:lvl1pPr marL="609585" lvl="0" indent="-406390" algn="l">
              <a:lnSpc>
                <a:spcPct val="100000"/>
              </a:lnSpc>
              <a:spcBef>
                <a:spcPts val="400"/>
              </a:spcBef>
              <a:spcAft>
                <a:spcPts val="0"/>
              </a:spcAft>
              <a:buSzPts val="1200"/>
              <a:buChar char="•"/>
              <a:defRPr sz="1600"/>
            </a:lvl1pPr>
            <a:lvl2pPr marL="1219170" lvl="1" indent="-406390" algn="l">
              <a:lnSpc>
                <a:spcPct val="100000"/>
              </a:lnSpc>
              <a:spcBef>
                <a:spcPts val="400"/>
              </a:spcBef>
              <a:spcAft>
                <a:spcPts val="0"/>
              </a:spcAft>
              <a:buSzPts val="1200"/>
              <a:buChar char="–"/>
              <a:defRPr sz="1600"/>
            </a:lvl2pPr>
            <a:lvl3pPr marL="1828754" lvl="2" indent="-406390" algn="l">
              <a:lnSpc>
                <a:spcPct val="100000"/>
              </a:lnSpc>
              <a:spcBef>
                <a:spcPts val="267"/>
              </a:spcBef>
              <a:spcAft>
                <a:spcPts val="0"/>
              </a:spcAft>
              <a:buSzPts val="1200"/>
              <a:buChar char="•"/>
              <a:defRPr sz="1600"/>
            </a:lvl3pPr>
            <a:lvl4pPr marL="2438339" lvl="3" indent="-406390" algn="l">
              <a:lnSpc>
                <a:spcPct val="100000"/>
              </a:lnSpc>
              <a:spcBef>
                <a:spcPts val="267"/>
              </a:spcBef>
              <a:spcAft>
                <a:spcPts val="0"/>
              </a:spcAft>
              <a:buSzPts val="1200"/>
              <a:buChar char="–"/>
              <a:defRPr sz="1600"/>
            </a:lvl4pPr>
            <a:lvl5pPr marL="3047924" lvl="4" indent="-406390" algn="l">
              <a:lnSpc>
                <a:spcPct val="100000"/>
              </a:lnSpc>
              <a:spcBef>
                <a:spcPts val="267"/>
              </a:spcBef>
              <a:spcAft>
                <a:spcPts val="0"/>
              </a:spcAft>
              <a:buSzPts val="1200"/>
              <a:buChar char="»"/>
              <a:defRPr sz="1600"/>
            </a:lvl5pPr>
            <a:lvl6pPr marL="3657509" lvl="5" indent="-406390" algn="l">
              <a:lnSpc>
                <a:spcPct val="100000"/>
              </a:lnSpc>
              <a:spcBef>
                <a:spcPts val="267"/>
              </a:spcBef>
              <a:spcAft>
                <a:spcPts val="0"/>
              </a:spcAft>
              <a:buSzPts val="1200"/>
              <a:buChar char="•"/>
              <a:defRPr sz="1600"/>
            </a:lvl6pPr>
            <a:lvl7pPr marL="4267093" lvl="6" indent="-406390" algn="l">
              <a:lnSpc>
                <a:spcPct val="100000"/>
              </a:lnSpc>
              <a:spcBef>
                <a:spcPts val="267"/>
              </a:spcBef>
              <a:spcAft>
                <a:spcPts val="0"/>
              </a:spcAft>
              <a:buSzPts val="1200"/>
              <a:buChar char="•"/>
              <a:defRPr sz="1600"/>
            </a:lvl7pPr>
            <a:lvl8pPr marL="4876678" lvl="7" indent="-406390" algn="l">
              <a:lnSpc>
                <a:spcPct val="100000"/>
              </a:lnSpc>
              <a:spcBef>
                <a:spcPts val="267"/>
              </a:spcBef>
              <a:spcAft>
                <a:spcPts val="0"/>
              </a:spcAft>
              <a:buSzPts val="1200"/>
              <a:buChar char="•"/>
              <a:defRPr sz="1600"/>
            </a:lvl8pPr>
            <a:lvl9pPr marL="5486263" lvl="8" indent="-406390" algn="l">
              <a:lnSpc>
                <a:spcPct val="100000"/>
              </a:lnSpc>
              <a:spcBef>
                <a:spcPts val="267"/>
              </a:spcBef>
              <a:spcAft>
                <a:spcPts val="0"/>
              </a:spcAft>
              <a:buSzPts val="1200"/>
              <a:buChar char="•"/>
              <a:defRPr sz="1600"/>
            </a:lvl9pPr>
          </a:lstStyle>
          <a:p>
            <a:endParaRPr/>
          </a:p>
        </p:txBody>
      </p:sp>
      <p:sp>
        <p:nvSpPr>
          <p:cNvPr id="177" name="Google Shape;177;g2a876fefab5_0_426"/>
          <p:cNvSpPr txBox="1">
            <a:spLocks noGrp="1"/>
          </p:cNvSpPr>
          <p:nvPr>
            <p:ph type="sldNum" idx="12"/>
          </p:nvPr>
        </p:nvSpPr>
        <p:spPr>
          <a:xfrm>
            <a:off x="11367233" y="6271879"/>
            <a:ext cx="731600" cy="5248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9599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0C3B6A"/>
        </a:solidFill>
        <a:effectLst/>
      </p:bgPr>
    </p:bg>
    <p:spTree>
      <p:nvGrpSpPr>
        <p:cNvPr id="1" name="Shape 178"/>
        <p:cNvGrpSpPr/>
        <p:nvPr/>
      </p:nvGrpSpPr>
      <p:grpSpPr>
        <a:xfrm>
          <a:off x="0" y="0"/>
          <a:ext cx="0" cy="0"/>
          <a:chOff x="0" y="0"/>
          <a:chExt cx="0" cy="0"/>
        </a:xfrm>
      </p:grpSpPr>
      <p:sp>
        <p:nvSpPr>
          <p:cNvPr id="179" name="Google Shape;179;g2a876fefab5_0_430"/>
          <p:cNvSpPr txBox="1">
            <a:spLocks noGrp="1"/>
          </p:cNvSpPr>
          <p:nvPr>
            <p:ph type="title"/>
          </p:nvPr>
        </p:nvSpPr>
        <p:spPr>
          <a:xfrm>
            <a:off x="653667" y="701800"/>
            <a:ext cx="7491600" cy="5454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lt1"/>
              </a:buClr>
              <a:buSzPts val="4800"/>
              <a:buNone/>
              <a:defRPr sz="6400" b="0">
                <a:solidFill>
                  <a:schemeClr val="lt1"/>
                </a:solidFill>
              </a:defRPr>
            </a:lvl1pPr>
            <a:lvl2pPr lvl="1"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341928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rgbClr val="B6B7B8"/>
        </a:solidFill>
        <a:effectLst/>
      </p:bgPr>
    </p:bg>
    <p:spTree>
      <p:nvGrpSpPr>
        <p:cNvPr id="1" name="Shape 180"/>
        <p:cNvGrpSpPr/>
        <p:nvPr/>
      </p:nvGrpSpPr>
      <p:grpSpPr>
        <a:xfrm>
          <a:off x="0" y="0"/>
          <a:ext cx="0" cy="0"/>
          <a:chOff x="0" y="0"/>
          <a:chExt cx="0" cy="0"/>
        </a:xfrm>
      </p:grpSpPr>
      <p:sp>
        <p:nvSpPr>
          <p:cNvPr id="181" name="Google Shape;181;g2a876fefab5_0_432"/>
          <p:cNvSpPr txBox="1">
            <a:spLocks noGrp="1"/>
          </p:cNvSpPr>
          <p:nvPr>
            <p:ph type="title"/>
          </p:nvPr>
        </p:nvSpPr>
        <p:spPr>
          <a:xfrm>
            <a:off x="653667" y="701800"/>
            <a:ext cx="7491600" cy="5454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lt1"/>
              </a:buClr>
              <a:buSzPts val="4800"/>
              <a:buNone/>
              <a:defRPr sz="6400" b="0">
                <a:solidFill>
                  <a:schemeClr val="lt1"/>
                </a:solidFill>
              </a:defRPr>
            </a:lvl1pPr>
            <a:lvl2pPr lvl="1"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965093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82"/>
        <p:cNvGrpSpPr/>
        <p:nvPr/>
      </p:nvGrpSpPr>
      <p:grpSpPr>
        <a:xfrm>
          <a:off x="0" y="0"/>
          <a:ext cx="0" cy="0"/>
          <a:chOff x="0" y="0"/>
          <a:chExt cx="0" cy="0"/>
        </a:xfrm>
      </p:grpSpPr>
      <p:sp>
        <p:nvSpPr>
          <p:cNvPr id="183" name="Google Shape;183;g2a876fefab5_0_434"/>
          <p:cNvSpPr txBox="1">
            <a:spLocks noGrp="1"/>
          </p:cNvSpPr>
          <p:nvPr>
            <p:ph type="title"/>
          </p:nvPr>
        </p:nvSpPr>
        <p:spPr>
          <a:xfrm>
            <a:off x="609600" y="609600"/>
            <a:ext cx="11166800" cy="747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4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84" name="Google Shape;184;g2a876fefab5_0_434"/>
          <p:cNvSpPr txBox="1">
            <a:spLocks noGrp="1"/>
          </p:cNvSpPr>
          <p:nvPr>
            <p:ph type="sldNum" idx="12"/>
          </p:nvPr>
        </p:nvSpPr>
        <p:spPr>
          <a:xfrm>
            <a:off x="11582400" y="167"/>
            <a:ext cx="609200" cy="609600"/>
          </a:xfrm>
          <a:prstGeom prst="rect">
            <a:avLst/>
          </a:prstGeom>
          <a:noFill/>
          <a:ln>
            <a:noFill/>
          </a:ln>
        </p:spPr>
        <p:txBody>
          <a:bodyPr spcFirstLastPara="1" wrap="square" lIns="0" tIns="0" rIns="0" bIns="137150" anchor="ctr" anchorCtr="0">
            <a:normAutofit/>
          </a:bodyPr>
          <a:lstStyle>
            <a:lvl1pPr marL="0" marR="0" lvl="0"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185" name="Google Shape;185;g2a876fefab5_0_434"/>
          <p:cNvSpPr txBox="1">
            <a:spLocks noGrp="1"/>
          </p:cNvSpPr>
          <p:nvPr>
            <p:ph type="subTitle" idx="1"/>
          </p:nvPr>
        </p:nvSpPr>
        <p:spPr>
          <a:xfrm>
            <a:off x="609600" y="0"/>
            <a:ext cx="10972800" cy="609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A8ADB3"/>
              </a:buClr>
              <a:buSzPts val="700"/>
              <a:buNone/>
              <a:defRPr sz="1200" b="1">
                <a:solidFill>
                  <a:srgbClr val="A8ADB3"/>
                </a:solidFill>
              </a:defRPr>
            </a:lvl1pPr>
            <a:lvl2pPr lvl="1" algn="l">
              <a:lnSpc>
                <a:spcPct val="90000"/>
              </a:lnSpc>
              <a:spcBef>
                <a:spcPts val="0"/>
              </a:spcBef>
              <a:spcAft>
                <a:spcPts val="0"/>
              </a:spcAft>
              <a:buClr>
                <a:srgbClr val="A8ADB3"/>
              </a:buClr>
              <a:buSzPts val="700"/>
              <a:buNone/>
              <a:defRPr sz="1200" b="1">
                <a:solidFill>
                  <a:srgbClr val="A8ADB3"/>
                </a:solidFill>
              </a:defRPr>
            </a:lvl2pPr>
            <a:lvl3pPr lvl="2" algn="l">
              <a:lnSpc>
                <a:spcPct val="90000"/>
              </a:lnSpc>
              <a:spcBef>
                <a:spcPts val="0"/>
              </a:spcBef>
              <a:spcAft>
                <a:spcPts val="0"/>
              </a:spcAft>
              <a:buClr>
                <a:srgbClr val="A8ADB3"/>
              </a:buClr>
              <a:buSzPts val="700"/>
              <a:buNone/>
              <a:defRPr sz="1200" b="1">
                <a:solidFill>
                  <a:srgbClr val="A8ADB3"/>
                </a:solidFill>
              </a:defRPr>
            </a:lvl3pPr>
            <a:lvl4pPr lvl="3" algn="l">
              <a:lnSpc>
                <a:spcPct val="90000"/>
              </a:lnSpc>
              <a:spcBef>
                <a:spcPts val="0"/>
              </a:spcBef>
              <a:spcAft>
                <a:spcPts val="0"/>
              </a:spcAft>
              <a:buClr>
                <a:srgbClr val="A8ADB3"/>
              </a:buClr>
              <a:buSzPts val="700"/>
              <a:buNone/>
              <a:defRPr sz="1200" b="1">
                <a:solidFill>
                  <a:srgbClr val="A8ADB3"/>
                </a:solidFill>
              </a:defRPr>
            </a:lvl4pPr>
            <a:lvl5pPr lvl="4" algn="l">
              <a:lnSpc>
                <a:spcPct val="90000"/>
              </a:lnSpc>
              <a:spcBef>
                <a:spcPts val="0"/>
              </a:spcBef>
              <a:spcAft>
                <a:spcPts val="0"/>
              </a:spcAft>
              <a:buClr>
                <a:srgbClr val="A8ADB3"/>
              </a:buClr>
              <a:buSzPts val="700"/>
              <a:buNone/>
              <a:defRPr sz="1200" b="1">
                <a:solidFill>
                  <a:srgbClr val="A8ADB3"/>
                </a:solidFill>
              </a:defRPr>
            </a:lvl5pPr>
            <a:lvl6pPr lvl="5" algn="l">
              <a:lnSpc>
                <a:spcPct val="90000"/>
              </a:lnSpc>
              <a:spcBef>
                <a:spcPts val="0"/>
              </a:spcBef>
              <a:spcAft>
                <a:spcPts val="0"/>
              </a:spcAft>
              <a:buClr>
                <a:srgbClr val="A8ADB3"/>
              </a:buClr>
              <a:buSzPts val="700"/>
              <a:buNone/>
              <a:defRPr sz="1200" b="1">
                <a:solidFill>
                  <a:srgbClr val="A8ADB3"/>
                </a:solidFill>
              </a:defRPr>
            </a:lvl6pPr>
            <a:lvl7pPr lvl="6" algn="l">
              <a:lnSpc>
                <a:spcPct val="90000"/>
              </a:lnSpc>
              <a:spcBef>
                <a:spcPts val="0"/>
              </a:spcBef>
              <a:spcAft>
                <a:spcPts val="0"/>
              </a:spcAft>
              <a:buClr>
                <a:srgbClr val="A8ADB3"/>
              </a:buClr>
              <a:buSzPts val="700"/>
              <a:buNone/>
              <a:defRPr sz="1200" b="1">
                <a:solidFill>
                  <a:srgbClr val="A8ADB3"/>
                </a:solidFill>
              </a:defRPr>
            </a:lvl7pPr>
            <a:lvl8pPr lvl="7" algn="l">
              <a:lnSpc>
                <a:spcPct val="90000"/>
              </a:lnSpc>
              <a:spcBef>
                <a:spcPts val="0"/>
              </a:spcBef>
              <a:spcAft>
                <a:spcPts val="0"/>
              </a:spcAft>
              <a:buClr>
                <a:srgbClr val="A8ADB3"/>
              </a:buClr>
              <a:buSzPts val="700"/>
              <a:buNone/>
              <a:defRPr sz="1200" b="1">
                <a:solidFill>
                  <a:srgbClr val="A8ADB3"/>
                </a:solidFill>
              </a:defRPr>
            </a:lvl8pPr>
            <a:lvl9pPr lvl="8" algn="l">
              <a:lnSpc>
                <a:spcPct val="90000"/>
              </a:lnSpc>
              <a:spcBef>
                <a:spcPts val="0"/>
              </a:spcBef>
              <a:spcAft>
                <a:spcPts val="0"/>
              </a:spcAft>
              <a:buClr>
                <a:srgbClr val="A8ADB3"/>
              </a:buClr>
              <a:buSzPts val="700"/>
              <a:buNone/>
              <a:defRPr sz="1200" b="1">
                <a:solidFill>
                  <a:srgbClr val="A8ADB3"/>
                </a:solidFill>
              </a:defRPr>
            </a:lvl9pPr>
          </a:lstStyle>
          <a:p>
            <a:endParaRPr/>
          </a:p>
        </p:txBody>
      </p:sp>
    </p:spTree>
    <p:extLst>
      <p:ext uri="{BB962C8B-B14F-4D97-AF65-F5344CB8AC3E}">
        <p14:creationId xmlns:p14="http://schemas.microsoft.com/office/powerpoint/2010/main" val="2263777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1 Main Layout">
  <p:cSld name="1_1 Main Layout">
    <p:spTree>
      <p:nvGrpSpPr>
        <p:cNvPr id="1" name="Shape 186"/>
        <p:cNvGrpSpPr/>
        <p:nvPr/>
      </p:nvGrpSpPr>
      <p:grpSpPr>
        <a:xfrm>
          <a:off x="0" y="0"/>
          <a:ext cx="0" cy="0"/>
          <a:chOff x="0" y="0"/>
          <a:chExt cx="0" cy="0"/>
        </a:xfrm>
      </p:grpSpPr>
      <p:sp>
        <p:nvSpPr>
          <p:cNvPr id="187" name="Google Shape;187;g2a876fefab5_0_438"/>
          <p:cNvSpPr txBox="1">
            <a:spLocks noGrp="1"/>
          </p:cNvSpPr>
          <p:nvPr>
            <p:ph type="title"/>
          </p:nvPr>
        </p:nvSpPr>
        <p:spPr>
          <a:xfrm>
            <a:off x="838200" y="365125"/>
            <a:ext cx="105156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500"/>
              <a:buFont typeface="Montserrat SemiBold"/>
              <a:buNone/>
              <a:defRPr sz="3068">
                <a:latin typeface="Noto Sans"/>
                <a:ea typeface="Noto Sans"/>
                <a:cs typeface="Noto Sans"/>
                <a:sym typeface="No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2a876fefab5_0_438"/>
          <p:cNvSpPr txBox="1">
            <a:spLocks noGrp="1"/>
          </p:cNvSpPr>
          <p:nvPr>
            <p:ph type="sldNum" idx="12"/>
          </p:nvPr>
        </p:nvSpPr>
        <p:spPr>
          <a:xfrm>
            <a:off x="838200" y="6412165"/>
            <a:ext cx="2434400" cy="3652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760"/>
              <a:buFont typeface="Arial"/>
              <a:buNone/>
              <a:defRPr sz="1200" b="0" i="0" u="none" strike="noStrike" cap="none">
                <a:solidFill>
                  <a:srgbClr val="1B7A4C"/>
                </a:solidFill>
                <a:latin typeface="Montserrat"/>
                <a:ea typeface="Montserrat"/>
                <a:cs typeface="Montserrat"/>
                <a:sym typeface="Montserrat"/>
              </a:defRPr>
            </a:lvl9pPr>
          </a:lstStyle>
          <a:p>
            <a:fld id="{00000000-1234-1234-1234-123412341234}" type="slidenum">
              <a:rPr lang="en" smtClean="0"/>
              <a:pPr/>
              <a:t>‹#›</a:t>
            </a:fld>
            <a:endParaRPr lang="en"/>
          </a:p>
        </p:txBody>
      </p:sp>
      <p:sp>
        <p:nvSpPr>
          <p:cNvPr id="189" name="Google Shape;189;g2a876fefab5_0_438"/>
          <p:cNvSpPr/>
          <p:nvPr/>
        </p:nvSpPr>
        <p:spPr>
          <a:xfrm>
            <a:off x="11896120" y="6522245"/>
            <a:ext cx="1064800" cy="33200"/>
          </a:xfrm>
          <a:prstGeom prst="rect">
            <a:avLst/>
          </a:prstGeom>
          <a:solidFill>
            <a:srgbClr val="1B7A4C"/>
          </a:solidFill>
          <a:ln>
            <a:noFill/>
          </a:ln>
        </p:spPr>
        <p:txBody>
          <a:bodyPr spcFirstLastPara="1" wrap="square" lIns="62333" tIns="31133" rIns="62333" bIns="31133"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228" b="0" i="0" u="none" strike="noStrike" cap="none">
              <a:solidFill>
                <a:schemeClr val="lt1"/>
              </a:solidFill>
              <a:latin typeface="Montserrat"/>
              <a:ea typeface="Montserrat"/>
              <a:cs typeface="Montserrat"/>
              <a:sym typeface="Montserrat"/>
            </a:endParaRPr>
          </a:p>
        </p:txBody>
      </p:sp>
      <p:sp>
        <p:nvSpPr>
          <p:cNvPr id="190" name="Google Shape;190;g2a876fefab5_0_438"/>
          <p:cNvSpPr/>
          <p:nvPr/>
        </p:nvSpPr>
        <p:spPr>
          <a:xfrm>
            <a:off x="-12692" y="6721476"/>
            <a:ext cx="12204800" cy="136400"/>
          </a:xfrm>
          <a:prstGeom prst="rect">
            <a:avLst/>
          </a:prstGeom>
          <a:solidFill>
            <a:srgbClr val="1B7A4C"/>
          </a:solidFill>
          <a:ln>
            <a:noFill/>
          </a:ln>
        </p:spPr>
        <p:txBody>
          <a:bodyPr spcFirstLastPara="1" wrap="square" lIns="62333" tIns="31133" rIns="62333" bIns="31133"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228" b="0" i="0" u="none" strike="noStrike" cap="none">
              <a:solidFill>
                <a:schemeClr val="lt1"/>
              </a:solidFill>
              <a:latin typeface="Montserrat"/>
              <a:ea typeface="Montserrat"/>
              <a:cs typeface="Montserrat"/>
              <a:sym typeface="Montserrat"/>
            </a:endParaRPr>
          </a:p>
        </p:txBody>
      </p:sp>
      <p:pic>
        <p:nvPicPr>
          <p:cNvPr id="191" name="Google Shape;191;g2a876fefab5_0_438"/>
          <p:cNvPicPr preferRelativeResize="0"/>
          <p:nvPr/>
        </p:nvPicPr>
        <p:blipFill rotWithShape="1">
          <a:blip r:embed="rId2">
            <a:alphaModFix/>
          </a:blip>
          <a:srcRect/>
          <a:stretch/>
        </p:blipFill>
        <p:spPr>
          <a:xfrm>
            <a:off x="9987905" y="5911999"/>
            <a:ext cx="1800089" cy="944868"/>
          </a:xfrm>
          <a:prstGeom prst="rect">
            <a:avLst/>
          </a:prstGeom>
          <a:noFill/>
          <a:ln>
            <a:noFill/>
          </a:ln>
        </p:spPr>
      </p:pic>
      <p:sp>
        <p:nvSpPr>
          <p:cNvPr id="192" name="Google Shape;192;g2a876fefab5_0_438"/>
          <p:cNvSpPr txBox="1">
            <a:spLocks noGrp="1"/>
          </p:cNvSpPr>
          <p:nvPr>
            <p:ph type="body" idx="1"/>
          </p:nvPr>
        </p:nvSpPr>
        <p:spPr>
          <a:xfrm>
            <a:off x="838200" y="2120900"/>
            <a:ext cx="10515600" cy="3390800"/>
          </a:xfrm>
          <a:prstGeom prst="rect">
            <a:avLst/>
          </a:prstGeom>
          <a:noFill/>
          <a:ln>
            <a:noFill/>
          </a:ln>
        </p:spPr>
        <p:txBody>
          <a:bodyPr spcFirstLastPara="1" wrap="square" lIns="45725" tIns="22850" rIns="45725" bIns="22850" anchor="t" anchorCtr="0">
            <a:normAutofit/>
          </a:bodyPr>
          <a:lstStyle>
            <a:lvl1pPr marL="609585" lvl="0" indent="-440256" algn="l">
              <a:lnSpc>
                <a:spcPct val="100000"/>
              </a:lnSpc>
              <a:spcBef>
                <a:spcPts val="400"/>
              </a:spcBef>
              <a:spcAft>
                <a:spcPts val="0"/>
              </a:spcAft>
              <a:buSzPts val="1600"/>
              <a:buChar char="•"/>
              <a:defRPr sz="2667">
                <a:solidFill>
                  <a:srgbClr val="1B7A4C"/>
                </a:solidFill>
                <a:latin typeface="Noto Sans"/>
                <a:ea typeface="Noto Sans"/>
                <a:cs typeface="Noto Sans"/>
                <a:sym typeface="Noto Sans"/>
              </a:defRPr>
            </a:lvl1pPr>
            <a:lvl2pPr marL="1219170" lvl="1" indent="-423323" algn="l">
              <a:lnSpc>
                <a:spcPct val="100000"/>
              </a:lnSpc>
              <a:spcBef>
                <a:spcPts val="400"/>
              </a:spcBef>
              <a:spcAft>
                <a:spcPts val="0"/>
              </a:spcAft>
              <a:buSzPts val="1400"/>
              <a:buChar char="–"/>
              <a:defRPr sz="2400">
                <a:latin typeface="Noto Sans"/>
                <a:ea typeface="Noto Sans"/>
                <a:cs typeface="Noto Sans"/>
                <a:sym typeface="Noto Sans"/>
              </a:defRPr>
            </a:lvl2pPr>
            <a:lvl3pPr marL="1828754" lvl="2" indent="-406390" algn="l">
              <a:lnSpc>
                <a:spcPct val="100000"/>
              </a:lnSpc>
              <a:spcBef>
                <a:spcPts val="267"/>
              </a:spcBef>
              <a:spcAft>
                <a:spcPts val="0"/>
              </a:spcAft>
              <a:buSzPts val="1200"/>
              <a:buChar char="•"/>
              <a:defRPr sz="2133">
                <a:latin typeface="Noto Sans"/>
                <a:ea typeface="Noto Sans"/>
                <a:cs typeface="Noto Sans"/>
                <a:sym typeface="Noto Sans"/>
              </a:defRPr>
            </a:lvl3pPr>
            <a:lvl4pPr marL="2438339" lvl="3" indent="-389457" algn="l">
              <a:lnSpc>
                <a:spcPct val="100000"/>
              </a:lnSpc>
              <a:spcBef>
                <a:spcPts val="267"/>
              </a:spcBef>
              <a:spcAft>
                <a:spcPts val="0"/>
              </a:spcAft>
              <a:buSzPts val="1000"/>
              <a:buChar char="–"/>
              <a:defRPr sz="1467">
                <a:latin typeface="Noto Sans"/>
                <a:ea typeface="Noto Sans"/>
                <a:cs typeface="Noto Sans"/>
                <a:sym typeface="Noto Sans"/>
              </a:defRPr>
            </a:lvl4pPr>
            <a:lvl5pPr marL="3047924" lvl="4" indent="-389457" algn="l">
              <a:lnSpc>
                <a:spcPct val="100000"/>
              </a:lnSpc>
              <a:spcBef>
                <a:spcPts val="267"/>
              </a:spcBef>
              <a:spcAft>
                <a:spcPts val="0"/>
              </a:spcAft>
              <a:buSzPts val="1000"/>
              <a:buChar char="»"/>
              <a:defRPr sz="1467">
                <a:latin typeface="Noto Sans"/>
                <a:ea typeface="Noto Sans"/>
                <a:cs typeface="Noto Sans"/>
                <a:sym typeface="Noto Sans"/>
              </a:defRPr>
            </a:lvl5pPr>
            <a:lvl6pPr marL="3657509" lvl="5" indent="-389457" algn="l">
              <a:lnSpc>
                <a:spcPct val="100000"/>
              </a:lnSpc>
              <a:spcBef>
                <a:spcPts val="267"/>
              </a:spcBef>
              <a:spcAft>
                <a:spcPts val="0"/>
              </a:spcAft>
              <a:buSzPts val="1000"/>
              <a:buChar char="•"/>
              <a:defRPr/>
            </a:lvl6pPr>
            <a:lvl7pPr marL="4267093" lvl="6" indent="-389457" algn="l">
              <a:lnSpc>
                <a:spcPct val="100000"/>
              </a:lnSpc>
              <a:spcBef>
                <a:spcPts val="267"/>
              </a:spcBef>
              <a:spcAft>
                <a:spcPts val="0"/>
              </a:spcAft>
              <a:buSzPts val="1000"/>
              <a:buChar char="•"/>
              <a:defRPr/>
            </a:lvl7pPr>
            <a:lvl8pPr marL="4876678" lvl="7" indent="-389457" algn="l">
              <a:lnSpc>
                <a:spcPct val="100000"/>
              </a:lnSpc>
              <a:spcBef>
                <a:spcPts val="267"/>
              </a:spcBef>
              <a:spcAft>
                <a:spcPts val="0"/>
              </a:spcAft>
              <a:buSzPts val="1000"/>
              <a:buChar char="•"/>
              <a:defRPr/>
            </a:lvl8pPr>
            <a:lvl9pPr marL="5486263" lvl="8" indent="-389457" algn="l">
              <a:lnSpc>
                <a:spcPct val="100000"/>
              </a:lnSpc>
              <a:spcBef>
                <a:spcPts val="267"/>
              </a:spcBef>
              <a:spcAft>
                <a:spcPts val="0"/>
              </a:spcAft>
              <a:buSzPts val="1000"/>
              <a:buChar char="•"/>
              <a:defRPr/>
            </a:lvl9pPr>
          </a:lstStyle>
          <a:p>
            <a:endParaRPr/>
          </a:p>
        </p:txBody>
      </p:sp>
    </p:spTree>
    <p:extLst>
      <p:ext uri="{BB962C8B-B14F-4D97-AF65-F5344CB8AC3E}">
        <p14:creationId xmlns:p14="http://schemas.microsoft.com/office/powerpoint/2010/main" val="1319818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p:cSld name="CONTENT">
    <p:bg>
      <p:bgPr>
        <a:solidFill>
          <a:schemeClr val="lt1"/>
        </a:solidFill>
        <a:effectLst/>
      </p:bgPr>
    </p:bg>
    <p:spTree>
      <p:nvGrpSpPr>
        <p:cNvPr id="1" name="Shape 193"/>
        <p:cNvGrpSpPr/>
        <p:nvPr/>
      </p:nvGrpSpPr>
      <p:grpSpPr>
        <a:xfrm>
          <a:off x="0" y="0"/>
          <a:ext cx="0" cy="0"/>
          <a:chOff x="0" y="0"/>
          <a:chExt cx="0" cy="0"/>
        </a:xfrm>
      </p:grpSpPr>
      <p:sp>
        <p:nvSpPr>
          <p:cNvPr id="194" name="Google Shape;194;g2a876fefab5_0_445"/>
          <p:cNvSpPr txBox="1">
            <a:spLocks noGrp="1"/>
          </p:cNvSpPr>
          <p:nvPr>
            <p:ph type="title"/>
          </p:nvPr>
        </p:nvSpPr>
        <p:spPr>
          <a:xfrm>
            <a:off x="609600" y="609600"/>
            <a:ext cx="10972800" cy="762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27323D"/>
              </a:buClr>
              <a:buSzPts val="1400"/>
              <a:buFont typeface="Calibri"/>
              <a:buNone/>
              <a:defRPr sz="2400" b="1">
                <a:solidFill>
                  <a:srgbClr val="27323D"/>
                </a:solidFill>
              </a:defRPr>
            </a:lvl1pPr>
            <a:lvl2pPr lvl="1" algn="ctr">
              <a:lnSpc>
                <a:spcPct val="100000"/>
              </a:lnSpc>
              <a:spcBef>
                <a:spcPts val="0"/>
              </a:spcBef>
              <a:spcAft>
                <a:spcPts val="0"/>
              </a:spcAft>
              <a:buClr>
                <a:srgbClr val="27323D"/>
              </a:buClr>
              <a:buSzPts val="1400"/>
              <a:buNone/>
              <a:defRPr sz="2400" b="1">
                <a:solidFill>
                  <a:srgbClr val="27323D"/>
                </a:solidFill>
              </a:defRPr>
            </a:lvl2pPr>
            <a:lvl3pPr lvl="2" algn="ctr">
              <a:lnSpc>
                <a:spcPct val="100000"/>
              </a:lnSpc>
              <a:spcBef>
                <a:spcPts val="0"/>
              </a:spcBef>
              <a:spcAft>
                <a:spcPts val="0"/>
              </a:spcAft>
              <a:buClr>
                <a:srgbClr val="27323D"/>
              </a:buClr>
              <a:buSzPts val="1400"/>
              <a:buNone/>
              <a:defRPr sz="2400" b="1">
                <a:solidFill>
                  <a:srgbClr val="27323D"/>
                </a:solidFill>
              </a:defRPr>
            </a:lvl3pPr>
            <a:lvl4pPr lvl="3" algn="ctr">
              <a:lnSpc>
                <a:spcPct val="100000"/>
              </a:lnSpc>
              <a:spcBef>
                <a:spcPts val="0"/>
              </a:spcBef>
              <a:spcAft>
                <a:spcPts val="0"/>
              </a:spcAft>
              <a:buClr>
                <a:srgbClr val="27323D"/>
              </a:buClr>
              <a:buSzPts val="1400"/>
              <a:buNone/>
              <a:defRPr sz="2400" b="1">
                <a:solidFill>
                  <a:srgbClr val="27323D"/>
                </a:solidFill>
              </a:defRPr>
            </a:lvl4pPr>
            <a:lvl5pPr lvl="4" algn="ctr">
              <a:lnSpc>
                <a:spcPct val="100000"/>
              </a:lnSpc>
              <a:spcBef>
                <a:spcPts val="0"/>
              </a:spcBef>
              <a:spcAft>
                <a:spcPts val="0"/>
              </a:spcAft>
              <a:buClr>
                <a:srgbClr val="27323D"/>
              </a:buClr>
              <a:buSzPts val="1400"/>
              <a:buNone/>
              <a:defRPr sz="2400" b="1">
                <a:solidFill>
                  <a:srgbClr val="27323D"/>
                </a:solidFill>
              </a:defRPr>
            </a:lvl5pPr>
            <a:lvl6pPr lvl="5" algn="ctr">
              <a:lnSpc>
                <a:spcPct val="100000"/>
              </a:lnSpc>
              <a:spcBef>
                <a:spcPts val="0"/>
              </a:spcBef>
              <a:spcAft>
                <a:spcPts val="0"/>
              </a:spcAft>
              <a:buClr>
                <a:srgbClr val="27323D"/>
              </a:buClr>
              <a:buSzPts val="1400"/>
              <a:buNone/>
              <a:defRPr sz="2400" b="1">
                <a:solidFill>
                  <a:srgbClr val="27323D"/>
                </a:solidFill>
              </a:defRPr>
            </a:lvl6pPr>
            <a:lvl7pPr lvl="6" algn="ctr">
              <a:lnSpc>
                <a:spcPct val="100000"/>
              </a:lnSpc>
              <a:spcBef>
                <a:spcPts val="0"/>
              </a:spcBef>
              <a:spcAft>
                <a:spcPts val="0"/>
              </a:spcAft>
              <a:buClr>
                <a:srgbClr val="27323D"/>
              </a:buClr>
              <a:buSzPts val="1400"/>
              <a:buNone/>
              <a:defRPr sz="2400" b="1">
                <a:solidFill>
                  <a:srgbClr val="27323D"/>
                </a:solidFill>
              </a:defRPr>
            </a:lvl7pPr>
            <a:lvl8pPr lvl="7" algn="ctr">
              <a:lnSpc>
                <a:spcPct val="100000"/>
              </a:lnSpc>
              <a:spcBef>
                <a:spcPts val="0"/>
              </a:spcBef>
              <a:spcAft>
                <a:spcPts val="0"/>
              </a:spcAft>
              <a:buClr>
                <a:srgbClr val="27323D"/>
              </a:buClr>
              <a:buSzPts val="1400"/>
              <a:buNone/>
              <a:defRPr sz="2400" b="1">
                <a:solidFill>
                  <a:srgbClr val="27323D"/>
                </a:solidFill>
              </a:defRPr>
            </a:lvl8pPr>
            <a:lvl9pPr lvl="8" algn="ctr">
              <a:lnSpc>
                <a:spcPct val="100000"/>
              </a:lnSpc>
              <a:spcBef>
                <a:spcPts val="0"/>
              </a:spcBef>
              <a:spcAft>
                <a:spcPts val="0"/>
              </a:spcAft>
              <a:buClr>
                <a:srgbClr val="27323D"/>
              </a:buClr>
              <a:buSzPts val="1400"/>
              <a:buNone/>
              <a:defRPr sz="2400" b="1">
                <a:solidFill>
                  <a:srgbClr val="27323D"/>
                </a:solidFill>
              </a:defRPr>
            </a:lvl9pPr>
          </a:lstStyle>
          <a:p>
            <a:endParaRPr/>
          </a:p>
        </p:txBody>
      </p:sp>
      <p:sp>
        <p:nvSpPr>
          <p:cNvPr id="195" name="Google Shape;195;g2a876fefab5_0_445"/>
          <p:cNvSpPr txBox="1">
            <a:spLocks noGrp="1"/>
          </p:cNvSpPr>
          <p:nvPr>
            <p:ph type="sldNum" idx="12"/>
          </p:nvPr>
        </p:nvSpPr>
        <p:spPr>
          <a:xfrm>
            <a:off x="11582400" y="167"/>
            <a:ext cx="609200" cy="609600"/>
          </a:xfrm>
          <a:prstGeom prst="rect">
            <a:avLst/>
          </a:prstGeom>
          <a:noFill/>
          <a:ln>
            <a:noFill/>
          </a:ln>
        </p:spPr>
        <p:txBody>
          <a:bodyPr spcFirstLastPara="1" wrap="square" lIns="0" tIns="0" rIns="0" bIns="137150" anchor="ctr" anchorCtr="0">
            <a:normAutofit/>
          </a:bodyPr>
          <a:lstStyle>
            <a:lvl1pPr marL="0" marR="0" lvl="0"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196" name="Google Shape;196;g2a876fefab5_0_445"/>
          <p:cNvSpPr txBox="1">
            <a:spLocks noGrp="1"/>
          </p:cNvSpPr>
          <p:nvPr>
            <p:ph type="subTitle" idx="1"/>
          </p:nvPr>
        </p:nvSpPr>
        <p:spPr>
          <a:xfrm>
            <a:off x="609600" y="0"/>
            <a:ext cx="10972800" cy="609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A8ADB3"/>
              </a:buClr>
              <a:buSzPts val="700"/>
              <a:buNone/>
              <a:defRPr sz="1200" b="1">
                <a:solidFill>
                  <a:srgbClr val="A8ADB3"/>
                </a:solidFill>
              </a:defRPr>
            </a:lvl1pPr>
            <a:lvl2pPr lvl="1" algn="l">
              <a:lnSpc>
                <a:spcPct val="90000"/>
              </a:lnSpc>
              <a:spcBef>
                <a:spcPts val="0"/>
              </a:spcBef>
              <a:spcAft>
                <a:spcPts val="0"/>
              </a:spcAft>
              <a:buClr>
                <a:srgbClr val="A8ADB3"/>
              </a:buClr>
              <a:buSzPts val="700"/>
              <a:buNone/>
              <a:defRPr sz="1200" b="1">
                <a:solidFill>
                  <a:srgbClr val="A8ADB3"/>
                </a:solidFill>
              </a:defRPr>
            </a:lvl2pPr>
            <a:lvl3pPr lvl="2" algn="l">
              <a:lnSpc>
                <a:spcPct val="90000"/>
              </a:lnSpc>
              <a:spcBef>
                <a:spcPts val="0"/>
              </a:spcBef>
              <a:spcAft>
                <a:spcPts val="0"/>
              </a:spcAft>
              <a:buClr>
                <a:srgbClr val="A8ADB3"/>
              </a:buClr>
              <a:buSzPts val="700"/>
              <a:buNone/>
              <a:defRPr sz="1200" b="1">
                <a:solidFill>
                  <a:srgbClr val="A8ADB3"/>
                </a:solidFill>
              </a:defRPr>
            </a:lvl3pPr>
            <a:lvl4pPr lvl="3" algn="l">
              <a:lnSpc>
                <a:spcPct val="90000"/>
              </a:lnSpc>
              <a:spcBef>
                <a:spcPts val="0"/>
              </a:spcBef>
              <a:spcAft>
                <a:spcPts val="0"/>
              </a:spcAft>
              <a:buClr>
                <a:srgbClr val="A8ADB3"/>
              </a:buClr>
              <a:buSzPts val="700"/>
              <a:buNone/>
              <a:defRPr sz="1200" b="1">
                <a:solidFill>
                  <a:srgbClr val="A8ADB3"/>
                </a:solidFill>
              </a:defRPr>
            </a:lvl4pPr>
            <a:lvl5pPr lvl="4" algn="l">
              <a:lnSpc>
                <a:spcPct val="90000"/>
              </a:lnSpc>
              <a:spcBef>
                <a:spcPts val="0"/>
              </a:spcBef>
              <a:spcAft>
                <a:spcPts val="0"/>
              </a:spcAft>
              <a:buClr>
                <a:srgbClr val="A8ADB3"/>
              </a:buClr>
              <a:buSzPts val="700"/>
              <a:buNone/>
              <a:defRPr sz="1200" b="1">
                <a:solidFill>
                  <a:srgbClr val="A8ADB3"/>
                </a:solidFill>
              </a:defRPr>
            </a:lvl5pPr>
            <a:lvl6pPr lvl="5" algn="l">
              <a:lnSpc>
                <a:spcPct val="90000"/>
              </a:lnSpc>
              <a:spcBef>
                <a:spcPts val="0"/>
              </a:spcBef>
              <a:spcAft>
                <a:spcPts val="0"/>
              </a:spcAft>
              <a:buClr>
                <a:srgbClr val="A8ADB3"/>
              </a:buClr>
              <a:buSzPts val="700"/>
              <a:buNone/>
              <a:defRPr sz="1200" b="1">
                <a:solidFill>
                  <a:srgbClr val="A8ADB3"/>
                </a:solidFill>
              </a:defRPr>
            </a:lvl6pPr>
            <a:lvl7pPr lvl="6" algn="l">
              <a:lnSpc>
                <a:spcPct val="90000"/>
              </a:lnSpc>
              <a:spcBef>
                <a:spcPts val="0"/>
              </a:spcBef>
              <a:spcAft>
                <a:spcPts val="0"/>
              </a:spcAft>
              <a:buClr>
                <a:srgbClr val="A8ADB3"/>
              </a:buClr>
              <a:buSzPts val="700"/>
              <a:buNone/>
              <a:defRPr sz="1200" b="1">
                <a:solidFill>
                  <a:srgbClr val="A8ADB3"/>
                </a:solidFill>
              </a:defRPr>
            </a:lvl7pPr>
            <a:lvl8pPr lvl="7" algn="l">
              <a:lnSpc>
                <a:spcPct val="90000"/>
              </a:lnSpc>
              <a:spcBef>
                <a:spcPts val="0"/>
              </a:spcBef>
              <a:spcAft>
                <a:spcPts val="0"/>
              </a:spcAft>
              <a:buClr>
                <a:srgbClr val="A8ADB3"/>
              </a:buClr>
              <a:buSzPts val="700"/>
              <a:buNone/>
              <a:defRPr sz="1200" b="1">
                <a:solidFill>
                  <a:srgbClr val="A8ADB3"/>
                </a:solidFill>
              </a:defRPr>
            </a:lvl8pPr>
            <a:lvl9pPr lvl="8" algn="l">
              <a:lnSpc>
                <a:spcPct val="90000"/>
              </a:lnSpc>
              <a:spcBef>
                <a:spcPts val="0"/>
              </a:spcBef>
              <a:spcAft>
                <a:spcPts val="0"/>
              </a:spcAft>
              <a:buClr>
                <a:srgbClr val="A8ADB3"/>
              </a:buClr>
              <a:buSzPts val="700"/>
              <a:buNone/>
              <a:defRPr sz="1200" b="1">
                <a:solidFill>
                  <a:srgbClr val="A8ADB3"/>
                </a:solidFill>
              </a:defRPr>
            </a:lvl9pPr>
          </a:lstStyle>
          <a:p>
            <a:endParaRPr/>
          </a:p>
        </p:txBody>
      </p:sp>
      <p:sp>
        <p:nvSpPr>
          <p:cNvPr id="197" name="Google Shape;197;g2a876fefab5_0_445"/>
          <p:cNvSpPr txBox="1">
            <a:spLocks noGrp="1"/>
          </p:cNvSpPr>
          <p:nvPr>
            <p:ph type="body" idx="2"/>
          </p:nvPr>
        </p:nvSpPr>
        <p:spPr>
          <a:xfrm>
            <a:off x="645167" y="1985133"/>
            <a:ext cx="9108400" cy="4263200"/>
          </a:xfrm>
          <a:prstGeom prst="rect">
            <a:avLst/>
          </a:prstGeom>
          <a:noFill/>
          <a:ln>
            <a:noFill/>
          </a:ln>
        </p:spPr>
        <p:txBody>
          <a:bodyPr spcFirstLastPara="1" wrap="square" lIns="0" tIns="0" rIns="0" bIns="0" anchor="t" anchorCtr="0">
            <a:normAutofit/>
          </a:bodyPr>
          <a:lstStyle>
            <a:lvl1pPr marL="609585" lvl="0" indent="-364058" algn="l">
              <a:lnSpc>
                <a:spcPct val="90000"/>
              </a:lnSpc>
              <a:spcBef>
                <a:spcPts val="0"/>
              </a:spcBef>
              <a:spcAft>
                <a:spcPts val="0"/>
              </a:spcAft>
              <a:buClr>
                <a:schemeClr val="dk1"/>
              </a:buClr>
              <a:buSzPts val="700"/>
              <a:buChar char="●"/>
              <a:defRPr sz="1200"/>
            </a:lvl1pPr>
            <a:lvl2pPr marL="1219170" lvl="1" indent="-364058" algn="l">
              <a:lnSpc>
                <a:spcPct val="90000"/>
              </a:lnSpc>
              <a:spcBef>
                <a:spcPts val="0"/>
              </a:spcBef>
              <a:spcAft>
                <a:spcPts val="0"/>
              </a:spcAft>
              <a:buClr>
                <a:schemeClr val="dk1"/>
              </a:buClr>
              <a:buSzPts val="700"/>
              <a:buChar char="○"/>
              <a:defRPr sz="1200"/>
            </a:lvl2pPr>
            <a:lvl3pPr marL="1828754" lvl="2" indent="-364058" algn="l">
              <a:lnSpc>
                <a:spcPct val="90000"/>
              </a:lnSpc>
              <a:spcBef>
                <a:spcPts val="0"/>
              </a:spcBef>
              <a:spcAft>
                <a:spcPts val="0"/>
              </a:spcAft>
              <a:buClr>
                <a:schemeClr val="dk1"/>
              </a:buClr>
              <a:buSzPts val="700"/>
              <a:buChar char="■"/>
              <a:defRPr sz="1200"/>
            </a:lvl3pPr>
            <a:lvl4pPr marL="2438339" lvl="3" indent="-364058" algn="l">
              <a:lnSpc>
                <a:spcPct val="90000"/>
              </a:lnSpc>
              <a:spcBef>
                <a:spcPts val="0"/>
              </a:spcBef>
              <a:spcAft>
                <a:spcPts val="0"/>
              </a:spcAft>
              <a:buClr>
                <a:schemeClr val="dk1"/>
              </a:buClr>
              <a:buSzPts val="700"/>
              <a:buChar char="●"/>
              <a:defRPr sz="1200"/>
            </a:lvl4pPr>
            <a:lvl5pPr marL="3047924" lvl="4" indent="-364058" algn="l">
              <a:lnSpc>
                <a:spcPct val="90000"/>
              </a:lnSpc>
              <a:spcBef>
                <a:spcPts val="0"/>
              </a:spcBef>
              <a:spcAft>
                <a:spcPts val="0"/>
              </a:spcAft>
              <a:buClr>
                <a:schemeClr val="dk1"/>
              </a:buClr>
              <a:buSzPts val="700"/>
              <a:buChar char="○"/>
              <a:defRPr sz="1200"/>
            </a:lvl5pPr>
            <a:lvl6pPr marL="3657509" lvl="5" indent="-364058" algn="l">
              <a:lnSpc>
                <a:spcPct val="90000"/>
              </a:lnSpc>
              <a:spcBef>
                <a:spcPts val="0"/>
              </a:spcBef>
              <a:spcAft>
                <a:spcPts val="0"/>
              </a:spcAft>
              <a:buClr>
                <a:schemeClr val="dk1"/>
              </a:buClr>
              <a:buSzPts val="700"/>
              <a:buChar char="■"/>
              <a:defRPr sz="1200"/>
            </a:lvl6pPr>
            <a:lvl7pPr marL="4267093" lvl="6" indent="-364058" algn="l">
              <a:lnSpc>
                <a:spcPct val="90000"/>
              </a:lnSpc>
              <a:spcBef>
                <a:spcPts val="0"/>
              </a:spcBef>
              <a:spcAft>
                <a:spcPts val="0"/>
              </a:spcAft>
              <a:buClr>
                <a:schemeClr val="dk1"/>
              </a:buClr>
              <a:buSzPts val="700"/>
              <a:buChar char="●"/>
              <a:defRPr sz="1200"/>
            </a:lvl7pPr>
            <a:lvl8pPr marL="4876678" lvl="7" indent="-364058" algn="l">
              <a:lnSpc>
                <a:spcPct val="90000"/>
              </a:lnSpc>
              <a:spcBef>
                <a:spcPts val="0"/>
              </a:spcBef>
              <a:spcAft>
                <a:spcPts val="0"/>
              </a:spcAft>
              <a:buClr>
                <a:schemeClr val="dk1"/>
              </a:buClr>
              <a:buSzPts val="700"/>
              <a:buChar char="○"/>
              <a:defRPr sz="1200"/>
            </a:lvl8pPr>
            <a:lvl9pPr marL="5486263" lvl="8" indent="-364058" algn="l">
              <a:lnSpc>
                <a:spcPct val="90000"/>
              </a:lnSpc>
              <a:spcBef>
                <a:spcPts val="0"/>
              </a:spcBef>
              <a:spcAft>
                <a:spcPts val="0"/>
              </a:spcAft>
              <a:buClr>
                <a:schemeClr val="dk1"/>
              </a:buClr>
              <a:buSzPts val="700"/>
              <a:buChar char="■"/>
              <a:defRPr sz="1200"/>
            </a:lvl9pPr>
          </a:lstStyle>
          <a:p>
            <a:endParaRPr/>
          </a:p>
        </p:txBody>
      </p:sp>
    </p:spTree>
    <p:extLst>
      <p:ext uri="{BB962C8B-B14F-4D97-AF65-F5344CB8AC3E}">
        <p14:creationId xmlns:p14="http://schemas.microsoft.com/office/powerpoint/2010/main" val="1514639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1 1 1">
  <p:cSld name="Main point 1 1 1">
    <p:bg>
      <p:bgPr>
        <a:solidFill>
          <a:srgbClr val="1B7A4C"/>
        </a:solidFill>
        <a:effectLst/>
      </p:bgPr>
    </p:bg>
    <p:spTree>
      <p:nvGrpSpPr>
        <p:cNvPr id="1" name="Shape 198"/>
        <p:cNvGrpSpPr/>
        <p:nvPr/>
      </p:nvGrpSpPr>
      <p:grpSpPr>
        <a:xfrm>
          <a:off x="0" y="0"/>
          <a:ext cx="0" cy="0"/>
          <a:chOff x="0" y="0"/>
          <a:chExt cx="0" cy="0"/>
        </a:xfrm>
      </p:grpSpPr>
      <p:sp>
        <p:nvSpPr>
          <p:cNvPr id="199" name="Google Shape;199;g2a876fefab5_0_450"/>
          <p:cNvSpPr txBox="1">
            <a:spLocks noGrp="1"/>
          </p:cNvSpPr>
          <p:nvPr>
            <p:ph type="title"/>
          </p:nvPr>
        </p:nvSpPr>
        <p:spPr>
          <a:xfrm>
            <a:off x="653667" y="701800"/>
            <a:ext cx="7491600" cy="5454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lt1"/>
              </a:buClr>
              <a:buSzPts val="4800"/>
              <a:buNone/>
              <a:defRPr sz="6400" b="0">
                <a:solidFill>
                  <a:schemeClr val="lt1"/>
                </a:solidFill>
              </a:defRPr>
            </a:lvl1pPr>
            <a:lvl2pPr lvl="1"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4800"/>
              <a:buFont typeface="Lato"/>
              <a:buNone/>
              <a:defRPr sz="6400" b="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502955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1308-0752-D831-D417-3EAB4B2ED8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FA07F-CF54-DA56-163B-D209C311C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DD98D-5588-9401-22C4-630A38FA7502}"/>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5" name="Footer Placeholder 4">
            <a:extLst>
              <a:ext uri="{FF2B5EF4-FFF2-40B4-BE49-F238E27FC236}">
                <a16:creationId xmlns:a16="http://schemas.microsoft.com/office/drawing/2014/main" id="{657530A9-15D6-4986-CB3B-F211D26D5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26D3F-5DFC-016F-01BB-96CFCFC5EA16}"/>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341518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58AE-8CBA-885D-AEDF-57DFBEAD0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C515B-5A67-5232-4653-E0B02CF5C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0952B-0C47-B448-3FB3-9D95C07240BB}"/>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5" name="Footer Placeholder 4">
            <a:extLst>
              <a:ext uri="{FF2B5EF4-FFF2-40B4-BE49-F238E27FC236}">
                <a16:creationId xmlns:a16="http://schemas.microsoft.com/office/drawing/2014/main" id="{BF7BF2E7-9B2F-C943-79DC-9A18BD462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4B82C4-33C0-EC3E-32CE-8664BE67D1F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117935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4"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520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5C76D-9D37-C440-926C-362BB560B6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20C530-59AE-00B8-7583-3A455A8200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64448-04B2-571C-F9EC-6F03942C3AE8}"/>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5" name="Footer Placeholder 4">
            <a:extLst>
              <a:ext uri="{FF2B5EF4-FFF2-40B4-BE49-F238E27FC236}">
                <a16:creationId xmlns:a16="http://schemas.microsoft.com/office/drawing/2014/main" id="{087A81C8-0A62-2576-EAB5-909E7FC8A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1605E-6EDC-BA23-F7CE-7CA575BB5F6F}"/>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1630047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AC99-D716-3D65-2DF4-FF97C33A7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5B89B-531B-6620-B647-A60A93EC27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11DA49-A580-D56B-4C57-124E125AAC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046F6C-BE94-B649-DC72-0F26DC511BE6}"/>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6" name="Footer Placeholder 5">
            <a:extLst>
              <a:ext uri="{FF2B5EF4-FFF2-40B4-BE49-F238E27FC236}">
                <a16:creationId xmlns:a16="http://schemas.microsoft.com/office/drawing/2014/main" id="{096A46E3-C75F-A26E-A015-7DFB71220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26545-391C-E167-888E-24F7438201F4}"/>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5709078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6E4EE-466F-9DAB-B868-A537ED7AB8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E8A5C-0253-2DEC-9149-F9A2166003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1F827-C123-42A3-104F-22245108CC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F1D35-8791-5683-9945-1F7A66EF0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5FA893-3D59-EB8A-0815-0CA3FFCA6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840B8B-6BD5-8544-F8C9-6825FC53317F}"/>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8" name="Footer Placeholder 7">
            <a:extLst>
              <a:ext uri="{FF2B5EF4-FFF2-40B4-BE49-F238E27FC236}">
                <a16:creationId xmlns:a16="http://schemas.microsoft.com/office/drawing/2014/main" id="{DD8E7319-4054-FB13-C9FE-0D5DEEDAB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46D5E-6BE8-B7EC-E704-B81723946D7E}"/>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028061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CC0C-02BA-7B5A-B1A7-08661BC562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2427A-C165-6C75-AC60-D858714D5D14}"/>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4" name="Footer Placeholder 3">
            <a:extLst>
              <a:ext uri="{FF2B5EF4-FFF2-40B4-BE49-F238E27FC236}">
                <a16:creationId xmlns:a16="http://schemas.microsoft.com/office/drawing/2014/main" id="{4BBD38F3-C7A2-DA44-21F5-B8BEDDD9F4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D47412-4DFD-746E-DCF1-9FCACFCFE369}"/>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150015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E12B7-895F-47B9-126B-6F24170DD7AA}"/>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3" name="Footer Placeholder 2">
            <a:extLst>
              <a:ext uri="{FF2B5EF4-FFF2-40B4-BE49-F238E27FC236}">
                <a16:creationId xmlns:a16="http://schemas.microsoft.com/office/drawing/2014/main" id="{42CAEC10-4509-9F0E-BFAD-F5A830480E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E5DF2-4281-D7B4-34FA-7FFAE909D0D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487136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D6EA-4618-7A23-6EB3-86957E158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2877E-6A73-A1A8-226F-A1829AAC5E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83922-35E1-BE55-198B-C31C5EF5C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E9639-5CCA-BC64-C29C-579C61CC02A6}"/>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6" name="Footer Placeholder 5">
            <a:extLst>
              <a:ext uri="{FF2B5EF4-FFF2-40B4-BE49-F238E27FC236}">
                <a16:creationId xmlns:a16="http://schemas.microsoft.com/office/drawing/2014/main" id="{C2458CD5-A99D-2474-BE63-124F58167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10785-44D2-938C-08A0-34BEB55C4FA0}"/>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759503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0FFD-7462-5F2C-8C0B-EE9B507A4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319C-9C14-05AF-3BEF-586F626CD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AF0890-5B87-7E6D-A8A7-1E907B33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AAE33-3E3E-90F2-7041-6B65CA210C79}"/>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6" name="Footer Placeholder 5">
            <a:extLst>
              <a:ext uri="{FF2B5EF4-FFF2-40B4-BE49-F238E27FC236}">
                <a16:creationId xmlns:a16="http://schemas.microsoft.com/office/drawing/2014/main" id="{DB316521-EFB0-4149-ED81-1C306DFB4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2A636D-133E-D430-E489-A54125288667}"/>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39398548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EA83-E269-B92E-F9FB-1C17DF829B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A358C-3941-847C-CA4A-90BA179D6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1CC7E-8F0C-A888-89D8-2AB342487A8C}"/>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5" name="Footer Placeholder 4">
            <a:extLst>
              <a:ext uri="{FF2B5EF4-FFF2-40B4-BE49-F238E27FC236}">
                <a16:creationId xmlns:a16="http://schemas.microsoft.com/office/drawing/2014/main" id="{E7110AE8-7A3B-26DD-F6D9-44F42D25C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C83BB-E1E7-B6D4-4F6A-58140E58B27B}"/>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8002233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C14B0-0F7B-9722-5F56-56E07B2578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31AC0-3899-D248-C06D-AECE6D3336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29D04-D854-9E78-2A81-A60F4D34F976}"/>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5" name="Footer Placeholder 4">
            <a:extLst>
              <a:ext uri="{FF2B5EF4-FFF2-40B4-BE49-F238E27FC236}">
                <a16:creationId xmlns:a16="http://schemas.microsoft.com/office/drawing/2014/main" id="{7790BDB6-BEFE-AD8F-6960-BAD6AB41D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0A256-C890-CCBB-1CC1-CF4573DD4BF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4271935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FE0F-49ED-7F08-DDFB-6BD919A45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0A0F74-8F72-E306-6F23-8B8B54186AB4}"/>
              </a:ext>
            </a:extLst>
          </p:cNvPr>
          <p:cNvSpPr>
            <a:spLocks noGrp="1"/>
          </p:cNvSpPr>
          <p:nvPr>
            <p:ph type="dt" sz="half" idx="10"/>
          </p:nvPr>
        </p:nvSpPr>
        <p:spPr/>
        <p:txBody>
          <a:bodyPr/>
          <a:lstStyle/>
          <a:p>
            <a:fld id="{A9D666D5-947E-453D-901B-18240B950F0C}" type="datetimeFigureOut">
              <a:rPr lang="en-US" smtClean="0"/>
              <a:t>4/25/2024</a:t>
            </a:fld>
            <a:endParaRPr lang="en-US"/>
          </a:p>
        </p:txBody>
      </p:sp>
      <p:sp>
        <p:nvSpPr>
          <p:cNvPr id="4" name="Footer Placeholder 3">
            <a:extLst>
              <a:ext uri="{FF2B5EF4-FFF2-40B4-BE49-F238E27FC236}">
                <a16:creationId xmlns:a16="http://schemas.microsoft.com/office/drawing/2014/main" id="{FD274566-AF0E-D74A-F250-8FD914BF5E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4AC34-F6A9-6FEC-7BC4-EF7230D91F65}"/>
              </a:ext>
            </a:extLst>
          </p:cNvPr>
          <p:cNvSpPr>
            <a:spLocks noGrp="1"/>
          </p:cNvSpPr>
          <p:nvPr>
            <p:ph type="sldNum" sz="quarter" idx="12"/>
          </p:nvPr>
        </p:nvSpPr>
        <p:spPr/>
        <p:txBody>
          <a:bodyPr/>
          <a:lstStyle/>
          <a:p>
            <a:fld id="{EAA1034A-D7C2-4567-8CEA-508E51D08684}" type="slidenum">
              <a:rPr lang="en-US" smtClean="0"/>
              <a:t>‹#›</a:t>
            </a:fld>
            <a:endParaRPr lang="en-US"/>
          </a:p>
        </p:txBody>
      </p:sp>
    </p:spTree>
    <p:extLst>
      <p:ext uri="{BB962C8B-B14F-4D97-AF65-F5344CB8AC3E}">
        <p14:creationId xmlns:p14="http://schemas.microsoft.com/office/powerpoint/2010/main" val="2394388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rgbClr val="3F3F3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rgbClr val="00194C"/>
                </a:solidFill>
              </a:defRPr>
            </a:lvl1pPr>
            <a:lvl2pPr marL="4572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6"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2"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361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B2FC49-9C1F-2516-3F03-2C8F7F30CF0F}"/>
              </a:ext>
            </a:extLst>
          </p:cNvPr>
          <p:cNvGrpSpPr/>
          <p:nvPr userDrawn="1"/>
        </p:nvGrpSpPr>
        <p:grpSpPr>
          <a:xfrm>
            <a:off x="776177" y="2926872"/>
            <a:ext cx="2970167" cy="2596104"/>
            <a:chOff x="776176" y="2926872"/>
            <a:chExt cx="2970166" cy="2596104"/>
          </a:xfrm>
        </p:grpSpPr>
        <p:sp>
          <p:nvSpPr>
            <p:cNvPr id="7" name="Hexagon 6">
              <a:extLst>
                <a:ext uri="{FF2B5EF4-FFF2-40B4-BE49-F238E27FC236}">
                  <a16:creationId xmlns:a16="http://schemas.microsoft.com/office/drawing/2014/main" id="{D86F0DC8-EA4C-E2BB-05DC-A9F301BDD1BF}"/>
                </a:ext>
                <a:ext uri="{C183D7F6-B498-43B3-948B-1728B52AA6E4}">
                  <adec:decorative xmlns:adec="http://schemas.microsoft.com/office/drawing/2017/decorative" val="1"/>
                </a:ext>
              </a:extLst>
            </p:cNvPr>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Logo, company name&#10;&#10;Description automatically generated">
              <a:extLst>
                <a:ext uri="{FF2B5EF4-FFF2-40B4-BE49-F238E27FC236}">
                  <a16:creationId xmlns:a16="http://schemas.microsoft.com/office/drawing/2014/main" id="{F08A10D7-7037-A3D8-40BD-54425E09168B}"/>
                </a:ext>
              </a:extLst>
            </p:cNvPr>
            <p:cNvPicPr/>
            <p:nvPr/>
          </p:nvPicPr>
          <p:blipFill>
            <a:blip r:embed="rId2"/>
            <a:stretch>
              <a:fillRect/>
            </a:stretch>
          </p:blipFill>
          <p:spPr>
            <a:xfrm>
              <a:off x="874028" y="2926872"/>
              <a:ext cx="2872314" cy="1992818"/>
            </a:xfrm>
            <a:prstGeom prst="rect">
              <a:avLst/>
            </a:prstGeom>
          </p:spPr>
        </p:pic>
      </p:grpSp>
      <p:sp>
        <p:nvSpPr>
          <p:cNvPr id="18" name="Title 17">
            <a:extLst>
              <a:ext uri="{FF2B5EF4-FFF2-40B4-BE49-F238E27FC236}">
                <a16:creationId xmlns:a16="http://schemas.microsoft.com/office/drawing/2014/main" id="{D354BDC8-1660-32FD-C8AF-E6498DC5B277}"/>
              </a:ext>
            </a:extLst>
          </p:cNvPr>
          <p:cNvSpPr>
            <a:spLocks noGrp="1"/>
          </p:cNvSpPr>
          <p:nvPr>
            <p:ph type="title"/>
          </p:nvPr>
        </p:nvSpPr>
        <p:spPr>
          <a:xfrm>
            <a:off x="5635058" y="2563948"/>
            <a:ext cx="6299277" cy="1147968"/>
          </a:xfrm>
        </p:spPr>
        <p:txBody>
          <a:bodyPr/>
          <a:lstStyle/>
          <a:p>
            <a:r>
              <a:rPr lang="en-US"/>
              <a:t>Click to edit Master title style</a:t>
            </a:r>
          </a:p>
        </p:txBody>
      </p:sp>
      <p:sp>
        <p:nvSpPr>
          <p:cNvPr id="21" name="Text Placeholder 4" title="Subtitle">
            <a:extLst>
              <a:ext uri="{FF2B5EF4-FFF2-40B4-BE49-F238E27FC236}">
                <a16:creationId xmlns:a16="http://schemas.microsoft.com/office/drawing/2014/main" id="{74D1677B-781F-36D6-744C-A386754300FC}"/>
              </a:ext>
            </a:extLst>
          </p:cNvPr>
          <p:cNvSpPr>
            <a:spLocks noGrp="1"/>
          </p:cNvSpPr>
          <p:nvPr>
            <p:ph type="body" sz="quarter" idx="16" hasCustomPrompt="1"/>
          </p:nvPr>
        </p:nvSpPr>
        <p:spPr>
          <a:xfrm>
            <a:off x="5759640" y="3730609"/>
            <a:ext cx="4865688" cy="1341012"/>
          </a:xfrm>
          <a:prstGeom prst="rect">
            <a:avLst/>
          </a:prstGeom>
        </p:spPr>
        <p:txBody>
          <a:bodyPr/>
          <a:lstStyle>
            <a:lvl1pPr marL="0" indent="0">
              <a:buNone/>
              <a:defRPr sz="1800" spc="225">
                <a:solidFill>
                  <a:srgbClr val="00194C"/>
                </a:solidFill>
              </a:defRPr>
            </a:lvl1pPr>
            <a:lvl2pPr marL="342900" indent="0">
              <a:buNone/>
              <a:defRPr/>
            </a:lvl2pPr>
          </a:lstStyle>
          <a:p>
            <a:pPr lvl="0"/>
            <a:r>
              <a:rPr lang="en-US" noProof="0"/>
              <a:t>CLICK TO SUBTITLE STYLE</a:t>
            </a:r>
          </a:p>
        </p:txBody>
      </p:sp>
    </p:spTree>
    <p:extLst>
      <p:ext uri="{BB962C8B-B14F-4D97-AF65-F5344CB8AC3E}">
        <p14:creationId xmlns:p14="http://schemas.microsoft.com/office/powerpoint/2010/main" val="195699398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4" name="Group 13">
            <a:extLst>
              <a:ext uri="{FF2B5EF4-FFF2-40B4-BE49-F238E27FC236}">
                <a16:creationId xmlns:a16="http://schemas.microsoft.com/office/drawing/2014/main" id="{4D6AA080-8FF2-739A-7EA4-FB4081E95949}"/>
              </a:ext>
            </a:extLst>
          </p:cNvPr>
          <p:cNvGrpSpPr/>
          <p:nvPr userDrawn="1"/>
        </p:nvGrpSpPr>
        <p:grpSpPr>
          <a:xfrm>
            <a:off x="865404" y="2926872"/>
            <a:ext cx="2880939" cy="2596104"/>
            <a:chOff x="865404" y="2926872"/>
            <a:chExt cx="2880938" cy="2596104"/>
          </a:xfrm>
        </p:grpSpPr>
        <p:sp>
          <p:nvSpPr>
            <p:cNvPr id="15" name="Hexagon 14">
              <a:extLst>
                <a:ext uri="{FF2B5EF4-FFF2-40B4-BE49-F238E27FC236}">
                  <a16:creationId xmlns:a16="http://schemas.microsoft.com/office/drawing/2014/main" id="{6F3D1D50-1647-CCFE-4F2A-83A67E7847DB}"/>
                </a:ext>
                <a:ext uri="{C183D7F6-B498-43B3-948B-1728B52AA6E4}">
                  <adec:decorative xmlns:adec="http://schemas.microsoft.com/office/drawing/2017/decorative" val="1"/>
                </a:ext>
              </a:extLst>
            </p:cNvPr>
            <p:cNvSpPr/>
            <p:nvPr/>
          </p:nvSpPr>
          <p:spPr>
            <a:xfrm rot="16200000">
              <a:off x="1071715" y="2856975"/>
              <a:ext cx="2459690" cy="2872312"/>
            </a:xfrm>
            <a:prstGeom prst="hexagon">
              <a:avLst/>
            </a:prstGeom>
            <a:solidFill>
              <a:srgbClr val="CDD5E4"/>
            </a:solidFill>
            <a:ln>
              <a:solidFill>
                <a:srgbClr val="CDD5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Logo, company name&#10;&#10;Description automatically generated">
              <a:extLst>
                <a:ext uri="{FF2B5EF4-FFF2-40B4-BE49-F238E27FC236}">
                  <a16:creationId xmlns:a16="http://schemas.microsoft.com/office/drawing/2014/main" id="{38E92071-916B-4733-1EA1-375B5AE595C4}"/>
                </a:ext>
              </a:extLst>
            </p:cNvPr>
            <p:cNvPicPr/>
            <p:nvPr/>
          </p:nvPicPr>
          <p:blipFill>
            <a:blip r:embed="rId2"/>
            <a:stretch>
              <a:fillRect/>
            </a:stretch>
          </p:blipFill>
          <p:spPr>
            <a:xfrm>
              <a:off x="874028" y="2926872"/>
              <a:ext cx="2872314" cy="1992818"/>
            </a:xfrm>
            <a:prstGeom prst="rect">
              <a:avLst/>
            </a:prstGeom>
          </p:spPr>
        </p:pic>
      </p:grpSp>
      <p:sp>
        <p:nvSpPr>
          <p:cNvPr id="5" name="Title 17">
            <a:extLst>
              <a:ext uri="{FF2B5EF4-FFF2-40B4-BE49-F238E27FC236}">
                <a16:creationId xmlns:a16="http://schemas.microsoft.com/office/drawing/2014/main" id="{CE8C2182-7142-332F-4321-CF8EE5CFB082}"/>
              </a:ext>
            </a:extLst>
          </p:cNvPr>
          <p:cNvSpPr>
            <a:spLocks noGrp="1"/>
          </p:cNvSpPr>
          <p:nvPr>
            <p:ph type="title"/>
          </p:nvPr>
        </p:nvSpPr>
        <p:spPr>
          <a:xfrm>
            <a:off x="5635058" y="2563948"/>
            <a:ext cx="6299277" cy="1147968"/>
          </a:xfrm>
        </p:spPr>
        <p:txBody>
          <a:bodyPr/>
          <a:lstStyle/>
          <a:p>
            <a:r>
              <a:rPr lang="en-US"/>
              <a:t>Click to edit Master title style</a:t>
            </a:r>
          </a:p>
        </p:txBody>
      </p:sp>
      <p:sp>
        <p:nvSpPr>
          <p:cNvPr id="7" name="Text Placeholder 4" title="Subtitle">
            <a:extLst>
              <a:ext uri="{FF2B5EF4-FFF2-40B4-BE49-F238E27FC236}">
                <a16:creationId xmlns:a16="http://schemas.microsoft.com/office/drawing/2014/main" id="{4333FB41-665C-5FBC-ADBD-C79698EC271F}"/>
              </a:ext>
            </a:extLst>
          </p:cNvPr>
          <p:cNvSpPr>
            <a:spLocks noGrp="1"/>
          </p:cNvSpPr>
          <p:nvPr>
            <p:ph type="body" sz="quarter" idx="16" hasCustomPrompt="1"/>
          </p:nvPr>
        </p:nvSpPr>
        <p:spPr>
          <a:xfrm>
            <a:off x="5759640" y="3730609"/>
            <a:ext cx="4865688" cy="1350438"/>
          </a:xfrm>
          <a:prstGeom prst="rect">
            <a:avLst/>
          </a:prstGeom>
        </p:spPr>
        <p:txBody>
          <a:bodyPr/>
          <a:lstStyle>
            <a:lvl1pPr marL="0" indent="0">
              <a:buNone/>
              <a:defRPr sz="1800" spc="225">
                <a:solidFill>
                  <a:srgbClr val="00194C"/>
                </a:solidFill>
              </a:defRPr>
            </a:lvl1pPr>
            <a:lvl2pPr marL="342900" indent="0">
              <a:buNone/>
              <a:defRPr/>
            </a:lvl2pPr>
          </a:lstStyle>
          <a:p>
            <a:pPr lvl="0"/>
            <a:r>
              <a:rPr lang="en-US" noProof="0"/>
              <a:t>CLICK TO SUBTITLE STYLE</a:t>
            </a:r>
          </a:p>
        </p:txBody>
      </p:sp>
    </p:spTree>
    <p:extLst>
      <p:ext uri="{BB962C8B-B14F-4D97-AF65-F5344CB8AC3E}">
        <p14:creationId xmlns:p14="http://schemas.microsoft.com/office/powerpoint/2010/main" val="372698675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3"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00194C"/>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 name="Title 18">
            <a:extLst>
              <a:ext uri="{FF2B5EF4-FFF2-40B4-BE49-F238E27FC236}">
                <a16:creationId xmlns:a16="http://schemas.microsoft.com/office/drawing/2014/main" id="{5853B608-2411-AC08-3ADC-699310F9FF7B}"/>
              </a:ext>
            </a:extLst>
          </p:cNvPr>
          <p:cNvSpPr>
            <a:spLocks noGrp="1"/>
          </p:cNvSpPr>
          <p:nvPr>
            <p:ph type="title"/>
          </p:nvPr>
        </p:nvSpPr>
        <p:spPr>
          <a:xfrm>
            <a:off x="3947532"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0F11CC9A-A569-50DA-6C68-90BDE363F6BC}"/>
              </a:ext>
            </a:extLst>
          </p:cNvPr>
          <p:cNvGrpSpPr>
            <a:grpSpLocks noGrp="1" noUngrp="1" noRot="1" noMove="1" noResize="1"/>
          </p:cNvGrpSpPr>
          <p:nvPr userDrawn="1"/>
        </p:nvGrpSpPr>
        <p:grpSpPr>
          <a:xfrm>
            <a:off x="958370" y="369528"/>
            <a:ext cx="2060903" cy="1862204"/>
            <a:chOff x="1850735" y="3352487"/>
            <a:chExt cx="2872315" cy="2595386"/>
          </a:xfrm>
        </p:grpSpPr>
        <p:sp>
          <p:nvSpPr>
            <p:cNvPr id="3" name="Hexagon 2">
              <a:extLst>
                <a:ext uri="{FF2B5EF4-FFF2-40B4-BE49-F238E27FC236}">
                  <a16:creationId xmlns:a16="http://schemas.microsoft.com/office/drawing/2014/main" id="{FC3F7801-FF74-B7FE-4085-5A09981882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Logo, company name&#10;&#10;Description automatically generated">
              <a:extLst>
                <a:ext uri="{FF2B5EF4-FFF2-40B4-BE49-F238E27FC236}">
                  <a16:creationId xmlns:a16="http://schemas.microsoft.com/office/drawing/2014/main" id="{A27A51AA-CA2F-A6F2-464B-8F1BFDCB09C2}"/>
                </a:ext>
              </a:extLst>
            </p:cNvPr>
            <p:cNvPicPr>
              <a:picLocks noGrp="1" noRo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7BADF032-66E1-BF4C-F18A-BCE7C0326843}"/>
              </a:ext>
            </a:extLst>
          </p:cNvPr>
          <p:cNvSpPr>
            <a:spLocks noGrp="1"/>
          </p:cNvSpPr>
          <p:nvPr>
            <p:ph type="body" sz="quarter" idx="10"/>
          </p:nvPr>
        </p:nvSpPr>
        <p:spPr>
          <a:xfrm>
            <a:off x="1886298" y="2277478"/>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408930"/>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10" name="Group 9">
            <a:extLst>
              <a:ext uri="{FF2B5EF4-FFF2-40B4-BE49-F238E27FC236}">
                <a16:creationId xmlns:a16="http://schemas.microsoft.com/office/drawing/2014/main" id="{6E92DC6D-08AE-AF83-79AF-5D885D32B65E}"/>
              </a:ext>
            </a:extLst>
          </p:cNvPr>
          <p:cNvGrpSpPr>
            <a:grpSpLocks noChangeAspect="1"/>
          </p:cNvGrpSpPr>
          <p:nvPr userDrawn="1"/>
        </p:nvGrpSpPr>
        <p:grpSpPr>
          <a:xfrm>
            <a:off x="-19876" y="-6"/>
            <a:ext cx="4416103" cy="2365519"/>
            <a:chOff x="0" y="-17"/>
            <a:chExt cx="10643165" cy="5701093"/>
          </a:xfrm>
        </p:grpSpPr>
        <p:sp>
          <p:nvSpPr>
            <p:cNvPr id="11" name="Right Triangle 10">
              <a:extLst>
                <a:ext uri="{FF2B5EF4-FFF2-40B4-BE49-F238E27FC236}">
                  <a16:creationId xmlns:a16="http://schemas.microsoft.com/office/drawing/2014/main" id="{037924D2-2AB4-4BE1-9687-836615C72DFC}"/>
                </a:ext>
              </a:extLst>
            </p:cNvPr>
            <p:cNvSpPr>
              <a:spLocks noChangeAspect="1"/>
            </p:cNvSpPr>
            <p:nvPr userDrawn="1"/>
          </p:nvSpPr>
          <p:spPr>
            <a:xfrm flipV="1">
              <a:off x="17837" y="0"/>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noChangeAspect="1"/>
            </p:cNvCxnSpPr>
            <p:nvPr userDrawn="1"/>
          </p:nvCxnSpPr>
          <p:spPr>
            <a:xfrm flipV="1">
              <a:off x="0" y="-17"/>
              <a:ext cx="2575418" cy="128306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ChangeAspect="1"/>
            </p:cNvCxnSpPr>
            <p:nvPr userDrawn="1"/>
          </p:nvCxnSpPr>
          <p:spPr>
            <a:xfrm flipV="1">
              <a:off x="0" y="4700022"/>
              <a:ext cx="1919789" cy="1001054"/>
            </a:xfrm>
            <a:prstGeom prst="line">
              <a:avLst/>
            </a:prstGeom>
            <a:ln w="9525" cap="flat" cmpd="sng" algn="ctr">
              <a:solidFill>
                <a:srgbClr val="CDD5E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7" name="Title 1" title="Title">
            <a:extLst>
              <a:ext uri="{FF2B5EF4-FFF2-40B4-BE49-F238E27FC236}">
                <a16:creationId xmlns:a16="http://schemas.microsoft.com/office/drawing/2014/main" id="{92AEF5BB-EB4D-FE33-A563-BFE5B3F7ED42}"/>
              </a:ext>
            </a:extLst>
          </p:cNvPr>
          <p:cNvSpPr txBox="1">
            <a:spLocks noGrp="1" noRot="1" noMove="1" noResize="1" noEditPoints="1" noAdjustHandles="1" noChangeArrowheads="1" noChangeShapeType="1"/>
          </p:cNvSpPr>
          <p:nvPr userDrawn="1"/>
        </p:nvSpPr>
        <p:spPr>
          <a:xfrm>
            <a:off x="3947532" y="265044"/>
            <a:ext cx="7805869" cy="1616252"/>
          </a:xfrm>
          <a:prstGeom prst="rect">
            <a:avLst/>
          </a:prstGeom>
        </p:spPr>
        <p:txBody>
          <a:bodyPr vert="horz" lIns="68580" tIns="34290" rIns="68580" bIns="0" rtlCol="0" anchor="t" anchorCtr="1">
            <a:norm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endParaRPr lang="en-US" sz="3225"/>
          </a:p>
        </p:txBody>
      </p:sp>
      <p:sp>
        <p:nvSpPr>
          <p:cNvPr id="19" name="Title 18">
            <a:extLst>
              <a:ext uri="{FF2B5EF4-FFF2-40B4-BE49-F238E27FC236}">
                <a16:creationId xmlns:a16="http://schemas.microsoft.com/office/drawing/2014/main" id="{90F4D9CB-BB14-7B9C-A8D7-2ADA2F838ABE}"/>
              </a:ext>
            </a:extLst>
          </p:cNvPr>
          <p:cNvSpPr>
            <a:spLocks noGrp="1" noRot="1" noMove="1" noResize="1" noEditPoints="1" noAdjustHandles="1" noChangeArrowheads="1" noChangeShapeType="1"/>
          </p:cNvSpPr>
          <p:nvPr>
            <p:ph type="title"/>
          </p:nvPr>
        </p:nvSpPr>
        <p:spPr>
          <a:xfrm>
            <a:off x="3947532" y="209029"/>
            <a:ext cx="8040029" cy="1147968"/>
          </a:xfrm>
        </p:spPr>
        <p:txBody>
          <a:bodyPr anchor="t" anchorCtr="1"/>
          <a:lstStyle/>
          <a:p>
            <a:r>
              <a:rPr lang="en-US"/>
              <a:t>Click to edit Master title style</a:t>
            </a:r>
          </a:p>
        </p:txBody>
      </p:sp>
      <p:grpSp>
        <p:nvGrpSpPr>
          <p:cNvPr id="2" name="Group 1">
            <a:extLst>
              <a:ext uri="{FF2B5EF4-FFF2-40B4-BE49-F238E27FC236}">
                <a16:creationId xmlns:a16="http://schemas.microsoft.com/office/drawing/2014/main" id="{879D0C2F-35CE-369F-7488-74CE2A2E335C}"/>
              </a:ext>
            </a:extLst>
          </p:cNvPr>
          <p:cNvGrpSpPr>
            <a:grpSpLocks noGrp="1" noUngrp="1" noRot="1" noChangeAspect="1" noMove="1" noResize="1"/>
          </p:cNvGrpSpPr>
          <p:nvPr userDrawn="1"/>
        </p:nvGrpSpPr>
        <p:grpSpPr>
          <a:xfrm>
            <a:off x="958370" y="317910"/>
            <a:ext cx="2060903" cy="1862204"/>
            <a:chOff x="1850735" y="3352487"/>
            <a:chExt cx="2872315" cy="2595386"/>
          </a:xfrm>
        </p:grpSpPr>
        <p:sp>
          <p:nvSpPr>
            <p:cNvPr id="3" name="Hexagon 2">
              <a:extLst>
                <a:ext uri="{FF2B5EF4-FFF2-40B4-BE49-F238E27FC236}">
                  <a16:creationId xmlns:a16="http://schemas.microsoft.com/office/drawing/2014/main" id="{A44E379B-28F4-0EAA-7571-38469557950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Logo, company name&#10;&#10;Description automatically generated">
              <a:extLst>
                <a:ext uri="{FF2B5EF4-FFF2-40B4-BE49-F238E27FC236}">
                  <a16:creationId xmlns:a16="http://schemas.microsoft.com/office/drawing/2014/main" id="{523CE6F0-744D-C990-6325-E932D1F905A6}"/>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8" name="Text Placeholder 7">
            <a:extLst>
              <a:ext uri="{FF2B5EF4-FFF2-40B4-BE49-F238E27FC236}">
                <a16:creationId xmlns:a16="http://schemas.microsoft.com/office/drawing/2014/main" id="{EF4BF07A-7BE6-EF30-36B2-01BF0C174B13}"/>
              </a:ext>
            </a:extLst>
          </p:cNvPr>
          <p:cNvSpPr>
            <a:spLocks noGrp="1"/>
          </p:cNvSpPr>
          <p:nvPr>
            <p:ph type="body" sz="quarter" idx="10"/>
          </p:nvPr>
        </p:nvSpPr>
        <p:spPr>
          <a:xfrm>
            <a:off x="1886298" y="2277478"/>
            <a:ext cx="10101263" cy="4371495"/>
          </a:xfrm>
          <a:prstGeom prst="rect">
            <a:avLst/>
          </a:prstGeom>
        </p:spPr>
        <p:txBody>
          <a:bodyPr/>
          <a:lstStyle>
            <a:lvl1pPr>
              <a:buClr>
                <a:srgbClr val="00194C"/>
              </a:buClr>
              <a:defRPr>
                <a:solidFill>
                  <a:srgbClr val="00194C"/>
                </a:solidFill>
              </a:defRPr>
            </a:lvl1pPr>
            <a:lvl2pPr>
              <a:buClr>
                <a:srgbClr val="00194C"/>
              </a:buClr>
              <a:defRPr>
                <a:solidFill>
                  <a:srgbClr val="00194C"/>
                </a:solidFill>
              </a:defRPr>
            </a:lvl2pPr>
            <a:lvl3pPr>
              <a:buClr>
                <a:srgbClr val="00194C"/>
              </a:buClr>
              <a:defRPr>
                <a:solidFill>
                  <a:srgbClr val="00194C"/>
                </a:solidFill>
              </a:defRPr>
            </a:lvl3pPr>
            <a:lvl4pPr>
              <a:buClr>
                <a:srgbClr val="00194C"/>
              </a:buClr>
              <a:defRPr>
                <a:solidFill>
                  <a:srgbClr val="00194C"/>
                </a:solidFill>
              </a:defRPr>
            </a:lvl4pPr>
            <a:lvl5pPr>
              <a:buClr>
                <a:srgbClr val="00194C"/>
              </a:buClr>
              <a:defRPr>
                <a:solidFill>
                  <a:srgbClr val="00194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17366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5"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Placeholder 12">
            <a:extLst>
              <a:ext uri="{FF2B5EF4-FFF2-40B4-BE49-F238E27FC236}">
                <a16:creationId xmlns:a16="http://schemas.microsoft.com/office/drawing/2014/main" id="{7236CE97-939F-2A73-DDC8-E15518972C14}"/>
              </a:ext>
            </a:extLst>
          </p:cNvPr>
          <p:cNvPicPr>
            <a:picLocks noChangeAspect="1"/>
          </p:cNvPicPr>
          <p:nvPr userDrawn="1"/>
        </p:nvPicPr>
        <p:blipFill rotWithShape="1">
          <a:blip r:embed="rId2"/>
          <a:srcRect t="20441" r="1" b="28942"/>
          <a:stretch/>
        </p:blipFill>
        <p:spPr>
          <a:xfrm>
            <a:off x="6262543"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Tree>
    <p:extLst>
      <p:ext uri="{BB962C8B-B14F-4D97-AF65-F5344CB8AC3E}">
        <p14:creationId xmlns:p14="http://schemas.microsoft.com/office/powerpoint/2010/main" val="146281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3"/>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rgbClr val="00194C"/>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rgbClr val="00194C"/>
                </a:solidFill>
              </a:defRPr>
            </a:lvl1pPr>
          </a:lstStyle>
          <a:p>
            <a:r>
              <a:rPr lang="en-US" noProof="0"/>
              <a:t>Click to Edit Master Title Style </a:t>
            </a:r>
          </a:p>
        </p:txBody>
      </p:sp>
      <p:pic>
        <p:nvPicPr>
          <p:cNvPr id="15" name="Picture Placeholder 12">
            <a:extLst>
              <a:ext uri="{FF2B5EF4-FFF2-40B4-BE49-F238E27FC236}">
                <a16:creationId xmlns:a16="http://schemas.microsoft.com/office/drawing/2014/main" id="{2FAB2584-F724-B502-E8DA-8620413C9367}"/>
              </a:ext>
            </a:extLst>
          </p:cNvPr>
          <p:cNvPicPr>
            <a:picLocks noChangeAspect="1"/>
          </p:cNvPicPr>
          <p:nvPr userDrawn="1"/>
        </p:nvPicPr>
        <p:blipFill rotWithShape="1">
          <a:blip r:embed="rId2"/>
          <a:srcRect t="20441" r="1" b="28942"/>
          <a:stretch/>
        </p:blipFill>
        <p:spPr>
          <a:xfrm>
            <a:off x="6262543" y="2886075"/>
            <a:ext cx="5475287" cy="323215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p:spPr>
      </p:pic>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8"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619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a:spLocks noGrp="1" noRot="1" noMove="1" noResize="1" noEditPoints="1" noAdjustHandles="1" noChangeArrowheads="1" noChangeShapeType="1"/>
          </p:cNvSpPr>
          <p:nvPr userDrawn="1"/>
        </p:nvSpPr>
        <p:spPr>
          <a:xfrm>
            <a:off x="0" y="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chemeClr val="bg1"/>
                </a:solidFill>
              </a:defRPr>
            </a:lvl1pPr>
          </a:lstStyle>
          <a:p>
            <a:r>
              <a:rPr lang="en-US" noProof="0"/>
              <a:t>Click to Edit Master Title Style </a:t>
            </a:r>
          </a:p>
        </p:txBody>
      </p:sp>
      <p:sp>
        <p:nvSpPr>
          <p:cNvPr id="8" name="Content Placeholder 6">
            <a:extLst>
              <a:ext uri="{FF2B5EF4-FFF2-40B4-BE49-F238E27FC236}">
                <a16:creationId xmlns:a16="http://schemas.microsoft.com/office/drawing/2014/main" id="{8AC534B8-A866-6D48-7D09-4F7F9668508B}"/>
              </a:ext>
            </a:extLst>
          </p:cNvPr>
          <p:cNvSpPr>
            <a:spLocks noGrp="1"/>
          </p:cNvSpPr>
          <p:nvPr>
            <p:ph sz="quarter" idx="21"/>
          </p:nvPr>
        </p:nvSpPr>
        <p:spPr>
          <a:xfrm>
            <a:off x="511174" y="2886075"/>
            <a:ext cx="5484815"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6">
            <a:extLst>
              <a:ext uri="{FF2B5EF4-FFF2-40B4-BE49-F238E27FC236}">
                <a16:creationId xmlns:a16="http://schemas.microsoft.com/office/drawing/2014/main" id="{A57201CA-2845-26F7-B0DC-91D1169A1CD3}"/>
              </a:ext>
            </a:extLst>
          </p:cNvPr>
          <p:cNvSpPr>
            <a:spLocks noGrp="1"/>
          </p:cNvSpPr>
          <p:nvPr>
            <p:ph sz="quarter" idx="22"/>
          </p:nvPr>
        </p:nvSpPr>
        <p:spPr>
          <a:xfrm>
            <a:off x="6186926" y="2886075"/>
            <a:ext cx="5484815" cy="3232150"/>
          </a:xfrm>
          <a:prstGeom prst="rect">
            <a:avLst/>
          </a:prstGeom>
        </p:spPr>
        <p:txBody>
          <a:bodyPr/>
          <a:lstStyle>
            <a:lvl1pPr>
              <a:buClr>
                <a:srgbClr val="EAB200"/>
              </a:buClr>
              <a:defRPr>
                <a:solidFill>
                  <a:schemeClr val="bg1"/>
                </a:solidFill>
              </a:defRPr>
            </a:lvl1pPr>
            <a:lvl2pPr>
              <a:buClr>
                <a:srgbClr val="EAB200"/>
              </a:buClr>
              <a:defRPr>
                <a:solidFill>
                  <a:schemeClr val="bg1"/>
                </a:solidFill>
              </a:defRPr>
            </a:lvl2pPr>
            <a:lvl3pPr>
              <a:buClr>
                <a:srgbClr val="EAB200"/>
              </a:buClr>
              <a:defRPr>
                <a:solidFill>
                  <a:schemeClr val="bg1"/>
                </a:solidFill>
              </a:defRPr>
            </a:lvl3pPr>
            <a:lvl4pPr>
              <a:buClr>
                <a:srgbClr val="EAB200"/>
              </a:buClr>
              <a:defRPr>
                <a:solidFill>
                  <a:schemeClr val="bg1"/>
                </a:solidFill>
              </a:defRPr>
            </a:lvl4pPr>
            <a:lvl5pPr>
              <a:buClr>
                <a:srgbClr val="EAB200"/>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0670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3"/>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9" y="2"/>
            <a:ext cx="4639713" cy="3541007"/>
            <a:chOff x="0" y="-2"/>
            <a:chExt cx="4639713"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B2E19FBD-2379-4B3B-910D-F51E007CB63F}"/>
              </a:ext>
            </a:extLst>
          </p:cNvPr>
          <p:cNvSpPr>
            <a:spLocks noGrp="1" noRot="1" noMove="1" noResize="1" noEditPoints="1" noAdjustHandles="1" noChangeArrowheads="1" noChangeShapeType="1"/>
          </p:cNvSpPr>
          <p:nvPr userDrawn="1">
            <p:ph type="body" idx="1"/>
          </p:nvPr>
        </p:nvSpPr>
        <p:spPr>
          <a:xfrm>
            <a:off x="520697" y="2104888"/>
            <a:ext cx="5475291" cy="781188"/>
          </a:xfrm>
          <a:prstGeom prst="rect">
            <a:avLst/>
          </a:prstGeom>
        </p:spPr>
        <p:txBody>
          <a:bodyPr anchor="b">
            <a:normAutofit/>
          </a:bodyPr>
          <a:lstStyle>
            <a:lvl1pPr marL="0" indent="0">
              <a:lnSpc>
                <a:spcPct val="100000"/>
              </a:lnSpc>
              <a:spcBef>
                <a:spcPts val="0"/>
              </a:spcBef>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47CDC5A2-8836-4ED3-8E78-18C24853D882}"/>
              </a:ext>
            </a:extLst>
          </p:cNvPr>
          <p:cNvSpPr>
            <a:spLocks noGrp="1" noRot="1" noMove="1" noResize="1" noEditPoints="1" noAdjustHandles="1" noChangeArrowheads="1" noChangeShapeType="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100" b="1">
                <a:solidFill>
                  <a:srgbClr val="3F3F3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24" name="Text Placeholder 4" title="Subtitle">
            <a:extLst>
              <a:ext uri="{FF2B5EF4-FFF2-40B4-BE49-F238E27FC236}">
                <a16:creationId xmlns:a16="http://schemas.microsoft.com/office/drawing/2014/main" id="{77DB65FF-A89E-4562-8251-2BB63EFDD28E}"/>
              </a:ext>
            </a:extLst>
          </p:cNvPr>
          <p:cNvSpPr>
            <a:spLocks noGrp="1" noRot="1" noMove="1" noResize="1" noEditPoints="1" noAdjustHandles="1" noChangeArrowheads="1" noChangeShapeType="1"/>
          </p:cNvSpPr>
          <p:nvPr userDrawn="1">
            <p:ph type="body" sz="quarter" idx="16" hasCustomPrompt="1"/>
          </p:nvPr>
        </p:nvSpPr>
        <p:spPr>
          <a:xfrm>
            <a:off x="520494" y="1376934"/>
            <a:ext cx="7368596" cy="608895"/>
          </a:xfrm>
          <a:prstGeom prst="rect">
            <a:avLst/>
          </a:prstGeom>
        </p:spPr>
        <p:txBody>
          <a:bodyPr/>
          <a:lstStyle>
            <a:lvl1pPr marL="0" indent="0">
              <a:buNone/>
              <a:defRPr sz="1500" spc="225">
                <a:solidFill>
                  <a:srgbClr val="00194C"/>
                </a:solidFill>
              </a:defRPr>
            </a:lvl1pPr>
            <a:lvl2pPr marL="3429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noProof="0"/>
          </a:p>
        </p:txBody>
      </p:sp>
      <p:sp>
        <p:nvSpPr>
          <p:cNvPr id="2" name="Footer Placeholder 1">
            <a:extLst>
              <a:ext uri="{FF2B5EF4-FFF2-40B4-BE49-F238E27FC236}">
                <a16:creationId xmlns:a16="http://schemas.microsoft.com/office/drawing/2014/main" id="{03E79E9C-D961-6E47-A5C6-57689BAFF243}"/>
              </a:ext>
            </a:extLst>
          </p:cNvPr>
          <p:cNvSpPr>
            <a:spLocks noGrp="1" noRot="1" noMove="1" noResize="1" noEditPoints="1" noAdjustHandles="1" noChangeArrowheads="1" noChangeShapeType="1"/>
          </p:cNvSpPr>
          <p:nvPr>
            <p:ph type="ftr" sz="quarter" idx="17"/>
          </p:nvPr>
        </p:nvSpPr>
        <p:spPr/>
        <p:txBody>
          <a:bodyPr/>
          <a:lstStyle>
            <a:lvl1pPr algn="l">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30"/>
            <a:ext cx="8333223" cy="1147969"/>
          </a:xfrm>
          <a:prstGeom prst="rect">
            <a:avLst/>
          </a:prstGeom>
        </p:spPr>
        <p:txBody>
          <a:bodyPr bIns="0" anchor="b">
            <a:normAutofit/>
          </a:bodyPr>
          <a:lstStyle>
            <a:lvl1pPr>
              <a:defRPr sz="3300" b="1">
                <a:solidFill>
                  <a:srgbClr val="00194C"/>
                </a:solidFill>
              </a:defRPr>
            </a:lvl1pPr>
          </a:lstStyle>
          <a:p>
            <a:r>
              <a:rPr lang="en-US" noProof="0"/>
              <a:t>Click to Edit Master Title Style </a:t>
            </a:r>
          </a:p>
        </p:txBody>
      </p:sp>
      <p:sp>
        <p:nvSpPr>
          <p:cNvPr id="21" name="Content Placeholder 20">
            <a:extLst>
              <a:ext uri="{FF2B5EF4-FFF2-40B4-BE49-F238E27FC236}">
                <a16:creationId xmlns:a16="http://schemas.microsoft.com/office/drawing/2014/main" id="{3376B449-01DA-D75D-93E4-E2BB106AC06E}"/>
              </a:ext>
            </a:extLst>
          </p:cNvPr>
          <p:cNvSpPr>
            <a:spLocks noGrp="1"/>
          </p:cNvSpPr>
          <p:nvPr>
            <p:ph sz="quarter" idx="22"/>
          </p:nvPr>
        </p:nvSpPr>
        <p:spPr>
          <a:xfrm>
            <a:off x="511658"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0">
            <a:extLst>
              <a:ext uri="{FF2B5EF4-FFF2-40B4-BE49-F238E27FC236}">
                <a16:creationId xmlns:a16="http://schemas.microsoft.com/office/drawing/2014/main" id="{92574166-3A8A-0B81-E22F-BCCD6E92CD99}"/>
              </a:ext>
            </a:extLst>
          </p:cNvPr>
          <p:cNvSpPr>
            <a:spLocks noGrp="1"/>
          </p:cNvSpPr>
          <p:nvPr>
            <p:ph sz="quarter" idx="23"/>
          </p:nvPr>
        </p:nvSpPr>
        <p:spPr>
          <a:xfrm>
            <a:off x="6196014" y="2886075"/>
            <a:ext cx="5493631" cy="3232150"/>
          </a:xfrm>
          <a:prstGeom prst="rect">
            <a:avLst/>
          </a:prstGeom>
        </p:spPr>
        <p:txBody>
          <a:bodyPr/>
          <a:lstStyle>
            <a:lvl1pPr>
              <a:buClr>
                <a:srgbClr val="00194C"/>
              </a:buClr>
              <a:defRPr/>
            </a:lvl1pPr>
            <a:lvl2pPr>
              <a:buClr>
                <a:srgbClr val="00194C"/>
              </a:buClr>
              <a:defRPr/>
            </a:lvl2pPr>
            <a:lvl3pPr>
              <a:buClr>
                <a:srgbClr val="00194C"/>
              </a:buClr>
              <a:defRPr/>
            </a:lvl3pPr>
            <a:lvl4pPr>
              <a:buClr>
                <a:srgbClr val="00194C"/>
              </a:buClr>
              <a:defRPr/>
            </a:lvl4pPr>
            <a:lvl5pPr>
              <a:buClr>
                <a:srgbClr val="00194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382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3"/>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9" y="2"/>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4" y="1376934"/>
            <a:ext cx="7368596" cy="608895"/>
          </a:xfrm>
          <a:prstGeom prst="rect">
            <a:avLst/>
          </a:prstGeom>
        </p:spPr>
        <p:txBody>
          <a:bodyPr/>
          <a:lstStyle>
            <a:lvl1pPr marL="0" indent="0">
              <a:buNone/>
              <a:defRPr sz="1500" spc="225">
                <a:solidFill>
                  <a:schemeClr val="bg1"/>
                </a:solidFill>
              </a:defRPr>
            </a:lvl1pPr>
            <a:lvl2pPr marL="3429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30"/>
            <a:ext cx="8333223" cy="1147969"/>
          </a:xfrm>
          <a:prstGeom prst="rect">
            <a:avLst/>
          </a:prstGeom>
        </p:spPr>
        <p:txBody>
          <a:bodyPr bIns="0" anchor="b">
            <a:normAutofit/>
          </a:bodyPr>
          <a:lstStyle>
            <a:lvl1pPr>
              <a:defRPr sz="33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9" y="2140083"/>
            <a:ext cx="10993375" cy="3433180"/>
          </a:xfrm>
          <a:prstGeom prst="rect">
            <a:avLst/>
          </a:prstGeom>
        </p:spPr>
        <p:txBody>
          <a:bodyPr lIns="91420" tIns="45710" rIns="91420" bIns="45710">
            <a:noAutofit/>
          </a:bodyPr>
          <a:lstStyle>
            <a:lvl1pPr marL="0" indent="0" algn="ctr">
              <a:buNone/>
              <a:defRPr sz="15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3881031991"/>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3"/>
            <a:ext cx="12192000" cy="6857999"/>
          </a:xfrm>
          <a:prstGeom prst="rect">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9" y="2"/>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4" y="1376934"/>
            <a:ext cx="7368596" cy="608895"/>
          </a:xfrm>
          <a:prstGeom prst="rect">
            <a:avLst/>
          </a:prstGeom>
        </p:spPr>
        <p:txBody>
          <a:bodyPr/>
          <a:lstStyle>
            <a:lvl1pPr marL="0" indent="0">
              <a:buNone/>
              <a:defRPr sz="1500" spc="225">
                <a:solidFill>
                  <a:srgbClr val="00194C"/>
                </a:solidFill>
              </a:defRPr>
            </a:lvl1pPr>
            <a:lvl2pPr marL="3429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lvl1pPr>
              <a:defRPr>
                <a:solidFill>
                  <a:srgbClr val="00194C"/>
                </a:solidFill>
              </a:defRPr>
            </a:lvl1pPr>
          </a:lstStyle>
          <a:p>
            <a:r>
              <a:rPr lang="en-US"/>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lvl1pPr>
              <a:defRPr>
                <a:solidFill>
                  <a:srgbClr val="00194C"/>
                </a:solidFill>
              </a:defRPr>
            </a:lvl1pPr>
          </a:lstStyle>
          <a:p>
            <a:fld id="{8699F50C-BE38-4BD0-BA84-9B090E1F2B9B}" type="slidenum">
              <a:rPr lang="en-US" smtClean="0"/>
              <a:pPr/>
              <a:t>‹#›</a:t>
            </a:fld>
            <a:endParaRPr lang="en-US"/>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30"/>
            <a:ext cx="8333223" cy="1147969"/>
          </a:xfrm>
          <a:prstGeom prst="rect">
            <a:avLst/>
          </a:prstGeom>
        </p:spPr>
        <p:txBody>
          <a:bodyPr bIns="0" anchor="b">
            <a:normAutofit/>
          </a:bodyPr>
          <a:lstStyle>
            <a:lvl1pPr>
              <a:defRPr sz="3300" b="1">
                <a:solidFill>
                  <a:srgbClr val="00194C"/>
                </a:solidFill>
              </a:defRPr>
            </a:lvl1pPr>
          </a:lstStyle>
          <a:p>
            <a:r>
              <a:rPr lang="en-US" noProof="0"/>
              <a:t>Click to Edit Master Title Style </a:t>
            </a:r>
          </a:p>
        </p:txBody>
      </p:sp>
      <p:sp>
        <p:nvSpPr>
          <p:cNvPr id="4" name="Table Placeholder 11" title="Table">
            <a:extLst>
              <a:ext uri="{FF2B5EF4-FFF2-40B4-BE49-F238E27FC236}">
                <a16:creationId xmlns:a16="http://schemas.microsoft.com/office/drawing/2014/main" id="{28CB0212-B929-5E56-AD9E-BE5F9A43964C}"/>
              </a:ext>
            </a:extLst>
          </p:cNvPr>
          <p:cNvSpPr>
            <a:spLocks noGrp="1"/>
          </p:cNvSpPr>
          <p:nvPr>
            <p:ph type="tbl" sz="quarter" idx="19"/>
          </p:nvPr>
        </p:nvSpPr>
        <p:spPr>
          <a:xfrm>
            <a:off x="518679" y="2140083"/>
            <a:ext cx="10993375" cy="3433180"/>
          </a:xfrm>
          <a:prstGeom prst="rect">
            <a:avLst/>
          </a:prstGeom>
        </p:spPr>
        <p:txBody>
          <a:bodyPr lIns="91420" tIns="45710" rIns="91420" bIns="45710">
            <a:noAutofit/>
          </a:bodyPr>
          <a:lstStyle>
            <a:lvl1pPr marL="0" indent="0" algn="ctr">
              <a:buNone/>
              <a:defRPr sz="15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127393387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639713" cy="3541007"/>
            <a:chOff x="0" y="-2"/>
            <a:chExt cx="4639713"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rgbClr val="00194C"/>
              </a:solidFill>
            </a:ln>
          </p:spPr>
          <p:style>
            <a:lnRef idx="1">
              <a:schemeClr val="accent1"/>
            </a:lnRef>
            <a:fillRef idx="0">
              <a:schemeClr val="accent1"/>
            </a:fillRef>
            <a:effectRef idx="0">
              <a:schemeClr val="accent1"/>
            </a:effectRef>
            <a:fontRef idx="minor">
              <a:schemeClr val="tx1"/>
            </a:fontRef>
          </p:style>
        </p:cxn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37" name="Text Placeholder 4" title="Subtitle">
            <a:extLst>
              <a:ext uri="{FF2B5EF4-FFF2-40B4-BE49-F238E27FC236}">
                <a16:creationId xmlns:a16="http://schemas.microsoft.com/office/drawing/2014/main" id="{FE79FAE9-2A8C-46BA-8738-44CBCF7294A9}"/>
              </a:ext>
            </a:extLst>
          </p:cNvPr>
          <p:cNvSpPr>
            <a:spLocks noGrp="1" noRot="1" noMove="1" noResize="1" noEditPoints="1" noAdjustHandles="1" noChangeArrowheads="1" noChangeShapeType="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noRot="1" noMove="1" noResize="1" noEditPoints="1" noAdjustHandles="1" noChangeArrowheads="1" noChangeShapeType="1"/>
          </p:cNvSpPr>
          <p:nvPr>
            <p:ph type="ftr" sz="quarter" idx="17"/>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noRot="1" noMove="1" noResize="1" noEditPoints="1" noAdjustHandles="1" noChangeArrowheads="1" noChangeShapeType="1"/>
          </p:cNvSpPr>
          <p:nvPr>
            <p:ph type="sldNum" sz="quarter" idx="18"/>
          </p:nvPr>
        </p:nvSpPr>
        <p:spPr/>
        <p:txBody>
          <a:bodyPr/>
          <a:lstStyle/>
          <a:p>
            <a:fld id="{8699F50C-BE38-4BD0-BA84-9B090E1F2B9B}" type="slidenum">
              <a:rPr lang="en-US" noProof="0" smtClean="0"/>
              <a:t>‹#›</a:t>
            </a:fld>
            <a:endParaRPr lang="en-US" noProof="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18678" y="214008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p>
        </p:txBody>
      </p:sp>
    </p:spTree>
    <p:extLst>
      <p:ext uri="{BB962C8B-B14F-4D97-AF65-F5344CB8AC3E}">
        <p14:creationId xmlns:p14="http://schemas.microsoft.com/office/powerpoint/2010/main" val="233821250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70" y="3954255"/>
            <a:ext cx="2459690" cy="2872312"/>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5" cy="1992818"/>
          </a:xfrm>
          <a:prstGeom prst="rect">
            <a:avLst/>
          </a:prstGeom>
        </p:spPr>
      </p:pic>
    </p:spTree>
    <p:extLst>
      <p:ext uri="{BB962C8B-B14F-4D97-AF65-F5344CB8AC3E}">
        <p14:creationId xmlns:p14="http://schemas.microsoft.com/office/powerpoint/2010/main" val="277291528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11" name="Right Triangle 10">
            <a:extLst>
              <a:ext uri="{FF2B5EF4-FFF2-40B4-BE49-F238E27FC236}">
                <a16:creationId xmlns:a16="http://schemas.microsoft.com/office/drawing/2014/main" id="{037924D2-2AB4-4BE1-9687-836615C72DFC}"/>
              </a:ext>
            </a:extLst>
          </p:cNvPr>
          <p:cNvSpPr>
            <a:spLocks noGrp="1" noRot="1" noMove="1" noResize="1" noEditPoints="1" noAdjustHandles="1" noChangeArrowheads="1" noChangeShapeType="1"/>
          </p:cNvSpPr>
          <p:nvPr userDrawn="1"/>
        </p:nvSpPr>
        <p:spPr>
          <a:xfrm flipV="1">
            <a:off x="0" y="-6"/>
            <a:ext cx="10625328" cy="5404110"/>
          </a:xfrm>
          <a:prstGeom prst="rtTriangle">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1" y="0"/>
            <a:ext cx="6030687" cy="30044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62849C0-AA0D-4E1A-B4B6-E6A5917AC0A5}"/>
              </a:ext>
            </a:extLst>
          </p:cNvPr>
          <p:cNvCxnSpPr>
            <a:cxnSpLocks noGrp="1" noRot="1" noMove="1" noResize="1" noEditPoints="1" noAdjustHandles="1" noChangeArrowheads="1" noChangeShapeType="1"/>
          </p:cNvCxnSpPr>
          <p:nvPr userDrawn="1"/>
        </p:nvCxnSpPr>
        <p:spPr>
          <a:xfrm flipV="1">
            <a:off x="-17837" y="4700016"/>
            <a:ext cx="1919789" cy="1001054"/>
          </a:xfrm>
          <a:prstGeom prst="line">
            <a:avLst/>
          </a:prstGeom>
          <a:ln>
            <a:solidFill>
              <a:srgbClr val="CDD5E4"/>
            </a:solidFill>
          </a:ln>
        </p:spPr>
        <p:style>
          <a:lnRef idx="1">
            <a:schemeClr val="accent1"/>
          </a:lnRef>
          <a:fillRef idx="0">
            <a:schemeClr val="accent1"/>
          </a:fillRef>
          <a:effectRef idx="0">
            <a:schemeClr val="accent1"/>
          </a:effectRef>
          <a:fontRef idx="minor">
            <a:schemeClr val="tx1"/>
          </a:fontRef>
        </p:style>
      </p:cxnSp>
      <p:sp>
        <p:nvSpPr>
          <p:cNvPr id="5" name="Hexagon 4">
            <a:extLst>
              <a:ext uri="{FF2B5EF4-FFF2-40B4-BE49-F238E27FC236}">
                <a16:creationId xmlns:a16="http://schemas.microsoft.com/office/drawing/2014/main" id="{9640852A-1847-FBBC-C0D9-C47AE65BC46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9191070" y="3954255"/>
            <a:ext cx="2459690" cy="2872312"/>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Logo, company name&#10;&#10;Description automatically generated">
            <a:extLst>
              <a:ext uri="{FF2B5EF4-FFF2-40B4-BE49-F238E27FC236}">
                <a16:creationId xmlns:a16="http://schemas.microsoft.com/office/drawing/2014/main" id="{5A69E253-1B9B-0CF5-FAFD-BEE8C744CF44}"/>
              </a:ext>
            </a:extLst>
          </p:cNvPr>
          <p:cNvPicPr>
            <a:picLocks noGrp="1" noRot="1" noMove="1" noResize="1" noEditPoints="1" noAdjustHandles="1" noChangeArrowheads="1" noChangeShapeType="1" noCrop="1"/>
          </p:cNvPicPr>
          <p:nvPr userDrawn="1"/>
        </p:nvPicPr>
        <p:blipFill>
          <a:blip r:embed="rId2"/>
          <a:stretch>
            <a:fillRect/>
          </a:stretch>
        </p:blipFill>
        <p:spPr>
          <a:xfrm>
            <a:off x="8984756" y="4032791"/>
            <a:ext cx="2872315" cy="1992818"/>
          </a:xfrm>
          <a:prstGeom prst="rect">
            <a:avLst/>
          </a:prstGeom>
        </p:spPr>
      </p:pic>
    </p:spTree>
    <p:extLst>
      <p:ext uri="{BB962C8B-B14F-4D97-AF65-F5344CB8AC3E}">
        <p14:creationId xmlns:p14="http://schemas.microsoft.com/office/powerpoint/2010/main" val="3958376204"/>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4" name="Right Triangle 3">
            <a:extLst>
              <a:ext uri="{FF2B5EF4-FFF2-40B4-BE49-F238E27FC236}">
                <a16:creationId xmlns:a16="http://schemas.microsoft.com/office/drawing/2014/main" id="{79ED029D-F488-47E5-B064-0E35B31D23A5}"/>
              </a:ext>
            </a:extLst>
          </p:cNvPr>
          <p:cNvSpPr>
            <a:spLocks noGrp="1" noRot="1" noMove="1" noResize="1" noEditPoints="1" noAdjustHandles="1" noChangeArrowheads="1" noChangeShapeType="1"/>
          </p:cNvSpPr>
          <p:nvPr userDrawn="1"/>
        </p:nvSpPr>
        <p:spPr>
          <a:xfrm flipV="1">
            <a:off x="1" y="-5"/>
            <a:ext cx="11747500" cy="6299203"/>
          </a:xfrm>
          <a:prstGeom prst="rtTriangle">
            <a:avLst/>
          </a:prstGeom>
          <a:solidFill>
            <a:srgbClr val="CDD5E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5" name="Picture Placeholder 31" title="Image">
            <a:extLst>
              <a:ext uri="{FF2B5EF4-FFF2-40B4-BE49-F238E27FC236}">
                <a16:creationId xmlns:a16="http://schemas.microsoft.com/office/drawing/2014/main" id="{D683190A-95C6-428D-AEE4-FC8350C3246D}"/>
              </a:ext>
            </a:extLst>
          </p:cNvPr>
          <p:cNvSpPr>
            <a:spLocks noGrp="1" noRot="1" noMove="1" noResize="1" noEditPoints="1" noAdjustHandles="1" noChangeArrowheads="1" noChangeShapeType="1"/>
          </p:cNvSpPr>
          <p:nvPr>
            <p:ph type="pic" sz="quarter" idx="13" hasCustomPrompt="1"/>
          </p:nvPr>
        </p:nvSpPr>
        <p:spPr>
          <a:xfrm>
            <a:off x="359230" y="326572"/>
            <a:ext cx="11473543" cy="6204859"/>
          </a:xfrm>
          <a:prstGeom prst="rect">
            <a:avLst/>
          </a:prstGeo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US" noProof="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noGrp="1" noRot="1" noMove="1" noResize="1" noEditPoints="1" noAdjustHandles="1" noChangeArrowheads="1" noChangeShapeType="1"/>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noRot="1" noMove="1" noResize="1" noEditPoints="1" noAdjustHandles="1" noChangeArrowheads="1" noChangeShapeType="1"/>
          </p:cNvSpPr>
          <p:nvPr>
            <p:ph type="title" hasCustomPrompt="1"/>
          </p:nvPr>
        </p:nvSpPr>
        <p:spPr>
          <a:xfrm>
            <a:off x="359230" y="558802"/>
            <a:ext cx="8333223" cy="939798"/>
          </a:xfrm>
          <a:prstGeom prst="rect">
            <a:avLst/>
          </a:prstGeom>
          <a:solidFill>
            <a:schemeClr val="bg1">
              <a:alpha val="90000"/>
            </a:schemeClr>
          </a:solidFill>
        </p:spPr>
        <p:txBody>
          <a:bodyPr lIns="288000" anchor="ctr">
            <a:normAutofit/>
          </a:bodyPr>
          <a:lstStyle>
            <a:lvl1pPr>
              <a:defRPr sz="2700" b="1">
                <a:solidFill>
                  <a:schemeClr val="tx1"/>
                </a:solidFill>
              </a:defRPr>
            </a:lvl1pPr>
          </a:lstStyle>
          <a:p>
            <a:r>
              <a:rPr lang="en-US" noProof="0"/>
              <a:t>Add Caption Here</a:t>
            </a:r>
          </a:p>
        </p:txBody>
      </p:sp>
    </p:spTree>
    <p:extLst>
      <p:ext uri="{BB962C8B-B14F-4D97-AF65-F5344CB8AC3E}">
        <p14:creationId xmlns:p14="http://schemas.microsoft.com/office/powerpoint/2010/main" val="3400665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20608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28413-1833-406D-BFC6-271BE6ECF0E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DAAB630-3B25-4934-809F-9A5CAC93CA6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1539322-A20B-416F-A569-085AC46F096B}"/>
              </a:ext>
            </a:extLst>
          </p:cNvPr>
          <p:cNvSpPr>
            <a:spLocks noGrp="1"/>
          </p:cNvSpPr>
          <p:nvPr>
            <p:ph type="dt" sz="half" idx="10"/>
          </p:nvPr>
        </p:nvSpPr>
        <p:spPr/>
        <p:txBody>
          <a:bodyPr/>
          <a:lstStyle/>
          <a:p>
            <a:fld id="{35B472F9-7FBC-4297-A66F-C0BA080B1A76}" type="datetime1">
              <a:rPr lang="en-US" smtClean="0"/>
              <a:t>4/25/2024</a:t>
            </a:fld>
            <a:endParaRPr lang="en-US"/>
          </a:p>
        </p:txBody>
      </p:sp>
      <p:sp>
        <p:nvSpPr>
          <p:cNvPr id="5" name="Footer Placeholder 4">
            <a:extLst>
              <a:ext uri="{FF2B5EF4-FFF2-40B4-BE49-F238E27FC236}">
                <a16:creationId xmlns:a16="http://schemas.microsoft.com/office/drawing/2014/main" id="{A82BEF97-DC75-466A-8CB0-5A9712F6E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A4A76-AD21-45B6-863B-4716F7BF39E5}"/>
              </a:ext>
            </a:extLst>
          </p:cNvPr>
          <p:cNvSpPr>
            <a:spLocks noGrp="1"/>
          </p:cNvSpPr>
          <p:nvPr>
            <p:ph type="sldNum" sz="quarter" idx="12"/>
          </p:nvPr>
        </p:nvSpPr>
        <p:spPr/>
        <p:txBody>
          <a:bodyPr/>
          <a:lstStyle/>
          <a:p>
            <a:fld id="{E1AE8BD2-CB36-446D-8C9C-AE697949A48A}" type="slidenum">
              <a:rPr lang="en-US" smtClean="0"/>
              <a:t>‹#›</a:t>
            </a:fld>
            <a:endParaRPr lang="en-US"/>
          </a:p>
        </p:txBody>
      </p:sp>
    </p:spTree>
    <p:extLst>
      <p:ext uri="{BB962C8B-B14F-4D97-AF65-F5344CB8AC3E}">
        <p14:creationId xmlns:p14="http://schemas.microsoft.com/office/powerpoint/2010/main" val="31546895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788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004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090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71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441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theme" Target="../theme/theme6.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131081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24086721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798" r:id="rId16"/>
    <p:sldLayoutId id="2147483799" r:id="rId17"/>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1"/>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7" name="Google Shape;7;p61"/>
          <p:cNvSpPr txBox="1">
            <a:spLocks noGrp="1"/>
          </p:cNvSpPr>
          <p:nvPr>
            <p:ph type="body" idx="1"/>
          </p:nvPr>
        </p:nvSpPr>
        <p:spPr>
          <a:xfrm>
            <a:off x="304800" y="1066800"/>
            <a:ext cx="5486400" cy="30176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61"/>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61"/>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61"/>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5663787"/>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g2a876fefab5_0_349"/>
          <p:cNvSpPr txBox="1">
            <a:spLocks noGrp="1"/>
          </p:cNvSpPr>
          <p:nvPr>
            <p:ph type="title"/>
          </p:nvPr>
        </p:nvSpPr>
        <p:spPr>
          <a:xfrm>
            <a:off x="304800" y="183092"/>
            <a:ext cx="5486400" cy="7620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99" name="Google Shape;99;g2a876fefab5_0_349"/>
          <p:cNvSpPr txBox="1">
            <a:spLocks noGrp="1"/>
          </p:cNvSpPr>
          <p:nvPr>
            <p:ph type="body" idx="1"/>
          </p:nvPr>
        </p:nvSpPr>
        <p:spPr>
          <a:xfrm>
            <a:off x="304800" y="1066800"/>
            <a:ext cx="5486400" cy="3017600"/>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100" name="Google Shape;100;g2a876fefab5_0_349"/>
          <p:cNvSpPr txBox="1">
            <a:spLocks noGrp="1"/>
          </p:cNvSpPr>
          <p:nvPr>
            <p:ph type="dt" idx="10"/>
          </p:nvPr>
        </p:nvSpPr>
        <p:spPr>
          <a:xfrm>
            <a:off x="304800" y="4237567"/>
            <a:ext cx="1422400" cy="2436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1" name="Google Shape;101;g2a876fefab5_0_349"/>
          <p:cNvSpPr txBox="1">
            <a:spLocks noGrp="1"/>
          </p:cNvSpPr>
          <p:nvPr>
            <p:ph type="ftr" idx="11"/>
          </p:nvPr>
        </p:nvSpPr>
        <p:spPr>
          <a:xfrm>
            <a:off x="2082800" y="4237567"/>
            <a:ext cx="1930400" cy="2436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2" name="Google Shape;102;g2a876fefab5_0_349"/>
          <p:cNvSpPr txBox="1">
            <a:spLocks noGrp="1"/>
          </p:cNvSpPr>
          <p:nvPr>
            <p:ph type="sldNum" idx="12"/>
          </p:nvPr>
        </p:nvSpPr>
        <p:spPr>
          <a:xfrm>
            <a:off x="4368800" y="4237567"/>
            <a:ext cx="1422400" cy="2436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7679688"/>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DB423-2E1C-C559-3B8F-E37517F563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CEC46-C612-C152-11DF-3C977B4F8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1D007-2803-3E8C-4B7E-3F0BF807D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666D5-947E-453D-901B-18240B950F0C}" type="datetimeFigureOut">
              <a:rPr lang="en-US" smtClean="0"/>
              <a:t>4/25/2024</a:t>
            </a:fld>
            <a:endParaRPr lang="en-US"/>
          </a:p>
        </p:txBody>
      </p:sp>
      <p:sp>
        <p:nvSpPr>
          <p:cNvPr id="5" name="Footer Placeholder 4">
            <a:extLst>
              <a:ext uri="{FF2B5EF4-FFF2-40B4-BE49-F238E27FC236}">
                <a16:creationId xmlns:a16="http://schemas.microsoft.com/office/drawing/2014/main" id="{D961EDBC-4FA7-9C76-8C93-4871B5492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3BF251-67AF-4CE5-9494-97B3640E8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1034A-D7C2-4567-8CEA-508E51D08684}" type="slidenum">
              <a:rPr lang="en-US" smtClean="0"/>
              <a:t>‹#›</a:t>
            </a:fld>
            <a:endParaRPr lang="en-US"/>
          </a:p>
        </p:txBody>
      </p:sp>
    </p:spTree>
    <p:extLst>
      <p:ext uri="{BB962C8B-B14F-4D97-AF65-F5344CB8AC3E}">
        <p14:creationId xmlns:p14="http://schemas.microsoft.com/office/powerpoint/2010/main" val="19004123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1" y="6356352"/>
            <a:ext cx="4114800" cy="365125"/>
          </a:xfrm>
          <a:prstGeom prst="rect">
            <a:avLst/>
          </a:prstGeom>
        </p:spPr>
        <p:txBody>
          <a:bodyPr vert="horz" lIns="91440" tIns="45720" rIns="91440" bIns="45720" rtlCol="0" anchor="ctr"/>
          <a:lstStyle>
            <a:lvl1pPr algn="l">
              <a:defRPr sz="900">
                <a:solidFill>
                  <a:schemeClr val="bg2"/>
                </a:solidFill>
              </a:defRPr>
            </a:lvl1pPr>
          </a:lstStyle>
          <a:p>
            <a:r>
              <a:rPr lang="en-US" noProof="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2" y="6356352"/>
            <a:ext cx="740227" cy="365125"/>
          </a:xfrm>
          <a:prstGeom prst="rect">
            <a:avLst/>
          </a:prstGeom>
        </p:spPr>
        <p:txBody>
          <a:bodyPr vert="horz" lIns="91440" tIns="45720" rIns="91440" bIns="45720" rtlCol="0" anchor="ctr"/>
          <a:lstStyle>
            <a:lvl1pPr algn="r">
              <a:defRPr sz="900">
                <a:solidFill>
                  <a:schemeClr val="bg2"/>
                </a:solidFill>
              </a:defRPr>
            </a:lvl1pPr>
          </a:lstStyle>
          <a:p>
            <a:fld id="{8699F50C-BE38-4BD0-BA84-9B090E1F2B9B}" type="slidenum">
              <a:rPr lang="en-US" noProof="0" smtClean="0"/>
              <a:pPr/>
              <a:t>‹#›</a:t>
            </a:fld>
            <a:endParaRPr lang="en-US" noProof="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7" y="209029"/>
            <a:ext cx="10835123"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63958863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hf hdr="0"/>
  <p:txStyles>
    <p:titleStyle>
      <a:lvl1pPr algn="l" defTabSz="685800" rtl="0" eaLnBrk="1" latinLnBrk="0" hangingPunct="1">
        <a:lnSpc>
          <a:spcPct val="90000"/>
        </a:lnSpc>
        <a:spcBef>
          <a:spcPct val="0"/>
        </a:spcBef>
        <a:buNone/>
        <a:defRPr lang="en-IN" sz="33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2E7A40"/>
        </a:buClr>
        <a:buFont typeface="Arial" panose="020B0604020202020204" pitchFamily="34" charset="0"/>
        <a:buChar char="•"/>
        <a:defRPr lang="en-US" sz="1800" kern="1200" dirty="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2E7A40"/>
        </a:buClr>
        <a:buFont typeface="Arial" panose="020B0604020202020204" pitchFamily="34" charset="0"/>
        <a:buChar char="•"/>
        <a:defRPr lang="en-US" sz="1500" kern="1200" dirty="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2E7A40"/>
        </a:buClr>
        <a:buFont typeface="Arial" panose="020B0604020202020204" pitchFamily="34" charset="0"/>
        <a:buChar char="•"/>
        <a:defRPr lang="en-US" sz="135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2E7A40"/>
        </a:buClr>
        <a:buFont typeface="Arial" panose="020B0604020202020204" pitchFamily="34" charset="0"/>
        <a:buChar char="•"/>
        <a:defRPr lang="en-US" sz="1200" kern="1200" dirty="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2E7A40"/>
        </a:buClr>
        <a:buFont typeface="Arial" panose="020B0604020202020204" pitchFamily="34" charset="0"/>
        <a:buChar char="•"/>
        <a:defRPr lang="en-IN" sz="1200" kern="120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950458-702D-413E-ACFA-E0EAE0B253AB}" type="datetimeFigureOut">
              <a:rPr lang="en-US" smtClean="0">
                <a:solidFill>
                  <a:prstClr val="black">
                    <a:tint val="75000"/>
                  </a:prstClr>
                </a:solidFill>
              </a:rPr>
              <a:pPr/>
              <a:t>4/25/2024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16D03A-D535-4B3E-B219-EE6020EBFD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53370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6CCB9-76E5-2656-AF8F-31F52FFBA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73B301-1C63-7FDC-1E13-8C044B068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A0C77-39E6-51E1-5307-2CFF7B4C30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2CAD30-C47A-41F2-8E33-B34819A7A63B}" type="datetimeFigureOut">
              <a:rPr lang="en-US" smtClean="0"/>
              <a:t>4/25/2024</a:t>
            </a:fld>
            <a:endParaRPr lang="en-US"/>
          </a:p>
        </p:txBody>
      </p:sp>
      <p:sp>
        <p:nvSpPr>
          <p:cNvPr id="5" name="Footer Placeholder 4">
            <a:extLst>
              <a:ext uri="{FF2B5EF4-FFF2-40B4-BE49-F238E27FC236}">
                <a16:creationId xmlns:a16="http://schemas.microsoft.com/office/drawing/2014/main" id="{4FCE43FB-6520-C9BB-1C81-33592298E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1FDB85-E6F1-88DD-0DFC-715E04E65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EAE9C-31AE-48CD-88EA-CA711CE638F0}" type="slidenum">
              <a:rPr lang="en-US" smtClean="0"/>
              <a:t>‹#›</a:t>
            </a:fld>
            <a:endParaRPr lang="en-US"/>
          </a:p>
        </p:txBody>
      </p:sp>
    </p:spTree>
    <p:extLst>
      <p:ext uri="{BB962C8B-B14F-4D97-AF65-F5344CB8AC3E}">
        <p14:creationId xmlns:p14="http://schemas.microsoft.com/office/powerpoint/2010/main" val="168622894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6.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9.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4/relationships/chartEx" Target="../charts/chartEx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9.xml"/><Relationship Id="rId4" Type="http://schemas.openxmlformats.org/officeDocument/2006/relationships/chart" Target="../charts/char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4/relationships/chartEx" Target="../charts/chartEx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6.xml"/><Relationship Id="rId4" Type="http://schemas.openxmlformats.org/officeDocument/2006/relationships/hyperlink" Target="https://nces.ed.gov/programs/coe/indicator/ctr"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06.xml"/><Relationship Id="rId4" Type="http://schemas.openxmlformats.org/officeDocument/2006/relationships/image" Target="../media/image25.png"/></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6.xml"/><Relationship Id="rId1" Type="http://schemas.openxmlformats.org/officeDocument/2006/relationships/themeOverride" Target="../theme/themeOverride11.xml"/></Relationships>
</file>

<file path=ppt/slides/_rels/slide7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3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hyperlink" Target="https://www.adhe.edu/about-adhe/coordinating-board/board-presentations" TargetMode="External"/><Relationship Id="rId2" Type="http://schemas.openxmlformats.org/officeDocument/2006/relationships/hyperlink" Target="mailto:Nichole.Abernathy@adhe.edu"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15" name="Text Placeholder 8">
            <a:extLst>
              <a:ext uri="{FF2B5EF4-FFF2-40B4-BE49-F238E27FC236}">
                <a16:creationId xmlns:a16="http://schemas.microsoft.com/office/drawing/2014/main" id="{F35203C7-E7FB-5045-0F9C-FBD8865C4E1D}"/>
              </a:ext>
            </a:extLst>
          </p:cNvPr>
          <p:cNvSpPr txBox="1">
            <a:spLocks noGrp="1" noRot="1" noMove="1" noResize="1" noEditPoints="1" noAdjustHandles="1" noChangeArrowheads="1" noChangeShapeType="1"/>
          </p:cNvSpPr>
          <p:nvPr/>
        </p:nvSpPr>
        <p:spPr>
          <a:xfrm>
            <a:off x="1906621" y="2361218"/>
            <a:ext cx="10085176" cy="4224408"/>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F3F3F"/>
              </a:buClr>
              <a:buSzTx/>
              <a:buFont typeface="Arial" panose="020B0604020202020204" pitchFamily="34" charset="0"/>
              <a:buChar char="•"/>
              <a:tabLst/>
              <a:defRPr/>
            </a:pPr>
            <a:endParaRPr kumimoji="0" lang="da-DK"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0B7DBB-1A14-9AEC-026A-31BBB68401B8}"/>
              </a:ext>
            </a:extLst>
          </p:cNvPr>
          <p:cNvSpPr txBox="1"/>
          <p:nvPr/>
        </p:nvSpPr>
        <p:spPr>
          <a:xfrm>
            <a:off x="1988819" y="2231732"/>
            <a:ext cx="8465819" cy="440120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a:ln>
                  <a:noFill/>
                </a:ln>
                <a:solidFill>
                  <a:srgbClr val="002060"/>
                </a:solidFill>
                <a:effectLst/>
                <a:uLnTx/>
                <a:uFillTx/>
                <a:latin typeface="Times New Roman"/>
                <a:ea typeface="+mn-ea"/>
                <a:cs typeface="+mn-cs"/>
              </a:rPr>
            </a:br>
            <a:r>
              <a:rPr kumimoji="0" lang="en-US" sz="4000" b="0" i="0" u="none" strike="noStrike" kern="1200" cap="none" spc="0" normalizeH="0" baseline="0" noProof="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a:ln>
                  <a:noFill/>
                </a:ln>
                <a:solidFill>
                  <a:srgbClr val="002060"/>
                </a:solidFill>
                <a:effectLst/>
                <a:uLnTx/>
                <a:uFillTx/>
                <a:latin typeface="Times New Roman"/>
                <a:ea typeface="+mn-ea"/>
                <a:cs typeface="+mn-cs"/>
              </a:rPr>
            </a:br>
            <a:r>
              <a:rPr kumimoji="0" lang="en-US" sz="4000" b="0" i="0" u="none" strike="noStrike" kern="1200" cap="none" spc="0" normalizeH="0" baseline="0" noProof="0">
                <a:ln>
                  <a:noFill/>
                </a:ln>
                <a:solidFill>
                  <a:srgbClr val="002060"/>
                </a:solidFill>
                <a:effectLst/>
                <a:uLnTx/>
                <a:uFillTx/>
                <a:latin typeface="Times New Roman"/>
                <a:ea typeface="+mn-ea"/>
                <a:cs typeface="+mn-cs"/>
              </a:rPr>
              <a:t>COORDINATING BOARD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Times New Roman"/>
                <a:ea typeface="+mn-ea"/>
                <a:cs typeface="+mn-cs"/>
              </a:rPr>
              <a:t>April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278747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326618"/>
            <a:ext cx="8293258" cy="2680482"/>
          </a:xfrm>
        </p:spPr>
        <p:txBody>
          <a:bodyPr>
            <a:noAutofit/>
          </a:bodyPr>
          <a:lstStyle/>
          <a:p>
            <a:pPr algn="ctr"/>
            <a:r>
              <a:rPr lang="en-US" sz="4000"/>
              <a:t>AGENDA ITEM NO. 3:</a:t>
            </a:r>
            <a:br>
              <a:rPr lang="en-US" sz="4000"/>
            </a:br>
            <a:r>
              <a:rPr lang="en-US" sz="4000"/>
              <a:t>ECONOMIC FEASIBILITY OF A BOND ISSUE FOR THE </a:t>
            </a:r>
            <a:br>
              <a:rPr lang="en-US" sz="4000"/>
            </a:br>
            <a:r>
              <a:rPr lang="en-US" sz="4000"/>
              <a:t>UNIVERSITY OF ARKANSAS COMMUNITY COLLEGE AT MORRILTON</a:t>
            </a:r>
            <a:endParaRPr lang="en-US" sz="4000" b="1"/>
          </a:p>
        </p:txBody>
      </p:sp>
    </p:spTree>
    <p:extLst>
      <p:ext uri="{BB962C8B-B14F-4D97-AF65-F5344CB8AC3E}">
        <p14:creationId xmlns:p14="http://schemas.microsoft.com/office/powerpoint/2010/main" val="3271835760"/>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pPr>
              <a:lnSpc>
                <a:spcPct val="90000"/>
              </a:lnSpc>
              <a:spcAft>
                <a:spcPts val="600"/>
              </a:spcAft>
            </a:pPr>
            <a:r>
              <a:rPr lang="en-US" sz="3200"/>
              <a:t>$12.0 million with a term of thirty-two (32) years @ an estimated rate of 5.5%</a:t>
            </a:r>
          </a:p>
          <a:p>
            <a:pPr>
              <a:lnSpc>
                <a:spcPct val="90000"/>
              </a:lnSpc>
              <a:spcAft>
                <a:spcPts val="600"/>
              </a:spcAft>
            </a:pPr>
            <a:endParaRPr lang="en-US" sz="3200"/>
          </a:p>
          <a:p>
            <a:pPr>
              <a:lnSpc>
                <a:spcPct val="90000"/>
              </a:lnSpc>
              <a:spcAft>
                <a:spcPts val="600"/>
              </a:spcAft>
            </a:pPr>
            <a:r>
              <a:rPr lang="en-US" sz="3200">
                <a:solidFill>
                  <a:prstClr val="black"/>
                </a:solidFill>
              </a:rPr>
              <a:t>Educational and General (E&amp;G) purposes</a:t>
            </a:r>
          </a:p>
          <a:p>
            <a:pPr>
              <a:lnSpc>
                <a:spcPct val="90000"/>
              </a:lnSpc>
              <a:spcAft>
                <a:spcPts val="600"/>
              </a:spcAft>
            </a:pPr>
            <a:endParaRPr lang="en-US" sz="3200"/>
          </a:p>
          <a:p>
            <a:pPr>
              <a:lnSpc>
                <a:spcPct val="90000"/>
              </a:lnSpc>
              <a:spcAft>
                <a:spcPts val="600"/>
              </a:spcAft>
            </a:pPr>
            <a:r>
              <a:rPr lang="en-US" sz="3200"/>
              <a:t>Revenue Funding Source:  Tuition and Fee Revenue</a:t>
            </a:r>
          </a:p>
        </p:txBody>
      </p:sp>
    </p:spTree>
    <p:extLst>
      <p:ext uri="{BB962C8B-B14F-4D97-AF65-F5344CB8AC3E}">
        <p14:creationId xmlns:p14="http://schemas.microsoft.com/office/powerpoint/2010/main" val="3368994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4" name="Text Placeholder 6">
            <a:extLst>
              <a:ext uri="{FF2B5EF4-FFF2-40B4-BE49-F238E27FC236}">
                <a16:creationId xmlns:a16="http://schemas.microsoft.com/office/drawing/2014/main" id="{BD6410B5-AECA-9B0E-3940-B6FDCB47D986}"/>
              </a:ext>
            </a:extLst>
          </p:cNvPr>
          <p:cNvSpPr txBox="1">
            <a:spLocks/>
          </p:cNvSpPr>
          <p:nvPr/>
        </p:nvSpPr>
        <p:spPr>
          <a:xfrm>
            <a:off x="838199" y="1625600"/>
            <a:ext cx="10515600" cy="4451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Proceeds from the bond issue will be used for: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a:p>
            <a:pPr marL="1371600" marR="0" lvl="3"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The acquisition, construction, furnishing, and equipping of the Nursing and Science Center, and </a:t>
            </a:r>
          </a:p>
          <a:p>
            <a:pPr marL="1371600" marR="0" lvl="3"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The acquisition, construction, improvement, renovation, equipping and/or furnishing of other capital improvements and infrastructure and the acquisition of various equipment and/or real property for UACCM.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77980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4:</a:t>
            </a:r>
            <a:br>
              <a:rPr lang="en-US" sz="4000" b="1"/>
            </a:br>
            <a:r>
              <a:rPr lang="en-US" sz="4000" b="1"/>
              <a:t>ECONOMIC FEASIBILITY OF A BOND ISSUE FOR</a:t>
            </a:r>
            <a:br>
              <a:rPr lang="en-US" sz="4000" b="1"/>
            </a:br>
            <a:r>
              <a:rPr lang="en-US" sz="4000" b="1"/>
              <a:t>ARKANSAS TECH UNIVERSITY</a:t>
            </a:r>
          </a:p>
        </p:txBody>
      </p:sp>
    </p:spTree>
    <p:extLst>
      <p:ext uri="{BB962C8B-B14F-4D97-AF65-F5344CB8AC3E}">
        <p14:creationId xmlns:p14="http://schemas.microsoft.com/office/powerpoint/2010/main" val="25013027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pPr>
              <a:lnSpc>
                <a:spcPct val="90000"/>
              </a:lnSpc>
              <a:spcAft>
                <a:spcPts val="600"/>
              </a:spcAft>
            </a:pPr>
            <a:r>
              <a:rPr lang="en-US" sz="3200"/>
              <a:t>$10.4 million with a term of up to fifteen (15) years @ a rate not to exceed 7.0%</a:t>
            </a:r>
          </a:p>
          <a:p>
            <a:pPr>
              <a:lnSpc>
                <a:spcPct val="90000"/>
              </a:lnSpc>
              <a:spcAft>
                <a:spcPts val="600"/>
              </a:spcAft>
            </a:pPr>
            <a:endParaRPr lang="en-US" sz="3200"/>
          </a:p>
          <a:p>
            <a:pPr>
              <a:lnSpc>
                <a:spcPct val="90000"/>
              </a:lnSpc>
              <a:spcAft>
                <a:spcPts val="600"/>
              </a:spcAft>
            </a:pPr>
            <a:r>
              <a:rPr lang="en-US" sz="3200">
                <a:solidFill>
                  <a:prstClr val="black"/>
                </a:solidFill>
              </a:rPr>
              <a:t>Educational and General (E&amp;G) purposes</a:t>
            </a:r>
          </a:p>
          <a:p>
            <a:pPr>
              <a:lnSpc>
                <a:spcPct val="90000"/>
              </a:lnSpc>
              <a:spcAft>
                <a:spcPts val="600"/>
              </a:spcAft>
            </a:pPr>
            <a:endParaRPr lang="en-US" sz="3200"/>
          </a:p>
          <a:p>
            <a:pPr>
              <a:lnSpc>
                <a:spcPct val="90000"/>
              </a:lnSpc>
              <a:spcAft>
                <a:spcPts val="600"/>
              </a:spcAft>
            </a:pPr>
            <a:r>
              <a:rPr lang="en-US" sz="3200"/>
              <a:t>Revenue Funding Source:  Tuition and Fee Revenue</a:t>
            </a:r>
          </a:p>
        </p:txBody>
      </p:sp>
    </p:spTree>
    <p:extLst>
      <p:ext uri="{BB962C8B-B14F-4D97-AF65-F5344CB8AC3E}">
        <p14:creationId xmlns:p14="http://schemas.microsoft.com/office/powerpoint/2010/main" val="156468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r>
              <a:rPr lang="en-US" sz="3200"/>
              <a:t>Proceeds from the bond issue will be used for:</a:t>
            </a:r>
          </a:p>
          <a:p>
            <a:pPr lvl="1"/>
            <a:endParaRPr lang="en-US" sz="1800">
              <a:latin typeface="Arial" panose="020B0604020202020204" pitchFamily="34" charset="0"/>
              <a:ea typeface="Times New Roman" panose="02020603050405020304" pitchFamily="18" charset="0"/>
            </a:endParaRPr>
          </a:p>
          <a:p>
            <a:pPr lvl="1"/>
            <a:endParaRPr lang="en-US" sz="1800">
              <a:latin typeface="Arial" panose="020B0604020202020204" pitchFamily="34" charset="0"/>
              <a:ea typeface="Times New Roman" panose="02020603050405020304" pitchFamily="18" charset="0"/>
            </a:endParaRPr>
          </a:p>
          <a:p>
            <a:pPr lvl="1"/>
            <a:r>
              <a:rPr lang="en-US" b="0" i="0">
                <a:solidFill>
                  <a:srgbClr val="000000"/>
                </a:solidFill>
                <a:effectLst/>
                <a:latin typeface="Times New Roman" panose="02020603050405020304" pitchFamily="18" charset="0"/>
              </a:rPr>
              <a:t>The renovation of an educational building, </a:t>
            </a:r>
          </a:p>
          <a:p>
            <a:pPr lvl="1"/>
            <a:r>
              <a:rPr lang="en-US">
                <a:solidFill>
                  <a:srgbClr val="000000"/>
                </a:solidFill>
                <a:latin typeface="Times New Roman" panose="02020603050405020304" pitchFamily="18" charset="0"/>
              </a:rPr>
              <a:t>E</a:t>
            </a:r>
            <a:r>
              <a:rPr lang="en-US" b="0" i="0">
                <a:solidFill>
                  <a:srgbClr val="000000"/>
                </a:solidFill>
                <a:effectLst/>
                <a:latin typeface="Times New Roman" panose="02020603050405020304" pitchFamily="18" charset="0"/>
              </a:rPr>
              <a:t>levator replacement, and </a:t>
            </a:r>
          </a:p>
          <a:p>
            <a:pPr lvl="1"/>
            <a:r>
              <a:rPr lang="en-US" b="0" i="0">
                <a:solidFill>
                  <a:srgbClr val="000000"/>
                </a:solidFill>
                <a:effectLst/>
                <a:latin typeface="Times New Roman" panose="02020603050405020304" pitchFamily="18" charset="0"/>
              </a:rPr>
              <a:t>HVAC infrastructure in ten (10) of our buildings on the Russellville campus</a:t>
            </a:r>
            <a:endParaRPr lang="en-US"/>
          </a:p>
        </p:txBody>
      </p:sp>
    </p:spTree>
    <p:extLst>
      <p:ext uri="{BB962C8B-B14F-4D97-AF65-F5344CB8AC3E}">
        <p14:creationId xmlns:p14="http://schemas.microsoft.com/office/powerpoint/2010/main" val="3443270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7EC756-183B-75BC-6CB8-C308217EE303}"/>
              </a:ext>
            </a:extLst>
          </p:cNvPr>
          <p:cNvSpPr>
            <a:spLocks noGrp="1"/>
          </p:cNvSpPr>
          <p:nvPr>
            <p:ph type="sldNum" sz="quarter" idx="18"/>
          </p:nvPr>
        </p:nvSpPr>
        <p:spPr/>
        <p:txBody>
          <a:bodyPr/>
          <a:lstStyle/>
          <a:p>
            <a:fld id="{8699F50C-BE38-4BD0-BA84-9B090E1F2B9B}" type="slidenum">
              <a:rPr lang="en-US" smtClean="0"/>
              <a:pPr/>
              <a:t>16</a:t>
            </a:fld>
            <a:endParaRPr lang="en-US"/>
          </a:p>
        </p:txBody>
      </p:sp>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1350429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314308" y="2762569"/>
            <a:ext cx="9832663" cy="1147969"/>
          </a:xfrm>
        </p:spPr>
        <p:txBody>
          <a:bodyPr>
            <a:normAutofit/>
          </a:bodyPr>
          <a:lstStyle/>
          <a:p>
            <a:pPr algn="ctr"/>
            <a:r>
              <a:rPr lang="en-US">
                <a:latin typeface="Times New Roman" panose="02020603050405020304" pitchFamily="18" charset="0"/>
                <a:cs typeface="Times New Roman" panose="02020603050405020304" pitchFamily="18" charset="0"/>
              </a:rPr>
              <a:t>ACADEMIC COMMITTEE</a:t>
            </a:r>
          </a:p>
        </p:txBody>
      </p:sp>
    </p:spTree>
    <p:extLst>
      <p:ext uri="{BB962C8B-B14F-4D97-AF65-F5344CB8AC3E}">
        <p14:creationId xmlns:p14="http://schemas.microsoft.com/office/powerpoint/2010/main" val="3267494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91269" y="3480535"/>
            <a:ext cx="4099099" cy="885492"/>
          </a:xfrm>
        </p:spPr>
        <p:txBody>
          <a:bodyPr anchor="ctr"/>
          <a:lstStyle/>
          <a:p>
            <a:r>
              <a:rPr lang="en-US"/>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6076521" y="4476944"/>
            <a:ext cx="4528594" cy="885492"/>
          </a:xfrm>
        </p:spPr>
        <p:txBody>
          <a:bodyPr/>
          <a:lstStyle/>
          <a:p>
            <a:pPr algn="ctr"/>
            <a:r>
              <a:rPr lang="en-US" sz="2800"/>
              <a:t>Assistant Commissioner </a:t>
            </a:r>
          </a:p>
          <a:p>
            <a:pPr algn="ctr"/>
            <a:r>
              <a:rPr lang="en-US" sz="2800"/>
              <a:t>of Academic Affairs</a:t>
            </a:r>
          </a:p>
        </p:txBody>
      </p:sp>
    </p:spTree>
    <p:extLst>
      <p:ext uri="{BB962C8B-B14F-4D97-AF65-F5344CB8AC3E}">
        <p14:creationId xmlns:p14="http://schemas.microsoft.com/office/powerpoint/2010/main" val="2128936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New Program</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661447" y="5051096"/>
            <a:ext cx="10869105" cy="933133"/>
          </a:xfrm>
        </p:spPr>
        <p:txBody>
          <a:bodyPr anchor="ctr" anchorCtr="0">
            <a:noAutofit/>
          </a:bodyPr>
          <a:lstStyle/>
          <a:p>
            <a:pPr marL="0" indent="0" algn="ctr">
              <a:buNone/>
            </a:pPr>
            <a:r>
              <a:rPr lang="en-US" sz="3200" b="1">
                <a:solidFill>
                  <a:srgbClr val="000000"/>
                </a:solidFill>
                <a:latin typeface="Arial" panose="020B0604020202020204" pitchFamily="34" charset="0"/>
                <a:cs typeface="Arial" panose="020B0604020202020204" pitchFamily="34" charset="0"/>
              </a:rPr>
              <a:t>Associate of Applied Science in Radiologic Technology</a:t>
            </a:r>
          </a:p>
        </p:txBody>
      </p:sp>
      <p:sp>
        <p:nvSpPr>
          <p:cNvPr id="3" name="TextBox 2">
            <a:extLst>
              <a:ext uri="{FF2B5EF4-FFF2-40B4-BE49-F238E27FC236}">
                <a16:creationId xmlns:a16="http://schemas.microsoft.com/office/drawing/2014/main" id="{DCF86AC0-C55B-5BA3-D466-DDE31CD672DB}"/>
              </a:ext>
            </a:extLst>
          </p:cNvPr>
          <p:cNvSpPr txBox="1"/>
          <p:nvPr/>
        </p:nvSpPr>
        <p:spPr>
          <a:xfrm>
            <a:off x="4072379" y="6394734"/>
            <a:ext cx="40912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6</a:t>
            </a:r>
          </a:p>
        </p:txBody>
      </p:sp>
      <p:pic>
        <p:nvPicPr>
          <p:cNvPr id="9" name="Picture 8" descr="A logo for a university&#10;&#10;Description automatically generated">
            <a:extLst>
              <a:ext uri="{FF2B5EF4-FFF2-40B4-BE49-F238E27FC236}">
                <a16:creationId xmlns:a16="http://schemas.microsoft.com/office/drawing/2014/main" id="{165039EC-A081-F17D-5FF6-3256B5C413E4}"/>
              </a:ext>
            </a:extLst>
          </p:cNvPr>
          <p:cNvPicPr>
            <a:picLocks noChangeAspect="1"/>
          </p:cNvPicPr>
          <p:nvPr/>
        </p:nvPicPr>
        <p:blipFill>
          <a:blip r:embed="rId2"/>
          <a:stretch>
            <a:fillRect/>
          </a:stretch>
        </p:blipFill>
        <p:spPr>
          <a:xfrm>
            <a:off x="4167039" y="2191484"/>
            <a:ext cx="3857922" cy="1993691"/>
          </a:xfrm>
          <a:prstGeom prst="rect">
            <a:avLst/>
          </a:prstGeom>
        </p:spPr>
      </p:pic>
    </p:spTree>
    <p:extLst>
      <p:ext uri="{BB962C8B-B14F-4D97-AF65-F5344CB8AC3E}">
        <p14:creationId xmlns:p14="http://schemas.microsoft.com/office/powerpoint/2010/main" val="332982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954030-FE79-85FF-3051-41EAB399471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41B3F311-D88C-1C85-961E-21CA8EBFAE8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A7F35983-ED84-3DAF-0F6D-204FF19B61B8}"/>
              </a:ext>
            </a:extLst>
          </p:cNvPr>
          <p:cNvSpPr>
            <a:spLocks noGrp="1"/>
          </p:cNvSpPr>
          <p:nvPr>
            <p:ph type="title"/>
          </p:nvPr>
        </p:nvSpPr>
        <p:spPr>
          <a:xfrm>
            <a:off x="1786265" y="1391837"/>
            <a:ext cx="8333222" cy="1147969"/>
          </a:xfrm>
        </p:spPr>
        <p:txBody>
          <a:bodyPr>
            <a:normAutofit/>
          </a:bodyPr>
          <a:lstStyle/>
          <a:p>
            <a:pPr algn="ctr"/>
            <a:r>
              <a:rPr lang="en-US" sz="6000">
                <a:latin typeface="Times New Roman" panose="02020603050405020304" pitchFamily="18" charset="0"/>
                <a:cs typeface="Times New Roman" panose="02020603050405020304" pitchFamily="18" charset="0"/>
              </a:rPr>
              <a:t>AHECB Members</a:t>
            </a:r>
          </a:p>
        </p:txBody>
      </p:sp>
      <p:sp>
        <p:nvSpPr>
          <p:cNvPr id="2" name="Content Placeholder 2">
            <a:extLst>
              <a:ext uri="{FF2B5EF4-FFF2-40B4-BE49-F238E27FC236}">
                <a16:creationId xmlns:a16="http://schemas.microsoft.com/office/drawing/2014/main" id="{BFD86D3F-0980-7BA8-5DFB-26A8CB506E3D}"/>
              </a:ext>
            </a:extLst>
          </p:cNvPr>
          <p:cNvSpPr txBox="1">
            <a:spLocks/>
          </p:cNvSpPr>
          <p:nvPr/>
        </p:nvSpPr>
        <p:spPr>
          <a:xfrm>
            <a:off x="2284611" y="2973361"/>
            <a:ext cx="9438468" cy="2816887"/>
          </a:xfrm>
          <a:prstGeom prst="rect">
            <a:avLst/>
          </a:prstGeom>
        </p:spPr>
        <p:txBody>
          <a:bodyPr numCol="2">
            <a:no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Graycen Bigger, Chair</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Dr. Jerry Cash, Vice Chair</a:t>
            </a:r>
          </a:p>
          <a:p>
            <a:pPr marL="514350" indent="-514350">
              <a:buClr>
                <a:srgbClr val="FFFFFF"/>
              </a:buClr>
              <a:buFont typeface="+mj-lt"/>
              <a:buAutoNum type="arabicPeriod"/>
              <a:defRPr/>
            </a:pPr>
            <a:r>
              <a:rPr lang="en-US" sz="2800">
                <a:solidFill>
                  <a:srgbClr val="FFFFFF"/>
                </a:solidFill>
                <a:latin typeface="Times New Roman" panose="02020603050405020304" pitchFamily="18" charset="0"/>
                <a:cs typeface="Times New Roman" panose="02020603050405020304" pitchFamily="18" charset="0"/>
              </a:rPr>
              <a:t>Dr. Kyle Miller, Secretary</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lang="en-US" sz="2800">
                <a:solidFill>
                  <a:srgbClr val="FFFFFF"/>
                </a:solidFill>
                <a:latin typeface="Times New Roman" panose="02020603050405020304" pitchFamily="18" charset="0"/>
                <a:cs typeface="Times New Roman" panose="02020603050405020304" pitchFamily="18" charset="0"/>
              </a:rPr>
              <a:t>Dr. Jim Carr</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lang="en-US" sz="2800">
                <a:solidFill>
                  <a:srgbClr val="FFFFFF"/>
                </a:solidFill>
                <a:latin typeface="Times New Roman" panose="02020603050405020304" pitchFamily="18" charset="0"/>
                <a:cs typeface="Times New Roman" panose="02020603050405020304" pitchFamily="18" charset="0"/>
              </a:rPr>
              <a:t>Dr. Katherine Dudley</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Chad Hooten</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Heather Maxey</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Lucas Pointer</a:t>
            </a:r>
          </a:p>
          <a:p>
            <a:pPr marL="514350" marR="0" lvl="0" indent="-514350" algn="l" defTabSz="914400" rtl="0" eaLnBrk="1" fontAlgn="auto" latinLnBrk="0" hangingPunct="1">
              <a:lnSpc>
                <a:spcPct val="90000"/>
              </a:lnSpc>
              <a:spcBef>
                <a:spcPts val="1000"/>
              </a:spcBef>
              <a:spcAft>
                <a:spcPts val="0"/>
              </a:spcAft>
              <a:buClr>
                <a:srgbClr val="FFFFFF"/>
              </a:buClr>
              <a:buSzTx/>
              <a:buFont typeface="+mj-lt"/>
              <a:buAutoNum type="arabicPeriod"/>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Carolyn Rhinehart</a:t>
            </a:r>
          </a:p>
        </p:txBody>
      </p:sp>
    </p:spTree>
    <p:extLst>
      <p:ext uri="{BB962C8B-B14F-4D97-AF65-F5344CB8AC3E}">
        <p14:creationId xmlns:p14="http://schemas.microsoft.com/office/powerpoint/2010/main" val="355756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New Program</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200" y="5335570"/>
            <a:ext cx="10515600" cy="725863"/>
          </a:xfrm>
        </p:spPr>
        <p:txBody>
          <a:bodyPr anchor="ctr" anchorCtr="0">
            <a:normAutofit/>
          </a:bodyPr>
          <a:lstStyle/>
          <a:p>
            <a:pPr marL="0" indent="0" algn="ctr">
              <a:buNone/>
            </a:pPr>
            <a:r>
              <a:rPr lang="en-US" sz="3200" b="1">
                <a:solidFill>
                  <a:srgbClr val="000000"/>
                </a:solidFill>
                <a:latin typeface="Arial" panose="020B0604020202020204" pitchFamily="34" charset="0"/>
                <a:cs typeface="Arial" panose="020B0604020202020204" pitchFamily="34" charset="0"/>
              </a:rPr>
              <a:t>Associate of Applied Science in Nursing</a:t>
            </a:r>
          </a:p>
        </p:txBody>
      </p:sp>
      <p:sp>
        <p:nvSpPr>
          <p:cNvPr id="3" name="TextBox 2">
            <a:extLst>
              <a:ext uri="{FF2B5EF4-FFF2-40B4-BE49-F238E27FC236}">
                <a16:creationId xmlns:a16="http://schemas.microsoft.com/office/drawing/2014/main" id="{DCF86AC0-C55B-5BA3-D466-DDE31CD672DB}"/>
              </a:ext>
            </a:extLst>
          </p:cNvPr>
          <p:cNvSpPr txBox="1"/>
          <p:nvPr/>
        </p:nvSpPr>
        <p:spPr>
          <a:xfrm>
            <a:off x="4072380" y="6394734"/>
            <a:ext cx="3845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7</a:t>
            </a:r>
          </a:p>
        </p:txBody>
      </p:sp>
      <p:pic>
        <p:nvPicPr>
          <p:cNvPr id="4" name="Picture 3">
            <a:extLst>
              <a:ext uri="{FF2B5EF4-FFF2-40B4-BE49-F238E27FC236}">
                <a16:creationId xmlns:a16="http://schemas.microsoft.com/office/drawing/2014/main" id="{83F8410F-7FCD-A928-CFB4-06B36F5CD6C3}"/>
              </a:ext>
            </a:extLst>
          </p:cNvPr>
          <p:cNvPicPr>
            <a:picLocks noChangeAspect="1"/>
          </p:cNvPicPr>
          <p:nvPr/>
        </p:nvPicPr>
        <p:blipFill>
          <a:blip r:embed="rId2"/>
          <a:stretch>
            <a:fillRect/>
          </a:stretch>
        </p:blipFill>
        <p:spPr>
          <a:xfrm>
            <a:off x="3838280" y="1331229"/>
            <a:ext cx="4515439" cy="3429909"/>
          </a:xfrm>
          <a:prstGeom prst="rect">
            <a:avLst/>
          </a:prstGeom>
        </p:spPr>
      </p:pic>
    </p:spTree>
    <p:extLst>
      <p:ext uri="{BB962C8B-B14F-4D97-AF65-F5344CB8AC3E}">
        <p14:creationId xmlns:p14="http://schemas.microsoft.com/office/powerpoint/2010/main" val="297166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198998" y="3567248"/>
            <a:ext cx="4283643" cy="1147968"/>
          </a:xfrm>
        </p:spPr>
        <p:txBody>
          <a:bodyPr/>
          <a:lstStyle/>
          <a:p>
            <a:pPr algn="ctr"/>
            <a:r>
              <a:rPr lang="en-US"/>
              <a:t>Tracy Harrell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4642040" y="4919690"/>
            <a:ext cx="7397560" cy="885492"/>
          </a:xfrm>
        </p:spPr>
        <p:txBody>
          <a:bodyPr/>
          <a:lstStyle/>
          <a:p>
            <a:pPr algn="ctr"/>
            <a:r>
              <a:rPr lang="en-US" sz="2800"/>
              <a:t>Chief Program Development Officer</a:t>
            </a:r>
          </a:p>
          <a:p>
            <a:pPr algn="ctr"/>
            <a:r>
              <a:rPr lang="en-US" sz="2800"/>
              <a:t>Academic Affairs</a:t>
            </a:r>
          </a:p>
        </p:txBody>
      </p:sp>
    </p:spTree>
    <p:extLst>
      <p:ext uri="{BB962C8B-B14F-4D97-AF65-F5344CB8AC3E}">
        <p14:creationId xmlns:p14="http://schemas.microsoft.com/office/powerpoint/2010/main" val="3083900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Arkansas Public Letters of Notification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113121" y="1395167"/>
            <a:ext cx="11943759" cy="1061354"/>
          </a:xfrm>
        </p:spPr>
        <p:txBody>
          <a:bodyPr>
            <a:normAutofit fontScale="25000" lnSpcReduction="20000"/>
          </a:bodyPr>
          <a:lstStyle/>
          <a:p>
            <a:pPr marL="0" indent="0" algn="ctr">
              <a:buNone/>
            </a:pPr>
            <a:r>
              <a:rPr lang="en-US" sz="11200">
                <a:solidFill>
                  <a:srgbClr val="000000"/>
                </a:solidFill>
                <a:latin typeface="Arial" panose="020B0604020202020204" pitchFamily="34" charset="0"/>
                <a:cs typeface="Arial" panose="020B0604020202020204" pitchFamily="34" charset="0"/>
              </a:rPr>
              <a:t>17 Arkansas public institutions submitted Letters of Notification </a:t>
            </a:r>
          </a:p>
          <a:p>
            <a:pPr marL="0" indent="0" algn="ctr">
              <a:buNone/>
            </a:pPr>
            <a:r>
              <a:rPr lang="en-US" sz="11200">
                <a:solidFill>
                  <a:srgbClr val="000000"/>
                </a:solidFill>
                <a:latin typeface="Arial" panose="020B0604020202020204" pitchFamily="34" charset="0"/>
                <a:cs typeface="Arial" panose="020B0604020202020204" pitchFamily="34" charset="0"/>
              </a:rPr>
              <a:t>affecting 81 unique programs of study</a:t>
            </a:r>
          </a:p>
          <a:p>
            <a:pPr marL="0" indent="0" algn="ctr">
              <a:buNone/>
            </a:pPr>
            <a:r>
              <a:rPr lang="en-US" sz="8000" i="1">
                <a:solidFill>
                  <a:srgbClr val="000000"/>
                </a:solidFill>
                <a:latin typeface="Georgia" panose="02040502050405020303" pitchFamily="18" charset="0"/>
                <a:cs typeface="Arial" panose="020B0604020202020204" pitchFamily="34" charset="0"/>
              </a:rPr>
              <a:t>Received by February 1, 2024</a:t>
            </a:r>
          </a:p>
        </p:txBody>
      </p:sp>
      <p:sp>
        <p:nvSpPr>
          <p:cNvPr id="3" name="TextBox 2">
            <a:extLst>
              <a:ext uri="{FF2B5EF4-FFF2-40B4-BE49-F238E27FC236}">
                <a16:creationId xmlns:a16="http://schemas.microsoft.com/office/drawing/2014/main" id="{DCF86AC0-C55B-5BA3-D466-DDE31CD672DB}"/>
              </a:ext>
            </a:extLst>
          </p:cNvPr>
          <p:cNvSpPr txBox="1"/>
          <p:nvPr/>
        </p:nvSpPr>
        <p:spPr>
          <a:xfrm>
            <a:off x="4162040" y="6400960"/>
            <a:ext cx="3980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8</a:t>
            </a:r>
          </a:p>
        </p:txBody>
      </p:sp>
      <p:graphicFrame>
        <p:nvGraphicFramePr>
          <p:cNvPr id="5" name="Table 4">
            <a:extLst>
              <a:ext uri="{FF2B5EF4-FFF2-40B4-BE49-F238E27FC236}">
                <a16:creationId xmlns:a16="http://schemas.microsoft.com/office/drawing/2014/main" id="{43AFF274-CC81-C265-235E-FE585D1808BB}"/>
              </a:ext>
            </a:extLst>
          </p:cNvPr>
          <p:cNvGraphicFramePr>
            <a:graphicFrameLocks noGrp="1"/>
          </p:cNvGraphicFramePr>
          <p:nvPr/>
        </p:nvGraphicFramePr>
        <p:xfrm>
          <a:off x="2403833" y="2629060"/>
          <a:ext cx="7362334" cy="3771900"/>
        </p:xfrm>
        <a:graphic>
          <a:graphicData uri="http://schemas.openxmlformats.org/drawingml/2006/table">
            <a:tbl>
              <a:tblPr>
                <a:tableStyleId>{5DA37D80-6434-44D0-A028-1B22A696006F}</a:tableStyleId>
              </a:tblPr>
              <a:tblGrid>
                <a:gridCol w="759483">
                  <a:extLst>
                    <a:ext uri="{9D8B030D-6E8A-4147-A177-3AD203B41FA5}">
                      <a16:colId xmlns:a16="http://schemas.microsoft.com/office/drawing/2014/main" val="902089566"/>
                    </a:ext>
                  </a:extLst>
                </a:gridCol>
                <a:gridCol w="6602851">
                  <a:extLst>
                    <a:ext uri="{9D8B030D-6E8A-4147-A177-3AD203B41FA5}">
                      <a16:colId xmlns:a16="http://schemas.microsoft.com/office/drawing/2014/main" val="4167977740"/>
                    </a:ext>
                  </a:extLst>
                </a:gridCol>
              </a:tblGrid>
              <a:tr h="205740">
                <a:tc>
                  <a:txBody>
                    <a:bodyPr/>
                    <a:lstStyle/>
                    <a:p>
                      <a:pPr algn="ctr" fontAlgn="ctr"/>
                      <a:r>
                        <a:rPr lang="en-US" sz="1600" b="1" i="1" u="none" strike="noStrike">
                          <a:effectLst/>
                          <a:latin typeface="Georgia" panose="02040502050405020303" pitchFamily="18" charset="0"/>
                        </a:rPr>
                        <a:t>n</a:t>
                      </a:r>
                      <a:endParaRPr lang="en-US" sz="1600" b="1" i="1"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accent2"/>
                    </a:solidFill>
                  </a:tcPr>
                </a:tc>
                <a:tc>
                  <a:txBody>
                    <a:bodyPr/>
                    <a:lstStyle/>
                    <a:p>
                      <a:pPr algn="ctr" fontAlgn="ctr"/>
                      <a:r>
                        <a:rPr lang="en-US" sz="1600" b="1" u="none" strike="noStrike">
                          <a:effectLst/>
                          <a:latin typeface="Georgia" panose="02040502050405020303" pitchFamily="18" charset="0"/>
                        </a:rPr>
                        <a:t>Requested Action</a:t>
                      </a:r>
                      <a:endParaRPr lang="en-US" sz="1600" b="1"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429904846"/>
                  </a:ext>
                </a:extLst>
              </a:tr>
              <a:tr h="198120">
                <a:tc>
                  <a:txBody>
                    <a:bodyPr/>
                    <a:lstStyle/>
                    <a:p>
                      <a:pPr algn="ctr" fontAlgn="ctr"/>
                      <a:r>
                        <a:rPr lang="en-US" sz="1600" u="none" strike="noStrike">
                          <a:effectLst/>
                          <a:latin typeface="Georgia" panose="02040502050405020303" pitchFamily="18" charset="0"/>
                        </a:rPr>
                        <a:t>5</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tcPr>
                </a:tc>
                <a:tc>
                  <a:txBody>
                    <a:bodyPr/>
                    <a:lstStyle/>
                    <a:p>
                      <a:pPr algn="l" fontAlgn="ctr"/>
                      <a:r>
                        <a:rPr lang="en-US" sz="1600" u="none" strike="noStrike">
                          <a:effectLst/>
                          <a:latin typeface="Georgia" panose="02040502050405020303" pitchFamily="18" charset="0"/>
                        </a:rPr>
                        <a:t>  CIP Change</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578267349"/>
                  </a:ext>
                </a:extLst>
              </a:tr>
              <a:tr h="198120">
                <a:tc>
                  <a:txBody>
                    <a:bodyPr/>
                    <a:lstStyle/>
                    <a:p>
                      <a:pPr algn="ctr" fontAlgn="ctr"/>
                      <a:r>
                        <a:rPr lang="en-US" sz="1600" u="none" strike="noStrike">
                          <a:effectLst/>
                          <a:latin typeface="Georgia" panose="02040502050405020303" pitchFamily="18" charset="0"/>
                        </a:rPr>
                        <a:t>34</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Curriculum Revision</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527434360"/>
                  </a:ext>
                </a:extLst>
              </a:tr>
              <a:tr h="198120">
                <a:tc>
                  <a:txBody>
                    <a:bodyPr/>
                    <a:lstStyle/>
                    <a:p>
                      <a:pPr algn="ctr" fontAlgn="ctr"/>
                      <a:r>
                        <a:rPr lang="en-US" sz="1600" u="none" strike="noStrike">
                          <a:effectLst/>
                          <a:latin typeface="Georgia" panose="02040502050405020303" pitchFamily="18" charset="0"/>
                        </a:rPr>
                        <a:t>1</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Deletion of Off-Campus Site</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3860301841"/>
                  </a:ext>
                </a:extLst>
              </a:tr>
              <a:tr h="198120">
                <a:tc>
                  <a:txBody>
                    <a:bodyPr/>
                    <a:lstStyle/>
                    <a:p>
                      <a:pPr algn="ctr" fontAlgn="ctr"/>
                      <a:r>
                        <a:rPr lang="en-US" sz="1600" u="none" strike="noStrike">
                          <a:effectLst/>
                          <a:latin typeface="Georgia" panose="02040502050405020303" pitchFamily="18" charset="0"/>
                        </a:rPr>
                        <a:t>2</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Deletion of Option, Concentration, Emphasis, or Minor</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2424781169"/>
                  </a:ext>
                </a:extLst>
              </a:tr>
              <a:tr h="198120">
                <a:tc>
                  <a:txBody>
                    <a:bodyPr/>
                    <a:lstStyle/>
                    <a:p>
                      <a:pPr algn="ctr" fontAlgn="ctr"/>
                      <a:r>
                        <a:rPr lang="en-US" sz="1600" u="none" strike="noStrike">
                          <a:effectLst/>
                          <a:latin typeface="Georgia" panose="02040502050405020303" pitchFamily="18" charset="0"/>
                        </a:rPr>
                        <a:t>1</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Existing Program Offered at Off-Campus Location</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3699167298"/>
                  </a:ext>
                </a:extLst>
              </a:tr>
              <a:tr h="198120">
                <a:tc>
                  <a:txBody>
                    <a:bodyPr/>
                    <a:lstStyle/>
                    <a:p>
                      <a:pPr algn="ctr" fontAlgn="ctr"/>
                      <a:r>
                        <a:rPr lang="en-US" sz="1600" u="none" strike="noStrike">
                          <a:effectLst/>
                          <a:latin typeface="Georgia" panose="02040502050405020303" pitchFamily="18" charset="0"/>
                        </a:rPr>
                        <a:t>5</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Existing Program Offered Via Distance Education</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945638637"/>
                  </a:ext>
                </a:extLst>
              </a:tr>
              <a:tr h="198120">
                <a:tc>
                  <a:txBody>
                    <a:bodyPr/>
                    <a:lstStyle/>
                    <a:p>
                      <a:pPr algn="ctr" fontAlgn="ctr"/>
                      <a:r>
                        <a:rPr lang="en-US" sz="1600" u="none" strike="noStrike">
                          <a:effectLst/>
                          <a:latin typeface="Georgia" panose="02040502050405020303" pitchFamily="18" charset="0"/>
                        </a:rPr>
                        <a:t>2</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New Administrative Unit</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3033687855"/>
                  </a:ext>
                </a:extLst>
              </a:tr>
              <a:tr h="198120">
                <a:tc>
                  <a:txBody>
                    <a:bodyPr/>
                    <a:lstStyle/>
                    <a:p>
                      <a:pPr algn="ctr" fontAlgn="ctr"/>
                      <a:r>
                        <a:rPr lang="en-US" sz="1600" u="none" strike="noStrike">
                          <a:effectLst/>
                          <a:latin typeface="Georgia" panose="02040502050405020303" pitchFamily="18" charset="0"/>
                        </a:rPr>
                        <a:t>14</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New Certificate</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525199452"/>
                  </a:ext>
                </a:extLst>
              </a:tr>
              <a:tr h="198120">
                <a:tc>
                  <a:txBody>
                    <a:bodyPr/>
                    <a:lstStyle/>
                    <a:p>
                      <a:pPr algn="ctr" fontAlgn="ctr"/>
                      <a:r>
                        <a:rPr lang="en-US" sz="1600" u="none" strike="noStrike">
                          <a:effectLst/>
                          <a:latin typeface="Georgia" panose="02040502050405020303" pitchFamily="18" charset="0"/>
                        </a:rPr>
                        <a:t>6</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New Option, Concentration, Emphasis, or Minor</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711772590"/>
                  </a:ext>
                </a:extLst>
              </a:tr>
              <a:tr h="198120">
                <a:tc>
                  <a:txBody>
                    <a:bodyPr/>
                    <a:lstStyle/>
                    <a:p>
                      <a:pPr algn="ctr" fontAlgn="ctr"/>
                      <a:r>
                        <a:rPr lang="en-US" sz="1600" u="none" strike="noStrike">
                          <a:effectLst/>
                          <a:latin typeface="Georgia" panose="02040502050405020303" pitchFamily="18" charset="0"/>
                        </a:rPr>
                        <a:t>5</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Program Deletion</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177826750"/>
                  </a:ext>
                </a:extLst>
              </a:tr>
              <a:tr h="198120">
                <a:tc>
                  <a:txBody>
                    <a:bodyPr/>
                    <a:lstStyle/>
                    <a:p>
                      <a:pPr algn="ctr" fontAlgn="ctr"/>
                      <a:r>
                        <a:rPr lang="en-US" sz="1600" u="none" strike="noStrike">
                          <a:effectLst/>
                          <a:latin typeface="Georgia" panose="02040502050405020303" pitchFamily="18" charset="0"/>
                        </a:rPr>
                        <a:t>1</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Program Inactivation</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2443697398"/>
                  </a:ext>
                </a:extLst>
              </a:tr>
              <a:tr h="198120">
                <a:tc>
                  <a:txBody>
                    <a:bodyPr/>
                    <a:lstStyle/>
                    <a:p>
                      <a:pPr algn="ctr" fontAlgn="ctr"/>
                      <a:r>
                        <a:rPr lang="en-US" sz="1600" u="none" strike="noStrike">
                          <a:effectLst/>
                          <a:latin typeface="Georgia" panose="02040502050405020303" pitchFamily="18" charset="0"/>
                        </a:rPr>
                        <a:t>6</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tc>
                  <a:txBody>
                    <a:bodyPr/>
                    <a:lstStyle/>
                    <a:p>
                      <a:pPr algn="l" fontAlgn="ctr"/>
                      <a:r>
                        <a:rPr lang="en-US" sz="1600" u="none" strike="noStrike">
                          <a:effectLst/>
                          <a:latin typeface="Georgia" panose="02040502050405020303" pitchFamily="18" charset="0"/>
                        </a:rPr>
                        <a:t>  Program Reconfiguration</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tcPr>
                </a:tc>
                <a:extLst>
                  <a:ext uri="{0D108BD9-81ED-4DB2-BD59-A6C34878D82A}">
                    <a16:rowId xmlns:a16="http://schemas.microsoft.com/office/drawing/2014/main" val="3408856804"/>
                  </a:ext>
                </a:extLst>
              </a:tr>
              <a:tr h="198120">
                <a:tc>
                  <a:txBody>
                    <a:bodyPr/>
                    <a:lstStyle/>
                    <a:p>
                      <a:pPr algn="ctr" fontAlgn="ctr"/>
                      <a:r>
                        <a:rPr lang="en-US" sz="1600" u="none" strike="noStrike">
                          <a:effectLst/>
                          <a:latin typeface="Georgia" panose="02040502050405020303" pitchFamily="18" charset="0"/>
                        </a:rPr>
                        <a:t>2</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tcPr>
                </a:tc>
                <a:tc>
                  <a:txBody>
                    <a:bodyPr/>
                    <a:lstStyle/>
                    <a:p>
                      <a:pPr algn="l" fontAlgn="ctr"/>
                      <a:r>
                        <a:rPr lang="en-US" sz="1600" u="none" strike="noStrike">
                          <a:effectLst/>
                          <a:latin typeface="Georgia" panose="02040502050405020303" pitchFamily="18" charset="0"/>
                        </a:rPr>
                        <a:t>  Title Change</a:t>
                      </a:r>
                      <a:endParaRPr lang="en-US" sz="1600" b="0" i="0" u="none" strike="noStrike">
                        <a:solidFill>
                          <a:srgbClr val="000000"/>
                        </a:solidFill>
                        <a:effectLst/>
                        <a:latin typeface="Georgia" panose="02040502050405020303" pitchFamily="18" charset="0"/>
                      </a:endParaRPr>
                    </a:p>
                  </a:txBody>
                  <a:tcPr marL="7620" marR="7620" marT="7620" marB="0"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184127482"/>
                  </a:ext>
                </a:extLst>
              </a:tr>
              <a:tr h="198120">
                <a:tc gridSpan="2">
                  <a:txBody>
                    <a:bodyPr/>
                    <a:lstStyle/>
                    <a:p>
                      <a:pPr algn="l" fontAlgn="b"/>
                      <a:r>
                        <a:rPr lang="en-US" sz="1600" b="0" i="0" u="none" strike="noStrike">
                          <a:solidFill>
                            <a:srgbClr val="000000"/>
                          </a:solidFill>
                          <a:effectLst/>
                          <a:latin typeface="Georgia" panose="02040502050405020303" pitchFamily="18" charset="0"/>
                        </a:rPr>
                        <a:t>     </a:t>
                      </a:r>
                      <a:r>
                        <a:rPr lang="en-US" sz="1600" b="1" i="0" u="none" strike="noStrike">
                          <a:solidFill>
                            <a:srgbClr val="000000"/>
                          </a:solidFill>
                          <a:effectLst/>
                          <a:latin typeface="Georgia" panose="02040502050405020303" pitchFamily="18" charset="0"/>
                        </a:rPr>
                        <a:t>84</a:t>
                      </a:r>
                    </a:p>
                  </a:txBody>
                  <a:tcPr marL="7620" marR="7620" marT="7620" marB="0" anchor="b">
                    <a:lnL w="12700" cmpd="sng">
                      <a:noFill/>
                    </a:lnL>
                    <a:lnR w="12700" cmpd="sng">
                      <a:noFill/>
                    </a:lnR>
                    <a:lnT w="1905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l" fontAlgn="b"/>
                      <a:endParaRPr lang="en-US" sz="1600" b="0" i="0" u="none" strike="noStrike">
                        <a:solidFill>
                          <a:srgbClr val="000000"/>
                        </a:solidFill>
                        <a:effectLst/>
                        <a:latin typeface="Georgia" panose="02040502050405020303" pitchFamily="18" charset="0"/>
                      </a:endParaRPr>
                    </a:p>
                  </a:txBody>
                  <a:tcPr marL="7620" marR="7620" marT="7620" marB="0" anchor="b">
                    <a:lnT w="1905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150010018"/>
                  </a:ext>
                </a:extLst>
              </a:tr>
            </a:tbl>
          </a:graphicData>
        </a:graphic>
      </p:graphicFrame>
    </p:spTree>
    <p:extLst>
      <p:ext uri="{BB962C8B-B14F-4D97-AF65-F5344CB8AC3E}">
        <p14:creationId xmlns:p14="http://schemas.microsoft.com/office/powerpoint/2010/main" val="364443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Arkansas Public Letters of Intent</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150828" y="1524679"/>
            <a:ext cx="11858919" cy="1124253"/>
          </a:xfrm>
        </p:spPr>
        <p:txBody>
          <a:bodyPr>
            <a:normAutofit/>
          </a:bodyPr>
          <a:lstStyle/>
          <a:p>
            <a:pPr marL="0" indent="0" algn="ctr">
              <a:buNone/>
            </a:pPr>
            <a:r>
              <a:rPr lang="en-US" sz="3200">
                <a:solidFill>
                  <a:srgbClr val="000000"/>
                </a:solidFill>
                <a:latin typeface="Arial" panose="020B0604020202020204" pitchFamily="34" charset="0"/>
                <a:cs typeface="Arial" panose="020B0604020202020204" pitchFamily="34" charset="0"/>
              </a:rPr>
              <a:t>5 Arkansas public institutions submitted Letters of Intent</a:t>
            </a:r>
          </a:p>
          <a:p>
            <a:pPr marL="0" indent="0" algn="ctr">
              <a:buNone/>
            </a:pPr>
            <a:r>
              <a:rPr lang="en-US" sz="2200" i="1">
                <a:solidFill>
                  <a:srgbClr val="000000"/>
                </a:solidFill>
                <a:latin typeface="Georgia" panose="02040502050405020303" pitchFamily="18" charset="0"/>
                <a:cs typeface="Arial" panose="020B0604020202020204" pitchFamily="34" charset="0"/>
              </a:rPr>
              <a:t>Received by April 1, 2024</a:t>
            </a:r>
          </a:p>
        </p:txBody>
      </p:sp>
      <p:sp>
        <p:nvSpPr>
          <p:cNvPr id="3" name="TextBox 2">
            <a:extLst>
              <a:ext uri="{FF2B5EF4-FFF2-40B4-BE49-F238E27FC236}">
                <a16:creationId xmlns:a16="http://schemas.microsoft.com/office/drawing/2014/main" id="{DCF86AC0-C55B-5BA3-D466-DDE31CD672DB}"/>
              </a:ext>
            </a:extLst>
          </p:cNvPr>
          <p:cNvSpPr txBox="1"/>
          <p:nvPr/>
        </p:nvSpPr>
        <p:spPr>
          <a:xfrm>
            <a:off x="4072769" y="6363253"/>
            <a:ext cx="4046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9</a:t>
            </a:r>
          </a:p>
        </p:txBody>
      </p:sp>
      <p:graphicFrame>
        <p:nvGraphicFramePr>
          <p:cNvPr id="2" name="Table 1">
            <a:extLst>
              <a:ext uri="{FF2B5EF4-FFF2-40B4-BE49-F238E27FC236}">
                <a16:creationId xmlns:a16="http://schemas.microsoft.com/office/drawing/2014/main" id="{FF9E25FF-4CFF-2A29-C47A-8C06B43D1871}"/>
              </a:ext>
            </a:extLst>
          </p:cNvPr>
          <p:cNvGraphicFramePr>
            <a:graphicFrameLocks noGrp="1"/>
          </p:cNvGraphicFramePr>
          <p:nvPr/>
        </p:nvGraphicFramePr>
        <p:xfrm>
          <a:off x="3425248" y="3429000"/>
          <a:ext cx="5341503" cy="1049091"/>
        </p:xfrm>
        <a:graphic>
          <a:graphicData uri="http://schemas.openxmlformats.org/drawingml/2006/table">
            <a:tbl>
              <a:tblPr>
                <a:tableStyleId>{B301B821-A1FF-4177-AEE7-76D212191A09}</a:tableStyleId>
              </a:tblPr>
              <a:tblGrid>
                <a:gridCol w="868458">
                  <a:extLst>
                    <a:ext uri="{9D8B030D-6E8A-4147-A177-3AD203B41FA5}">
                      <a16:colId xmlns:a16="http://schemas.microsoft.com/office/drawing/2014/main" val="2170841639"/>
                    </a:ext>
                  </a:extLst>
                </a:gridCol>
                <a:gridCol w="4473045">
                  <a:extLst>
                    <a:ext uri="{9D8B030D-6E8A-4147-A177-3AD203B41FA5}">
                      <a16:colId xmlns:a16="http://schemas.microsoft.com/office/drawing/2014/main" val="1444140683"/>
                    </a:ext>
                  </a:extLst>
                </a:gridCol>
              </a:tblGrid>
              <a:tr h="349697">
                <a:tc>
                  <a:txBody>
                    <a:bodyPr/>
                    <a:lstStyle/>
                    <a:p>
                      <a:pPr algn="ctr" fontAlgn="ctr"/>
                      <a:r>
                        <a:rPr lang="en-US" sz="2000" b="1" i="1" u="none" strike="noStrike">
                          <a:effectLst/>
                          <a:latin typeface="Georgia" panose="02040502050405020303" pitchFamily="18" charset="0"/>
                        </a:rPr>
                        <a:t>n</a:t>
                      </a:r>
                      <a:endParaRPr lang="en-US" sz="2000" b="1" i="1" u="none" strike="noStrike">
                        <a:solidFill>
                          <a:srgbClr val="000000"/>
                        </a:solidFill>
                        <a:effectLst/>
                        <a:latin typeface="Georgia" panose="02040502050405020303" pitchFamily="18" charset="0"/>
                      </a:endParaRPr>
                    </a:p>
                  </a:txBody>
                  <a:tcPr marL="9525" marR="9525" marT="9525"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solidFill>
                  </a:tcPr>
                </a:tc>
                <a:tc>
                  <a:txBody>
                    <a:bodyPr/>
                    <a:lstStyle/>
                    <a:p>
                      <a:pPr algn="ctr" fontAlgn="ctr"/>
                      <a:r>
                        <a:rPr lang="en-US" sz="2000" b="1" u="none" strike="noStrike">
                          <a:effectLst/>
                          <a:latin typeface="Georgia" panose="02040502050405020303" pitchFamily="18" charset="0"/>
                        </a:rPr>
                        <a:t>Reason of Intent</a:t>
                      </a:r>
                      <a:endParaRPr lang="en-US" sz="2000" b="1" i="0" u="none" strike="noStrike">
                        <a:solidFill>
                          <a:srgbClr val="000000"/>
                        </a:solidFill>
                        <a:effectLst/>
                        <a:latin typeface="Georgia" panose="02040502050405020303" pitchFamily="18" charset="0"/>
                      </a:endParaRPr>
                    </a:p>
                  </a:txBody>
                  <a:tcPr marL="9525" marR="9525" marT="9525"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accent2"/>
                    </a:solidFill>
                  </a:tcPr>
                </a:tc>
                <a:extLst>
                  <a:ext uri="{0D108BD9-81ED-4DB2-BD59-A6C34878D82A}">
                    <a16:rowId xmlns:a16="http://schemas.microsoft.com/office/drawing/2014/main" val="2694615593"/>
                  </a:ext>
                </a:extLst>
              </a:tr>
              <a:tr h="349697">
                <a:tc>
                  <a:txBody>
                    <a:bodyPr/>
                    <a:lstStyle/>
                    <a:p>
                      <a:pPr algn="ctr" fontAlgn="ctr"/>
                      <a:r>
                        <a:rPr lang="en-US" sz="2000" b="0" i="0" u="none" strike="noStrike">
                          <a:solidFill>
                            <a:srgbClr val="000000"/>
                          </a:solidFill>
                          <a:effectLst/>
                          <a:latin typeface="Georgia" panose="02040502050405020303" pitchFamily="18" charset="0"/>
                        </a:rPr>
                        <a:t>8</a:t>
                      </a:r>
                    </a:p>
                  </a:txBody>
                  <a:tcPr marL="9525" marR="9525" marT="9525" marB="0"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fontAlgn="ctr"/>
                      <a:r>
                        <a:rPr lang="en-US" sz="2000" u="none" strike="noStrike">
                          <a:effectLst/>
                          <a:latin typeface="Georgia" panose="02040502050405020303" pitchFamily="18" charset="0"/>
                        </a:rPr>
                        <a:t>  New Program</a:t>
                      </a:r>
                      <a:endParaRPr lang="en-US" sz="2000" b="0" i="0" u="none" strike="noStrike">
                        <a:solidFill>
                          <a:srgbClr val="000000"/>
                        </a:solidFill>
                        <a:effectLst/>
                        <a:latin typeface="Georgia" panose="02040502050405020303" pitchFamily="18" charset="0"/>
                      </a:endParaRPr>
                    </a:p>
                  </a:txBody>
                  <a:tcPr marL="9525" marR="9525" marT="9525" marB="0"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40581342"/>
                  </a:ext>
                </a:extLst>
              </a:tr>
              <a:tr h="349697">
                <a:tc>
                  <a:txBody>
                    <a:bodyPr/>
                    <a:lstStyle/>
                    <a:p>
                      <a:pPr algn="ctr" fontAlgn="ctr"/>
                      <a:endParaRPr lang="en-US" sz="2000" b="1" i="0" u="none" strike="noStrike">
                        <a:solidFill>
                          <a:srgbClr val="000000"/>
                        </a:solidFill>
                        <a:effectLst/>
                        <a:latin typeface="Georgia" panose="02040502050405020303" pitchFamily="18" charset="0"/>
                      </a:endParaRPr>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2000" b="0" i="0" u="none" strike="noStrike">
                        <a:solidFill>
                          <a:srgbClr val="000000"/>
                        </a:solidFill>
                        <a:effectLst/>
                        <a:latin typeface="Georgia" panose="02040502050405020303" pitchFamily="18" charset="0"/>
                      </a:endParaRP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429089"/>
                  </a:ext>
                </a:extLst>
              </a:tr>
            </a:tbl>
          </a:graphicData>
        </a:graphic>
      </p:graphicFrame>
    </p:spTree>
    <p:extLst>
      <p:ext uri="{BB962C8B-B14F-4D97-AF65-F5344CB8AC3E}">
        <p14:creationId xmlns:p14="http://schemas.microsoft.com/office/powerpoint/2010/main" val="104891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198998" y="3567248"/>
            <a:ext cx="4283643" cy="1147968"/>
          </a:xfrm>
        </p:spPr>
        <p:txBody>
          <a:bodyPr/>
          <a:lstStyle/>
          <a:p>
            <a:pPr algn="ctr"/>
            <a:r>
              <a:rPr lang="en-US"/>
              <a:t>Alana Colburn</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4642040" y="4919690"/>
            <a:ext cx="7397560" cy="885492"/>
          </a:xfrm>
        </p:spPr>
        <p:txBody>
          <a:bodyPr/>
          <a:lstStyle/>
          <a:p>
            <a:pPr algn="ctr"/>
            <a:r>
              <a:rPr lang="en-US" sz="2800"/>
              <a:t>Associate Director of</a:t>
            </a:r>
          </a:p>
          <a:p>
            <a:pPr algn="ctr"/>
            <a:r>
              <a:rPr lang="en-US" sz="2800"/>
              <a:t>Private Postsecondary Education</a:t>
            </a:r>
          </a:p>
        </p:txBody>
      </p:sp>
    </p:spTree>
    <p:extLst>
      <p:ext uri="{BB962C8B-B14F-4D97-AF65-F5344CB8AC3E}">
        <p14:creationId xmlns:p14="http://schemas.microsoft.com/office/powerpoint/2010/main" val="146926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Out-of-State and Arkansas Private Institutions</a:t>
            </a:r>
            <a:br>
              <a:rPr lang="en-US" b="1">
                <a:solidFill>
                  <a:schemeClr val="bg1"/>
                </a:solidFill>
                <a:latin typeface="+mn-lt"/>
              </a:rPr>
            </a:br>
            <a:r>
              <a:rPr lang="en-US" b="1">
                <a:solidFill>
                  <a:schemeClr val="bg1"/>
                </a:solidFill>
                <a:latin typeface="+mn-lt"/>
              </a:rPr>
              <a:t>New Programs</a:t>
            </a:r>
          </a:p>
        </p:txBody>
      </p:sp>
      <p:sp>
        <p:nvSpPr>
          <p:cNvPr id="3" name="TextBox 2">
            <a:extLst>
              <a:ext uri="{FF2B5EF4-FFF2-40B4-BE49-F238E27FC236}">
                <a16:creationId xmlns:a16="http://schemas.microsoft.com/office/drawing/2014/main" id="{DCF86AC0-C55B-5BA3-D466-DDE31CD672DB}"/>
              </a:ext>
            </a:extLst>
          </p:cNvPr>
          <p:cNvSpPr txBox="1"/>
          <p:nvPr/>
        </p:nvSpPr>
        <p:spPr>
          <a:xfrm>
            <a:off x="4181180" y="6382106"/>
            <a:ext cx="3982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10</a:t>
            </a:r>
          </a:p>
        </p:txBody>
      </p:sp>
      <p:sp>
        <p:nvSpPr>
          <p:cNvPr id="4" name="TextBox 3">
            <a:extLst>
              <a:ext uri="{FF2B5EF4-FFF2-40B4-BE49-F238E27FC236}">
                <a16:creationId xmlns:a16="http://schemas.microsoft.com/office/drawing/2014/main" id="{E2FC3304-D26D-EEA6-C6F0-7EF683FDF139}"/>
              </a:ext>
            </a:extLst>
          </p:cNvPr>
          <p:cNvSpPr txBox="1"/>
          <p:nvPr/>
        </p:nvSpPr>
        <p:spPr>
          <a:xfrm>
            <a:off x="1043940" y="2141250"/>
            <a:ext cx="10104120" cy="292387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 Institutions​​</a:t>
            </a:r>
            <a:endPar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24 Degree and Certificate Programs​​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US" sz="2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All programs meet the requirements of Arkansas ​law and AHECB policy</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One New Institution:  Alice L. Walton School of Medicine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Doctor of Medicine Degree Program</a:t>
            </a:r>
            <a:endParaRPr kumimoji="0" lang="en-US" sz="2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06056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678551" y="2495670"/>
            <a:ext cx="4538101" cy="1683779"/>
          </a:xfrm>
          <a:noFill/>
        </p:spPr>
        <p:txBody>
          <a:bodyPr>
            <a:normAutofit fontScale="90000"/>
          </a:bodyPr>
          <a:lstStyle/>
          <a:p>
            <a:pPr algn="ctr"/>
            <a:r>
              <a:rPr lang="en-US" b="1">
                <a:solidFill>
                  <a:srgbClr val="000000"/>
                </a:solidFill>
                <a:latin typeface="+mn-lt"/>
              </a:rPr>
              <a:t>Alice L. Walton School of Medicine </a:t>
            </a:r>
            <a:br>
              <a:rPr lang="en-US" b="1">
                <a:solidFill>
                  <a:srgbClr val="000000"/>
                </a:solidFill>
                <a:latin typeface="+mn-lt"/>
              </a:rPr>
            </a:br>
            <a:r>
              <a:rPr lang="en-US" sz="3200" b="1">
                <a:solidFill>
                  <a:srgbClr val="000000"/>
                </a:solidFill>
                <a:latin typeface="+mn-lt"/>
              </a:rPr>
              <a:t>Site Visit</a:t>
            </a:r>
          </a:p>
        </p:txBody>
      </p:sp>
      <p:sp>
        <p:nvSpPr>
          <p:cNvPr id="3" name="TextBox 2">
            <a:extLst>
              <a:ext uri="{FF2B5EF4-FFF2-40B4-BE49-F238E27FC236}">
                <a16:creationId xmlns:a16="http://schemas.microsoft.com/office/drawing/2014/main" id="{DCF86AC0-C55B-5BA3-D466-DDE31CD672DB}"/>
              </a:ext>
            </a:extLst>
          </p:cNvPr>
          <p:cNvSpPr txBox="1"/>
          <p:nvPr/>
        </p:nvSpPr>
        <p:spPr>
          <a:xfrm>
            <a:off x="4181180" y="6382106"/>
            <a:ext cx="45147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panose="020F0502020204030204"/>
                <a:ea typeface="+mn-ea"/>
                <a:cs typeface="Times New Roman" panose="02020603050405020304" pitchFamily="18" charset="0"/>
              </a:rPr>
              <a:t>Academic Affairs Agenda Item No. 10</a:t>
            </a:r>
          </a:p>
        </p:txBody>
      </p:sp>
      <p:pic>
        <p:nvPicPr>
          <p:cNvPr id="2" name="Picture 1" descr="A group of people wearing safety vests and helmets&#10;&#10;Description automatically generated">
            <a:extLst>
              <a:ext uri="{FF2B5EF4-FFF2-40B4-BE49-F238E27FC236}">
                <a16:creationId xmlns:a16="http://schemas.microsoft.com/office/drawing/2014/main" id="{6D522086-F79C-D3C4-B1D8-E01CB5C9B60C}"/>
              </a:ext>
            </a:extLst>
          </p:cNvPr>
          <p:cNvPicPr>
            <a:picLocks noChangeAspect="1"/>
          </p:cNvPicPr>
          <p:nvPr/>
        </p:nvPicPr>
        <p:blipFill rotWithShape="1">
          <a:blip r:embed="rId2"/>
          <a:srcRect l="14440" t="11642" r="4262" b="16391"/>
          <a:stretch/>
        </p:blipFill>
        <p:spPr>
          <a:xfrm>
            <a:off x="5861304" y="75784"/>
            <a:ext cx="5330952" cy="6247294"/>
          </a:xfrm>
          <a:prstGeom prst="roundRect">
            <a:avLst>
              <a:gd name="adj" fmla="val 8594"/>
            </a:avLst>
          </a:prstGeom>
          <a:solidFill>
            <a:srgbClr val="FFFFFF">
              <a:shade val="85000"/>
            </a:srgbClr>
          </a:solidFill>
          <a:ln>
            <a:noFill/>
          </a:ln>
          <a:effectLst/>
        </p:spPr>
      </p:pic>
      <p:sp>
        <p:nvSpPr>
          <p:cNvPr id="4" name="TextBox 3">
            <a:extLst>
              <a:ext uri="{FF2B5EF4-FFF2-40B4-BE49-F238E27FC236}">
                <a16:creationId xmlns:a16="http://schemas.microsoft.com/office/drawing/2014/main" id="{D6D8D55B-3FF1-DF44-68BC-376AB9A78422}"/>
              </a:ext>
            </a:extLst>
          </p:cNvPr>
          <p:cNvSpPr txBox="1"/>
          <p:nvPr/>
        </p:nvSpPr>
        <p:spPr>
          <a:xfrm>
            <a:off x="812477" y="4265114"/>
            <a:ext cx="42702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alibri" panose="020F0502020204030204"/>
                <a:ea typeface="+mn-ea"/>
                <a:cs typeface="+mn-cs"/>
              </a:rPr>
              <a:t>Alice L. Walton School of Medicine and ADHE staff members at the future school site in Bentonville</a:t>
            </a:r>
          </a:p>
        </p:txBody>
      </p:sp>
    </p:spTree>
    <p:extLst>
      <p:ext uri="{BB962C8B-B14F-4D97-AF65-F5344CB8AC3E}">
        <p14:creationId xmlns:p14="http://schemas.microsoft.com/office/powerpoint/2010/main" val="1089018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941" y="317021"/>
            <a:ext cx="4898162" cy="443070"/>
          </a:xfrm>
          <a:prstGeom prst="rect">
            <a:avLst/>
          </a:prstGeom>
        </p:spPr>
        <p:txBody>
          <a:bodyPr vert="horz" wrap="square" lIns="0" tIns="12065" rIns="0" bIns="0" rtlCol="0">
            <a:spAutoFit/>
          </a:bodyPr>
          <a:lstStyle/>
          <a:p>
            <a:pPr marL="12700">
              <a:lnSpc>
                <a:spcPct val="100000"/>
              </a:lnSpc>
              <a:spcBef>
                <a:spcPts val="95"/>
              </a:spcBef>
            </a:pPr>
            <a:r>
              <a:rPr lang="en-US" sz="2800" b="1">
                <a:latin typeface="Arial"/>
                <a:cs typeface="Arial"/>
              </a:rPr>
              <a:t>Programmatic </a:t>
            </a:r>
            <a:r>
              <a:rPr sz="2800" b="1">
                <a:latin typeface="Arial"/>
                <a:cs typeface="Arial"/>
              </a:rPr>
              <a:t>Accreditation</a:t>
            </a:r>
            <a:endParaRPr sz="2800">
              <a:latin typeface="Arial"/>
              <a:cs typeface="Arial"/>
            </a:endParaRPr>
          </a:p>
        </p:txBody>
      </p:sp>
      <p:sp>
        <p:nvSpPr>
          <p:cNvPr id="3" name="object 3"/>
          <p:cNvSpPr/>
          <p:nvPr/>
        </p:nvSpPr>
        <p:spPr>
          <a:xfrm>
            <a:off x="4962144" y="2330323"/>
            <a:ext cx="394970" cy="103505"/>
          </a:xfrm>
          <a:custGeom>
            <a:avLst/>
            <a:gdLst/>
            <a:ahLst/>
            <a:cxnLst/>
            <a:rect l="l" t="t" r="r" b="b"/>
            <a:pathLst>
              <a:path w="394970" h="103505">
                <a:moveTo>
                  <a:pt x="369606" y="51688"/>
                </a:moveTo>
                <a:lnTo>
                  <a:pt x="299719" y="92455"/>
                </a:lnTo>
                <a:lnTo>
                  <a:pt x="298703" y="96265"/>
                </a:lnTo>
                <a:lnTo>
                  <a:pt x="302259" y="102362"/>
                </a:lnTo>
                <a:lnTo>
                  <a:pt x="306069" y="103377"/>
                </a:lnTo>
                <a:lnTo>
                  <a:pt x="383825" y="58038"/>
                </a:lnTo>
                <a:lnTo>
                  <a:pt x="382142" y="58038"/>
                </a:lnTo>
                <a:lnTo>
                  <a:pt x="382142" y="57150"/>
                </a:lnTo>
                <a:lnTo>
                  <a:pt x="378967" y="57150"/>
                </a:lnTo>
                <a:lnTo>
                  <a:pt x="369606" y="51688"/>
                </a:lnTo>
                <a:close/>
              </a:path>
              <a:path w="394970" h="103505">
                <a:moveTo>
                  <a:pt x="358720" y="45338"/>
                </a:moveTo>
                <a:lnTo>
                  <a:pt x="0" y="45338"/>
                </a:lnTo>
                <a:lnTo>
                  <a:pt x="0" y="58038"/>
                </a:lnTo>
                <a:lnTo>
                  <a:pt x="358720" y="58038"/>
                </a:lnTo>
                <a:lnTo>
                  <a:pt x="369606" y="51688"/>
                </a:lnTo>
                <a:lnTo>
                  <a:pt x="358720" y="45338"/>
                </a:lnTo>
                <a:close/>
              </a:path>
              <a:path w="394970" h="103505">
                <a:moveTo>
                  <a:pt x="383825" y="45338"/>
                </a:moveTo>
                <a:lnTo>
                  <a:pt x="382142" y="45338"/>
                </a:lnTo>
                <a:lnTo>
                  <a:pt x="382142" y="58038"/>
                </a:lnTo>
                <a:lnTo>
                  <a:pt x="383825" y="58038"/>
                </a:lnTo>
                <a:lnTo>
                  <a:pt x="394715" y="51688"/>
                </a:lnTo>
                <a:lnTo>
                  <a:pt x="383825" y="45338"/>
                </a:lnTo>
                <a:close/>
              </a:path>
              <a:path w="394970" h="103505">
                <a:moveTo>
                  <a:pt x="378967" y="46227"/>
                </a:moveTo>
                <a:lnTo>
                  <a:pt x="369606" y="51688"/>
                </a:lnTo>
                <a:lnTo>
                  <a:pt x="378967" y="57150"/>
                </a:lnTo>
                <a:lnTo>
                  <a:pt x="378967" y="46227"/>
                </a:lnTo>
                <a:close/>
              </a:path>
              <a:path w="394970" h="103505">
                <a:moveTo>
                  <a:pt x="382142" y="46227"/>
                </a:moveTo>
                <a:lnTo>
                  <a:pt x="378967" y="46227"/>
                </a:lnTo>
                <a:lnTo>
                  <a:pt x="378967" y="57150"/>
                </a:lnTo>
                <a:lnTo>
                  <a:pt x="382142" y="57150"/>
                </a:lnTo>
                <a:lnTo>
                  <a:pt x="382142" y="46227"/>
                </a:lnTo>
                <a:close/>
              </a:path>
              <a:path w="394970" h="103505">
                <a:moveTo>
                  <a:pt x="306069" y="0"/>
                </a:moveTo>
                <a:lnTo>
                  <a:pt x="302259" y="1015"/>
                </a:lnTo>
                <a:lnTo>
                  <a:pt x="298703" y="7112"/>
                </a:lnTo>
                <a:lnTo>
                  <a:pt x="299719" y="10922"/>
                </a:lnTo>
                <a:lnTo>
                  <a:pt x="369606" y="51688"/>
                </a:lnTo>
                <a:lnTo>
                  <a:pt x="378967" y="46227"/>
                </a:lnTo>
                <a:lnTo>
                  <a:pt x="382142" y="46227"/>
                </a:lnTo>
                <a:lnTo>
                  <a:pt x="382142" y="45338"/>
                </a:lnTo>
                <a:lnTo>
                  <a:pt x="383825" y="45338"/>
                </a:lnTo>
                <a:lnTo>
                  <a:pt x="306069"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4"/>
          <p:cNvSpPr/>
          <p:nvPr/>
        </p:nvSpPr>
        <p:spPr>
          <a:xfrm>
            <a:off x="3115817" y="1447038"/>
            <a:ext cx="1849120" cy="1871980"/>
          </a:xfrm>
          <a:custGeom>
            <a:avLst/>
            <a:gdLst/>
            <a:ahLst/>
            <a:cxnLst/>
            <a:rect l="l" t="t" r="r" b="b"/>
            <a:pathLst>
              <a:path w="1849120" h="1871979">
                <a:moveTo>
                  <a:pt x="0" y="1871472"/>
                </a:moveTo>
                <a:lnTo>
                  <a:pt x="1848611" y="1871472"/>
                </a:lnTo>
                <a:lnTo>
                  <a:pt x="1848611" y="0"/>
                </a:lnTo>
                <a:lnTo>
                  <a:pt x="0" y="0"/>
                </a:lnTo>
                <a:lnTo>
                  <a:pt x="0" y="1871472"/>
                </a:lnTo>
                <a:close/>
              </a:path>
            </a:pathLst>
          </a:custGeom>
          <a:ln w="34924">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bject 5"/>
          <p:cNvSpPr txBox="1"/>
          <p:nvPr/>
        </p:nvSpPr>
        <p:spPr>
          <a:xfrm>
            <a:off x="3208147" y="1499997"/>
            <a:ext cx="1663064" cy="1012825"/>
          </a:xfrm>
          <a:prstGeom prst="rect">
            <a:avLst/>
          </a:prstGeom>
        </p:spPr>
        <p:txBody>
          <a:bodyPr vert="horz" wrap="square" lIns="0" tIns="36195" rIns="0" bIns="0" rtlCol="0">
            <a:spAutoFit/>
          </a:bodyPr>
          <a:lstStyle/>
          <a:p>
            <a:pPr marL="12700" marR="5080" lvl="0" indent="-635" algn="ctr" defTabSz="914400" rtl="0" eaLnBrk="1" fontAlgn="auto" latinLnBrk="0" hangingPunct="1">
              <a:lnSpc>
                <a:spcPct val="90100"/>
              </a:lnSpc>
              <a:spcBef>
                <a:spcPts val="285"/>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rPr>
              <a:t>School notifies of intent to  seek</a:t>
            </a:r>
            <a:r>
              <a:rPr kumimoji="0" sz="1600" b="0" i="0" u="none" strike="noStrike" kern="1200" cap="none" spc="-4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accreditation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 marR="0" lvl="0" indent="0" algn="ctr" defTabSz="914400" rtl="0" eaLnBrk="1" fontAlgn="auto" latinLnBrk="0" hangingPunct="1">
              <a:lnSpc>
                <a:spcPct val="100000"/>
              </a:lnSpc>
              <a:spcBef>
                <a:spcPts val="480"/>
              </a:spcBef>
              <a:spcAft>
                <a:spcPts val="0"/>
              </a:spcAft>
              <a:buClrTx/>
              <a:buSzTx/>
              <a:buFontTx/>
              <a:buNone/>
              <a:tabLst/>
              <a:defRPr/>
            </a:pPr>
            <a:r>
              <a:rPr kumimoji="0" sz="1600" b="1" i="0" u="none" strike="noStrike" kern="1200" cap="none" spc="-15" normalizeH="0" baseline="0" noProof="0">
                <a:ln>
                  <a:noFill/>
                </a:ln>
                <a:solidFill>
                  <a:prstClr val="black"/>
                </a:solidFill>
                <a:effectLst/>
                <a:uLnTx/>
                <a:uFillTx/>
                <a:latin typeface="Arial"/>
                <a:ea typeface="+mn-ea"/>
                <a:cs typeface="Arial"/>
              </a:rPr>
              <a:t>August</a:t>
            </a:r>
            <a:r>
              <a:rPr kumimoji="0" sz="1600" b="1" i="0" u="none" strike="noStrike" kern="1200" cap="none" spc="4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2022</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7235952" y="2330323"/>
            <a:ext cx="394970" cy="103505"/>
          </a:xfrm>
          <a:custGeom>
            <a:avLst/>
            <a:gdLst/>
            <a:ahLst/>
            <a:cxnLst/>
            <a:rect l="l" t="t" r="r" b="b"/>
            <a:pathLst>
              <a:path w="394970" h="103505">
                <a:moveTo>
                  <a:pt x="369606" y="51688"/>
                </a:moveTo>
                <a:lnTo>
                  <a:pt x="299720" y="92455"/>
                </a:lnTo>
                <a:lnTo>
                  <a:pt x="298703" y="96265"/>
                </a:lnTo>
                <a:lnTo>
                  <a:pt x="302259" y="102362"/>
                </a:lnTo>
                <a:lnTo>
                  <a:pt x="306070" y="103377"/>
                </a:lnTo>
                <a:lnTo>
                  <a:pt x="383825" y="58038"/>
                </a:lnTo>
                <a:lnTo>
                  <a:pt x="382143" y="58038"/>
                </a:lnTo>
                <a:lnTo>
                  <a:pt x="382143" y="57150"/>
                </a:lnTo>
                <a:lnTo>
                  <a:pt x="378968" y="57150"/>
                </a:lnTo>
                <a:lnTo>
                  <a:pt x="369606" y="51688"/>
                </a:lnTo>
                <a:close/>
              </a:path>
              <a:path w="394970" h="103505">
                <a:moveTo>
                  <a:pt x="358720" y="45338"/>
                </a:moveTo>
                <a:lnTo>
                  <a:pt x="0" y="45338"/>
                </a:lnTo>
                <a:lnTo>
                  <a:pt x="0" y="58038"/>
                </a:lnTo>
                <a:lnTo>
                  <a:pt x="358720" y="58038"/>
                </a:lnTo>
                <a:lnTo>
                  <a:pt x="369606" y="51688"/>
                </a:lnTo>
                <a:lnTo>
                  <a:pt x="358720" y="45338"/>
                </a:lnTo>
                <a:close/>
              </a:path>
              <a:path w="394970" h="103505">
                <a:moveTo>
                  <a:pt x="383825" y="45338"/>
                </a:moveTo>
                <a:lnTo>
                  <a:pt x="382143" y="45338"/>
                </a:lnTo>
                <a:lnTo>
                  <a:pt x="382143" y="58038"/>
                </a:lnTo>
                <a:lnTo>
                  <a:pt x="383825" y="58038"/>
                </a:lnTo>
                <a:lnTo>
                  <a:pt x="394716" y="51688"/>
                </a:lnTo>
                <a:lnTo>
                  <a:pt x="383825" y="45338"/>
                </a:lnTo>
                <a:close/>
              </a:path>
              <a:path w="394970" h="103505">
                <a:moveTo>
                  <a:pt x="378968" y="46227"/>
                </a:moveTo>
                <a:lnTo>
                  <a:pt x="369606" y="51688"/>
                </a:lnTo>
                <a:lnTo>
                  <a:pt x="378968" y="57150"/>
                </a:lnTo>
                <a:lnTo>
                  <a:pt x="378968" y="46227"/>
                </a:lnTo>
                <a:close/>
              </a:path>
              <a:path w="394970" h="103505">
                <a:moveTo>
                  <a:pt x="382143" y="46227"/>
                </a:moveTo>
                <a:lnTo>
                  <a:pt x="378968" y="46227"/>
                </a:lnTo>
                <a:lnTo>
                  <a:pt x="378968" y="57150"/>
                </a:lnTo>
                <a:lnTo>
                  <a:pt x="382143" y="57150"/>
                </a:lnTo>
                <a:lnTo>
                  <a:pt x="382143" y="46227"/>
                </a:lnTo>
                <a:close/>
              </a:path>
              <a:path w="394970" h="103505">
                <a:moveTo>
                  <a:pt x="306070" y="0"/>
                </a:moveTo>
                <a:lnTo>
                  <a:pt x="302259" y="1015"/>
                </a:lnTo>
                <a:lnTo>
                  <a:pt x="298703" y="7112"/>
                </a:lnTo>
                <a:lnTo>
                  <a:pt x="299720" y="10922"/>
                </a:lnTo>
                <a:lnTo>
                  <a:pt x="369606" y="51688"/>
                </a:lnTo>
                <a:lnTo>
                  <a:pt x="378968" y="46227"/>
                </a:lnTo>
                <a:lnTo>
                  <a:pt x="382143" y="46227"/>
                </a:lnTo>
                <a:lnTo>
                  <a:pt x="382143" y="45338"/>
                </a:lnTo>
                <a:lnTo>
                  <a:pt x="383825" y="45338"/>
                </a:lnTo>
                <a:lnTo>
                  <a:pt x="306070"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object 7"/>
          <p:cNvSpPr/>
          <p:nvPr/>
        </p:nvSpPr>
        <p:spPr>
          <a:xfrm>
            <a:off x="5389626" y="1471422"/>
            <a:ext cx="1849120" cy="1859280"/>
          </a:xfrm>
          <a:custGeom>
            <a:avLst/>
            <a:gdLst/>
            <a:ahLst/>
            <a:cxnLst/>
            <a:rect l="l" t="t" r="r" b="b"/>
            <a:pathLst>
              <a:path w="1849120" h="1859279">
                <a:moveTo>
                  <a:pt x="0" y="1859279"/>
                </a:moveTo>
                <a:lnTo>
                  <a:pt x="1848612" y="1859279"/>
                </a:lnTo>
                <a:lnTo>
                  <a:pt x="1848612" y="0"/>
                </a:lnTo>
                <a:lnTo>
                  <a:pt x="0" y="0"/>
                </a:lnTo>
                <a:lnTo>
                  <a:pt x="0" y="1859279"/>
                </a:lnTo>
                <a:close/>
              </a:path>
            </a:pathLst>
          </a:custGeom>
          <a:ln w="34925">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object 8"/>
          <p:cNvSpPr txBox="1"/>
          <p:nvPr/>
        </p:nvSpPr>
        <p:spPr>
          <a:xfrm>
            <a:off x="5523103" y="1524127"/>
            <a:ext cx="1583055" cy="786113"/>
          </a:xfrm>
          <a:prstGeom prst="rect">
            <a:avLst/>
          </a:prstGeom>
        </p:spPr>
        <p:txBody>
          <a:bodyPr vert="horz" wrap="square" lIns="0" tIns="39370" rIns="0" bIns="0" rtlCol="0">
            <a:spAutoFit/>
          </a:bodyPr>
          <a:lstStyle/>
          <a:p>
            <a:pPr marL="58419" marR="51435" lvl="0" indent="-1270" algn="ctr" defTabSz="914400" rtl="0" eaLnBrk="1" fontAlgn="auto" latinLnBrk="0" hangingPunct="1">
              <a:lnSpc>
                <a:spcPts val="1730"/>
              </a:lnSpc>
              <a:spcBef>
                <a:spcPts val="310"/>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rPr>
              <a:t>Applicant</a:t>
            </a:r>
            <a:r>
              <a:rPr kumimoji="0" sz="1600" b="0" i="0" u="none" strike="noStrike" kern="1200" cap="none" spc="-75"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Status</a:t>
            </a:r>
            <a:r>
              <a:rPr kumimoji="0" lang="en-US" sz="1600" b="0" i="0" u="none" strike="noStrike" kern="1200" cap="none" spc="-5" normalizeH="0" baseline="0" noProof="0">
                <a:ln>
                  <a:noFill/>
                </a:ln>
                <a:solidFill>
                  <a:prstClr val="black"/>
                </a:solidFill>
                <a:effectLst/>
                <a:uLnTx/>
                <a:uFillTx/>
                <a:latin typeface="Arial"/>
                <a:ea typeface="+mn-ea"/>
                <a:cs typeface="Arial"/>
              </a:rPr>
              <a:t> granted</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September</a:t>
            </a:r>
            <a:r>
              <a:rPr kumimoji="0" sz="1600" b="1" i="0" u="none" strike="noStrike" kern="1200" cap="none" spc="-4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2022</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p:nvPr/>
        </p:nvSpPr>
        <p:spPr>
          <a:xfrm>
            <a:off x="9509759" y="2330323"/>
            <a:ext cx="394970" cy="103505"/>
          </a:xfrm>
          <a:custGeom>
            <a:avLst/>
            <a:gdLst/>
            <a:ahLst/>
            <a:cxnLst/>
            <a:rect l="l" t="t" r="r" b="b"/>
            <a:pathLst>
              <a:path w="394970" h="103505">
                <a:moveTo>
                  <a:pt x="369606" y="51688"/>
                </a:moveTo>
                <a:lnTo>
                  <a:pt x="299720" y="92455"/>
                </a:lnTo>
                <a:lnTo>
                  <a:pt x="298704" y="96265"/>
                </a:lnTo>
                <a:lnTo>
                  <a:pt x="302260" y="102362"/>
                </a:lnTo>
                <a:lnTo>
                  <a:pt x="306070" y="103377"/>
                </a:lnTo>
                <a:lnTo>
                  <a:pt x="383825" y="58038"/>
                </a:lnTo>
                <a:lnTo>
                  <a:pt x="382143" y="58038"/>
                </a:lnTo>
                <a:lnTo>
                  <a:pt x="382143" y="57150"/>
                </a:lnTo>
                <a:lnTo>
                  <a:pt x="378968" y="57150"/>
                </a:lnTo>
                <a:lnTo>
                  <a:pt x="369606" y="51688"/>
                </a:lnTo>
                <a:close/>
              </a:path>
              <a:path w="394970" h="103505">
                <a:moveTo>
                  <a:pt x="358720" y="45338"/>
                </a:moveTo>
                <a:lnTo>
                  <a:pt x="0" y="45338"/>
                </a:lnTo>
                <a:lnTo>
                  <a:pt x="0" y="58038"/>
                </a:lnTo>
                <a:lnTo>
                  <a:pt x="358720" y="58038"/>
                </a:lnTo>
                <a:lnTo>
                  <a:pt x="369606" y="51688"/>
                </a:lnTo>
                <a:lnTo>
                  <a:pt x="358720" y="45338"/>
                </a:lnTo>
                <a:close/>
              </a:path>
              <a:path w="394970" h="103505">
                <a:moveTo>
                  <a:pt x="383825" y="45338"/>
                </a:moveTo>
                <a:lnTo>
                  <a:pt x="382143" y="45338"/>
                </a:lnTo>
                <a:lnTo>
                  <a:pt x="382143" y="58038"/>
                </a:lnTo>
                <a:lnTo>
                  <a:pt x="383825" y="58038"/>
                </a:lnTo>
                <a:lnTo>
                  <a:pt x="394716" y="51688"/>
                </a:lnTo>
                <a:lnTo>
                  <a:pt x="383825" y="45338"/>
                </a:lnTo>
                <a:close/>
              </a:path>
              <a:path w="394970" h="103505">
                <a:moveTo>
                  <a:pt x="378968" y="46227"/>
                </a:moveTo>
                <a:lnTo>
                  <a:pt x="369606" y="51688"/>
                </a:lnTo>
                <a:lnTo>
                  <a:pt x="378968" y="57150"/>
                </a:lnTo>
                <a:lnTo>
                  <a:pt x="378968" y="46227"/>
                </a:lnTo>
                <a:close/>
              </a:path>
              <a:path w="394970" h="103505">
                <a:moveTo>
                  <a:pt x="382143" y="46227"/>
                </a:moveTo>
                <a:lnTo>
                  <a:pt x="378968" y="46227"/>
                </a:lnTo>
                <a:lnTo>
                  <a:pt x="378968" y="57150"/>
                </a:lnTo>
                <a:lnTo>
                  <a:pt x="382143" y="57150"/>
                </a:lnTo>
                <a:lnTo>
                  <a:pt x="382143" y="46227"/>
                </a:lnTo>
                <a:close/>
              </a:path>
              <a:path w="394970" h="103505">
                <a:moveTo>
                  <a:pt x="306070" y="0"/>
                </a:moveTo>
                <a:lnTo>
                  <a:pt x="302260" y="1015"/>
                </a:lnTo>
                <a:lnTo>
                  <a:pt x="298704" y="7112"/>
                </a:lnTo>
                <a:lnTo>
                  <a:pt x="299720" y="10922"/>
                </a:lnTo>
                <a:lnTo>
                  <a:pt x="369606" y="51688"/>
                </a:lnTo>
                <a:lnTo>
                  <a:pt x="378968" y="46227"/>
                </a:lnTo>
                <a:lnTo>
                  <a:pt x="382143" y="46227"/>
                </a:lnTo>
                <a:lnTo>
                  <a:pt x="382143" y="45338"/>
                </a:lnTo>
                <a:lnTo>
                  <a:pt x="383825" y="45338"/>
                </a:lnTo>
                <a:lnTo>
                  <a:pt x="306070"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10"/>
          <p:cNvSpPr/>
          <p:nvPr/>
        </p:nvSpPr>
        <p:spPr>
          <a:xfrm>
            <a:off x="7663433" y="1453133"/>
            <a:ext cx="1849120" cy="1859280"/>
          </a:xfrm>
          <a:custGeom>
            <a:avLst/>
            <a:gdLst/>
            <a:ahLst/>
            <a:cxnLst/>
            <a:rect l="l" t="t" r="r" b="b"/>
            <a:pathLst>
              <a:path w="1849120" h="1859279">
                <a:moveTo>
                  <a:pt x="0" y="1859280"/>
                </a:moveTo>
                <a:lnTo>
                  <a:pt x="1848612" y="1859280"/>
                </a:lnTo>
                <a:lnTo>
                  <a:pt x="1848612" y="0"/>
                </a:lnTo>
                <a:lnTo>
                  <a:pt x="0" y="0"/>
                </a:lnTo>
                <a:lnTo>
                  <a:pt x="0" y="1859280"/>
                </a:lnTo>
                <a:close/>
              </a:path>
            </a:pathLst>
          </a:custGeom>
          <a:ln w="34925">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1"/>
          <p:cNvSpPr txBox="1"/>
          <p:nvPr/>
        </p:nvSpPr>
        <p:spPr>
          <a:xfrm>
            <a:off x="7784718" y="1506473"/>
            <a:ext cx="1605915" cy="1011687"/>
          </a:xfrm>
          <a:prstGeom prst="rect">
            <a:avLst/>
          </a:prstGeom>
        </p:spPr>
        <p:txBody>
          <a:bodyPr vert="horz" wrap="square" lIns="0" tIns="36195" rIns="0" bIns="0" rtlCol="0">
            <a:spAutoFit/>
          </a:bodyPr>
          <a:lstStyle/>
          <a:p>
            <a:pPr marL="12700" marR="5080" lvl="0" indent="0" algn="ctr" defTabSz="914400" rtl="0" eaLnBrk="1" fontAlgn="auto" latinLnBrk="0" hangingPunct="1">
              <a:lnSpc>
                <a:spcPct val="90000"/>
              </a:lnSpc>
              <a:spcBef>
                <a:spcPts val="285"/>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rPr>
              <a:t>School conducts  Self-Study #1,  submits</a:t>
            </a:r>
            <a:r>
              <a:rPr kumimoji="0" sz="1600" b="0" i="0" u="none" strike="noStrike" kern="1200" cap="none" spc="-45"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materials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480"/>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July</a:t>
            </a:r>
            <a:r>
              <a:rPr kumimoji="0" sz="1600" b="1" i="0" u="none" strike="noStrike" kern="1200" cap="none" spc="-1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2023</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p:nvPr/>
        </p:nvSpPr>
        <p:spPr>
          <a:xfrm>
            <a:off x="873366" y="3307079"/>
            <a:ext cx="9925050" cy="372110"/>
          </a:xfrm>
          <a:custGeom>
            <a:avLst/>
            <a:gdLst/>
            <a:ahLst/>
            <a:cxnLst/>
            <a:rect l="l" t="t" r="r" b="b"/>
            <a:pathLst>
              <a:path w="9925050" h="372110">
                <a:moveTo>
                  <a:pt x="7086" y="275844"/>
                </a:moveTo>
                <a:lnTo>
                  <a:pt x="1028" y="279400"/>
                </a:lnTo>
                <a:lnTo>
                  <a:pt x="0" y="283210"/>
                </a:lnTo>
                <a:lnTo>
                  <a:pt x="51701" y="371856"/>
                </a:lnTo>
                <a:lnTo>
                  <a:pt x="59036" y="359283"/>
                </a:lnTo>
                <a:lnTo>
                  <a:pt x="45351" y="359283"/>
                </a:lnTo>
                <a:lnTo>
                  <a:pt x="45351" y="335811"/>
                </a:lnTo>
                <a:lnTo>
                  <a:pt x="10972" y="276860"/>
                </a:lnTo>
                <a:lnTo>
                  <a:pt x="7086" y="275844"/>
                </a:lnTo>
                <a:close/>
              </a:path>
              <a:path w="9925050" h="372110">
                <a:moveTo>
                  <a:pt x="45351" y="335811"/>
                </a:moveTo>
                <a:lnTo>
                  <a:pt x="45351" y="359283"/>
                </a:lnTo>
                <a:lnTo>
                  <a:pt x="58051" y="359283"/>
                </a:lnTo>
                <a:lnTo>
                  <a:pt x="58051" y="356108"/>
                </a:lnTo>
                <a:lnTo>
                  <a:pt x="46215" y="356108"/>
                </a:lnTo>
                <a:lnTo>
                  <a:pt x="51701" y="346700"/>
                </a:lnTo>
                <a:lnTo>
                  <a:pt x="45351" y="335811"/>
                </a:lnTo>
                <a:close/>
              </a:path>
              <a:path w="9925050" h="372110">
                <a:moveTo>
                  <a:pt x="96316" y="275844"/>
                </a:moveTo>
                <a:lnTo>
                  <a:pt x="92430" y="276860"/>
                </a:lnTo>
                <a:lnTo>
                  <a:pt x="58051" y="335811"/>
                </a:lnTo>
                <a:lnTo>
                  <a:pt x="58051" y="359283"/>
                </a:lnTo>
                <a:lnTo>
                  <a:pt x="59036" y="359283"/>
                </a:lnTo>
                <a:lnTo>
                  <a:pt x="103403" y="283210"/>
                </a:lnTo>
                <a:lnTo>
                  <a:pt x="102374" y="279400"/>
                </a:lnTo>
                <a:lnTo>
                  <a:pt x="96316" y="275844"/>
                </a:lnTo>
                <a:close/>
              </a:path>
              <a:path w="9925050" h="372110">
                <a:moveTo>
                  <a:pt x="51701" y="346700"/>
                </a:moveTo>
                <a:lnTo>
                  <a:pt x="46215" y="356108"/>
                </a:lnTo>
                <a:lnTo>
                  <a:pt x="57188" y="356108"/>
                </a:lnTo>
                <a:lnTo>
                  <a:pt x="51701" y="346700"/>
                </a:lnTo>
                <a:close/>
              </a:path>
              <a:path w="9925050" h="372110">
                <a:moveTo>
                  <a:pt x="58051" y="335811"/>
                </a:moveTo>
                <a:lnTo>
                  <a:pt x="51701" y="346700"/>
                </a:lnTo>
                <a:lnTo>
                  <a:pt x="57188" y="356108"/>
                </a:lnTo>
                <a:lnTo>
                  <a:pt x="58051" y="356108"/>
                </a:lnTo>
                <a:lnTo>
                  <a:pt x="58051" y="335811"/>
                </a:lnTo>
                <a:close/>
              </a:path>
              <a:path w="9925050" h="372110">
                <a:moveTo>
                  <a:pt x="9911727" y="194945"/>
                </a:moveTo>
                <a:lnTo>
                  <a:pt x="48196" y="194945"/>
                </a:lnTo>
                <a:lnTo>
                  <a:pt x="45351" y="197739"/>
                </a:lnTo>
                <a:lnTo>
                  <a:pt x="45351" y="335811"/>
                </a:lnTo>
                <a:lnTo>
                  <a:pt x="51701" y="346700"/>
                </a:lnTo>
                <a:lnTo>
                  <a:pt x="58051" y="335811"/>
                </a:lnTo>
                <a:lnTo>
                  <a:pt x="58051" y="207645"/>
                </a:lnTo>
                <a:lnTo>
                  <a:pt x="51701" y="207645"/>
                </a:lnTo>
                <a:lnTo>
                  <a:pt x="58051" y="201295"/>
                </a:lnTo>
                <a:lnTo>
                  <a:pt x="9911727" y="201295"/>
                </a:lnTo>
                <a:lnTo>
                  <a:pt x="9911727" y="194945"/>
                </a:lnTo>
                <a:close/>
              </a:path>
              <a:path w="9925050" h="372110">
                <a:moveTo>
                  <a:pt x="58051" y="201295"/>
                </a:moveTo>
                <a:lnTo>
                  <a:pt x="51701" y="207645"/>
                </a:lnTo>
                <a:lnTo>
                  <a:pt x="58051" y="207645"/>
                </a:lnTo>
                <a:lnTo>
                  <a:pt x="58051" y="201295"/>
                </a:lnTo>
                <a:close/>
              </a:path>
              <a:path w="9925050" h="372110">
                <a:moveTo>
                  <a:pt x="9924427" y="194945"/>
                </a:moveTo>
                <a:lnTo>
                  <a:pt x="9918077" y="194945"/>
                </a:lnTo>
                <a:lnTo>
                  <a:pt x="9911727" y="201295"/>
                </a:lnTo>
                <a:lnTo>
                  <a:pt x="58051" y="201295"/>
                </a:lnTo>
                <a:lnTo>
                  <a:pt x="58051" y="207645"/>
                </a:lnTo>
                <a:lnTo>
                  <a:pt x="9921633" y="207645"/>
                </a:lnTo>
                <a:lnTo>
                  <a:pt x="9924427" y="204724"/>
                </a:lnTo>
                <a:lnTo>
                  <a:pt x="9924427" y="194945"/>
                </a:lnTo>
                <a:close/>
              </a:path>
              <a:path w="9925050" h="372110">
                <a:moveTo>
                  <a:pt x="9924427" y="0"/>
                </a:moveTo>
                <a:lnTo>
                  <a:pt x="9911727" y="0"/>
                </a:lnTo>
                <a:lnTo>
                  <a:pt x="9911727" y="201295"/>
                </a:lnTo>
                <a:lnTo>
                  <a:pt x="9918077" y="194945"/>
                </a:lnTo>
                <a:lnTo>
                  <a:pt x="9924427" y="194945"/>
                </a:lnTo>
                <a:lnTo>
                  <a:pt x="9924427"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object 13"/>
          <p:cNvSpPr/>
          <p:nvPr/>
        </p:nvSpPr>
        <p:spPr>
          <a:xfrm>
            <a:off x="9937242" y="1456182"/>
            <a:ext cx="1710055" cy="1854835"/>
          </a:xfrm>
          <a:custGeom>
            <a:avLst/>
            <a:gdLst/>
            <a:ahLst/>
            <a:cxnLst/>
            <a:rect l="l" t="t" r="r" b="b"/>
            <a:pathLst>
              <a:path w="1710054" h="1854835">
                <a:moveTo>
                  <a:pt x="0" y="1854708"/>
                </a:moveTo>
                <a:lnTo>
                  <a:pt x="1709927" y="1854708"/>
                </a:lnTo>
                <a:lnTo>
                  <a:pt x="1709927" y="0"/>
                </a:lnTo>
                <a:lnTo>
                  <a:pt x="0" y="0"/>
                </a:lnTo>
                <a:lnTo>
                  <a:pt x="0" y="1854708"/>
                </a:lnTo>
                <a:close/>
              </a:path>
            </a:pathLst>
          </a:custGeom>
          <a:ln w="34925">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4"/>
          <p:cNvSpPr txBox="1"/>
          <p:nvPr/>
        </p:nvSpPr>
        <p:spPr>
          <a:xfrm>
            <a:off x="10125836" y="1508201"/>
            <a:ext cx="1332865" cy="1701748"/>
          </a:xfrm>
          <a:prstGeom prst="rect">
            <a:avLst/>
          </a:prstGeom>
        </p:spPr>
        <p:txBody>
          <a:bodyPr vert="horz" wrap="square" lIns="0" tIns="36830" rIns="0" bIns="0" rtlCol="0">
            <a:spAutoFit/>
          </a:bodyPr>
          <a:lstStyle/>
          <a:p>
            <a:pPr marL="12065" marR="5080" lvl="0" indent="0" algn="ctr" defTabSz="914400" rtl="0" eaLnBrk="1" fontAlgn="auto" latinLnBrk="0" hangingPunct="1">
              <a:lnSpc>
                <a:spcPct val="90000"/>
              </a:lnSpc>
              <a:spcBef>
                <a:spcPts val="290"/>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rPr>
              <a:t>LCME</a:t>
            </a:r>
            <a:r>
              <a:rPr kumimoji="0" sz="1600" b="0" i="0" u="none" strike="noStrike" kern="1200" cap="none" spc="-75"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reviews  materials –  grants  Candidate  Status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 marR="0" lvl="0" indent="0" algn="ctr" defTabSz="914400" rtl="0" eaLnBrk="1" fontAlgn="auto" latinLnBrk="0" hangingPunct="1">
              <a:lnSpc>
                <a:spcPct val="100000"/>
              </a:lnSpc>
              <a:spcBef>
                <a:spcPts val="480"/>
              </a:spcBef>
              <a:spcAft>
                <a:spcPts val="0"/>
              </a:spcAft>
              <a:buClrTx/>
              <a:buSzTx/>
              <a:buFontTx/>
              <a:buNone/>
              <a:tabLst/>
              <a:defRPr/>
            </a:pPr>
            <a:r>
              <a:rPr kumimoji="0" lang="en-US" sz="1600" b="1" i="0" u="none" strike="noStrike" kern="1200" cap="none" spc="-5" normalizeH="0" baseline="0" noProof="0">
                <a:ln>
                  <a:noFill/>
                </a:ln>
                <a:solidFill>
                  <a:prstClr val="black"/>
                </a:solidFill>
                <a:effectLst/>
                <a:uLnTx/>
                <a:uFillTx/>
                <a:latin typeface="Arial"/>
                <a:ea typeface="+mn-ea"/>
                <a:cs typeface="Arial"/>
              </a:rPr>
              <a:t>November</a:t>
            </a:r>
            <a:r>
              <a:rPr kumimoji="0" sz="1600" b="1" i="0" u="none" strike="noStrike" kern="1200" cap="none" spc="-4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2023</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2173031" y="3709949"/>
            <a:ext cx="2051685" cy="1567737"/>
          </a:xfrm>
          <a:prstGeom prst="rect">
            <a:avLst/>
          </a:prstGeom>
          <a:ln w="34925">
            <a:solidFill>
              <a:srgbClr val="3C003C"/>
            </a:solidFill>
          </a:ln>
        </p:spPr>
        <p:txBody>
          <a:bodyPr vert="horz" wrap="square" lIns="0" tIns="92075" rIns="0" bIns="0" rtlCol="0">
            <a:spAutoFit/>
          </a:bodyPr>
          <a:lstStyle/>
          <a:p>
            <a:pPr marL="117475" marR="110489" lvl="0" indent="-1270" algn="ctr" defTabSz="914400" rtl="0" eaLnBrk="1" fontAlgn="auto" latinLnBrk="0" hangingPunct="1">
              <a:lnSpc>
                <a:spcPts val="1730"/>
              </a:lnSpc>
              <a:spcBef>
                <a:spcPts val="725"/>
              </a:spcBef>
              <a:spcAft>
                <a:spcPts val="0"/>
              </a:spcAft>
              <a:buClrTx/>
              <a:buSzTx/>
              <a:buFontTx/>
              <a:buNone/>
              <a:tabLst/>
              <a:defRPr/>
            </a:pPr>
            <a:r>
              <a:rPr kumimoji="0" lang="en-US" sz="1600" b="0" i="0" u="none" strike="noStrike" kern="1200" cap="none" spc="-5" normalizeH="0" baseline="0" noProof="0">
                <a:ln>
                  <a:noFill/>
                </a:ln>
                <a:solidFill>
                  <a:prstClr val="black"/>
                </a:solidFill>
                <a:effectLst/>
                <a:uLnTx/>
                <a:uFillTx/>
                <a:latin typeface="Arial"/>
                <a:ea typeface="+mn-ea"/>
                <a:cs typeface="Arial"/>
              </a:rPr>
              <a:t>I</a:t>
            </a:r>
            <a:r>
              <a:rPr kumimoji="0" sz="1600" b="0" i="0" u="none" strike="noStrike" kern="1200" cap="none" spc="-5" normalizeH="0" baseline="0" noProof="0">
                <a:ln>
                  <a:noFill/>
                </a:ln>
                <a:solidFill>
                  <a:prstClr val="black"/>
                </a:solidFill>
                <a:effectLst/>
                <a:uLnTx/>
                <a:uFillTx/>
                <a:latin typeface="Arial"/>
                <a:ea typeface="+mn-ea"/>
                <a:cs typeface="Arial"/>
              </a:rPr>
              <a:t>f  sufficient progress</a:t>
            </a:r>
            <a:r>
              <a:rPr kumimoji="0" sz="1600" b="0" i="0" u="none" strike="noStrike" kern="1200" cap="none" spc="-60" normalizeH="0" baseline="0" noProof="0">
                <a:ln>
                  <a:noFill/>
                </a:ln>
                <a:solidFill>
                  <a:prstClr val="black"/>
                </a:solidFill>
                <a:effectLst/>
                <a:uLnTx/>
                <a:uFillTx/>
                <a:latin typeface="Arial"/>
                <a:ea typeface="+mn-ea"/>
                <a:cs typeface="Arial"/>
              </a:rPr>
              <a:t> </a:t>
            </a:r>
            <a:r>
              <a:rPr kumimoji="0" lang="en-US" sz="1600" b="0" i="0" u="none" strike="noStrike" kern="1200" cap="none" spc="-60" normalizeH="0" baseline="0" noProof="0">
                <a:ln>
                  <a:noFill/>
                </a:ln>
                <a:solidFill>
                  <a:prstClr val="black"/>
                </a:solidFill>
                <a:effectLst/>
                <a:uLnTx/>
                <a:uFillTx/>
                <a:latin typeface="Arial"/>
                <a:ea typeface="+mn-ea"/>
                <a:cs typeface="Arial"/>
              </a:rPr>
              <a:t>has been determined </a:t>
            </a:r>
            <a:r>
              <a:rPr kumimoji="0" sz="1600" b="0" i="0" u="none" strike="noStrike" kern="1200" cap="none" spc="-5" normalizeH="0" baseline="0" noProof="0">
                <a:ln>
                  <a:noFill/>
                </a:ln>
                <a:solidFill>
                  <a:prstClr val="black"/>
                </a:solidFill>
                <a:effectLst/>
                <a:uLnTx/>
                <a:uFillTx/>
                <a:latin typeface="Arial"/>
                <a:ea typeface="+mn-ea"/>
                <a:cs typeface="Arial"/>
              </a:rPr>
              <a:t>–  </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700"/>
              </a:lnSpc>
              <a:spcBef>
                <a:spcPts val="0"/>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rPr>
              <a:t>Preliminary</a:t>
            </a:r>
            <a:r>
              <a:rPr kumimoji="0" sz="1600" b="0" i="0" u="none" strike="noStrike" kern="1200" cap="none" spc="-25"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Status</a:t>
            </a:r>
            <a:r>
              <a:rPr kumimoji="0" lang="en-US" sz="1600" b="0" i="0" u="none" strike="noStrike" kern="1200" cap="none" spc="-5" normalizeH="0" baseline="0" noProof="0">
                <a:ln>
                  <a:noFill/>
                </a:ln>
                <a:solidFill>
                  <a:prstClr val="black"/>
                </a:solidFill>
                <a:effectLst/>
                <a:uLnTx/>
                <a:uFillTx/>
                <a:latin typeface="Arial"/>
                <a:ea typeface="+mn-ea"/>
                <a:cs typeface="Arial"/>
              </a:rPr>
              <a:t> granted </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18770" marR="311785" lvl="0" indent="0" algn="ctr" defTabSz="914400" rtl="0" eaLnBrk="1" fontAlgn="auto" latinLnBrk="0" hangingPunct="1">
              <a:lnSpc>
                <a:spcPts val="1510"/>
              </a:lnSpc>
              <a:spcBef>
                <a:spcPts val="1535"/>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Fall</a:t>
            </a:r>
            <a:r>
              <a:rPr kumimoji="0" sz="1600" b="1" i="0" u="none" strike="noStrike" kern="1200" cap="none" spc="25"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2024</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p:nvPr/>
        </p:nvSpPr>
        <p:spPr>
          <a:xfrm>
            <a:off x="4603238" y="3707762"/>
            <a:ext cx="1849120" cy="1359346"/>
          </a:xfrm>
          <a:prstGeom prst="rect">
            <a:avLst/>
          </a:prstGeom>
          <a:ln w="34925">
            <a:solidFill>
              <a:srgbClr val="3C003C"/>
            </a:solidFill>
          </a:ln>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 normalizeH="0" baseline="0" noProof="0" dirty="0">
                <a:ln>
                  <a:noFill/>
                </a:ln>
                <a:solidFill>
                  <a:prstClr val="black"/>
                </a:solidFill>
                <a:effectLst/>
                <a:uLnTx/>
                <a:uFillTx/>
                <a:latin typeface="Arial"/>
                <a:ea typeface="+mn-ea"/>
                <a:cs typeface="Arial"/>
              </a:rPr>
              <a:t>Pending Accreditation </a:t>
            </a:r>
            <a:r>
              <a:rPr kumimoji="0" sz="1600" b="0" i="0" u="none" strike="noStrike" kern="1200" cap="none" spc="-5" normalizeH="0" baseline="0" noProof="0" dirty="0">
                <a:ln>
                  <a:noFill/>
                </a:ln>
                <a:solidFill>
                  <a:prstClr val="black"/>
                </a:solidFill>
                <a:effectLst/>
                <a:uLnTx/>
                <a:uFillTx/>
                <a:latin typeface="Arial"/>
                <a:ea typeface="+mn-ea"/>
                <a:cs typeface="Arial"/>
              </a:rPr>
              <a:t>Students</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begin</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80"/>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Fall</a:t>
            </a:r>
            <a:r>
              <a:rPr kumimoji="0" sz="1600" b="1" i="0" u="none" strike="noStrike" kern="1200" cap="none" spc="5"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2025</a:t>
            </a:r>
            <a:endParaRPr kumimoji="0" lang="en-US" sz="1600" b="1" i="0" u="none" strike="noStrike" kern="1200" cap="none" spc="-5"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8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18"/>
          <p:cNvSpPr/>
          <p:nvPr/>
        </p:nvSpPr>
        <p:spPr>
          <a:xfrm>
            <a:off x="4309919" y="2721379"/>
            <a:ext cx="843915" cy="591820"/>
          </a:xfrm>
          <a:custGeom>
            <a:avLst/>
            <a:gdLst/>
            <a:ahLst/>
            <a:cxnLst/>
            <a:rect l="l" t="t" r="r" b="b"/>
            <a:pathLst>
              <a:path w="843914" h="591820">
                <a:moveTo>
                  <a:pt x="77595" y="211368"/>
                </a:moveTo>
                <a:lnTo>
                  <a:pt x="0" y="285165"/>
                </a:lnTo>
                <a:lnTo>
                  <a:pt x="298518" y="591286"/>
                </a:lnTo>
                <a:lnTo>
                  <a:pt x="377028" y="518401"/>
                </a:lnTo>
                <a:lnTo>
                  <a:pt x="458783" y="440959"/>
                </a:lnTo>
                <a:lnTo>
                  <a:pt x="302169" y="440959"/>
                </a:lnTo>
                <a:lnTo>
                  <a:pt x="77595" y="211368"/>
                </a:lnTo>
                <a:close/>
              </a:path>
              <a:path w="843914" h="591820">
                <a:moveTo>
                  <a:pt x="769569" y="0"/>
                </a:moveTo>
                <a:lnTo>
                  <a:pt x="302169" y="440959"/>
                </a:lnTo>
                <a:lnTo>
                  <a:pt x="458783" y="440959"/>
                </a:lnTo>
                <a:lnTo>
                  <a:pt x="843514" y="76530"/>
                </a:lnTo>
                <a:lnTo>
                  <a:pt x="769569" y="0"/>
                </a:lnTo>
                <a:close/>
              </a:path>
            </a:pathLst>
          </a:custGeom>
          <a:solidFill>
            <a:srgbClr val="FDDA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object 19"/>
          <p:cNvSpPr/>
          <p:nvPr/>
        </p:nvSpPr>
        <p:spPr>
          <a:xfrm>
            <a:off x="6710219" y="2721379"/>
            <a:ext cx="843915" cy="591820"/>
          </a:xfrm>
          <a:custGeom>
            <a:avLst/>
            <a:gdLst/>
            <a:ahLst/>
            <a:cxnLst/>
            <a:rect l="l" t="t" r="r" b="b"/>
            <a:pathLst>
              <a:path w="843915" h="591820">
                <a:moveTo>
                  <a:pt x="77595" y="211368"/>
                </a:moveTo>
                <a:lnTo>
                  <a:pt x="0" y="285165"/>
                </a:lnTo>
                <a:lnTo>
                  <a:pt x="298518" y="591286"/>
                </a:lnTo>
                <a:lnTo>
                  <a:pt x="377028" y="518401"/>
                </a:lnTo>
                <a:lnTo>
                  <a:pt x="458783" y="440959"/>
                </a:lnTo>
                <a:lnTo>
                  <a:pt x="302169" y="440959"/>
                </a:lnTo>
                <a:lnTo>
                  <a:pt x="77595" y="211368"/>
                </a:lnTo>
                <a:close/>
              </a:path>
              <a:path w="843915" h="591820">
                <a:moveTo>
                  <a:pt x="769569" y="0"/>
                </a:moveTo>
                <a:lnTo>
                  <a:pt x="302169" y="440959"/>
                </a:lnTo>
                <a:lnTo>
                  <a:pt x="458783" y="440959"/>
                </a:lnTo>
                <a:lnTo>
                  <a:pt x="843514" y="76530"/>
                </a:lnTo>
                <a:lnTo>
                  <a:pt x="769569" y="0"/>
                </a:lnTo>
                <a:close/>
              </a:path>
            </a:pathLst>
          </a:custGeom>
          <a:solidFill>
            <a:srgbClr val="FDDA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object 20"/>
          <p:cNvSpPr/>
          <p:nvPr/>
        </p:nvSpPr>
        <p:spPr>
          <a:xfrm>
            <a:off x="8996219" y="2710975"/>
            <a:ext cx="843915" cy="592455"/>
          </a:xfrm>
          <a:custGeom>
            <a:avLst/>
            <a:gdLst/>
            <a:ahLst/>
            <a:cxnLst/>
            <a:rect l="l" t="t" r="r" b="b"/>
            <a:pathLst>
              <a:path w="843915" h="592454">
                <a:moveTo>
                  <a:pt x="77595" y="211731"/>
                </a:moveTo>
                <a:lnTo>
                  <a:pt x="0" y="285655"/>
                </a:lnTo>
                <a:lnTo>
                  <a:pt x="298518" y="592302"/>
                </a:lnTo>
                <a:lnTo>
                  <a:pt x="377028" y="519291"/>
                </a:lnTo>
                <a:lnTo>
                  <a:pt x="458783" y="441717"/>
                </a:lnTo>
                <a:lnTo>
                  <a:pt x="302169" y="441716"/>
                </a:lnTo>
                <a:lnTo>
                  <a:pt x="77595" y="211731"/>
                </a:lnTo>
                <a:close/>
              </a:path>
              <a:path w="843915" h="592454">
                <a:moveTo>
                  <a:pt x="769569" y="0"/>
                </a:moveTo>
                <a:lnTo>
                  <a:pt x="302169" y="441716"/>
                </a:lnTo>
                <a:lnTo>
                  <a:pt x="458783" y="441717"/>
                </a:lnTo>
                <a:lnTo>
                  <a:pt x="843514" y="76661"/>
                </a:lnTo>
                <a:lnTo>
                  <a:pt x="769569" y="0"/>
                </a:lnTo>
                <a:close/>
              </a:path>
            </a:pathLst>
          </a:custGeom>
          <a:solidFill>
            <a:srgbClr val="FDDA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object 21"/>
          <p:cNvSpPr/>
          <p:nvPr/>
        </p:nvSpPr>
        <p:spPr>
          <a:xfrm>
            <a:off x="11167919" y="2710975"/>
            <a:ext cx="843915" cy="592455"/>
          </a:xfrm>
          <a:custGeom>
            <a:avLst/>
            <a:gdLst/>
            <a:ahLst/>
            <a:cxnLst/>
            <a:rect l="l" t="t" r="r" b="b"/>
            <a:pathLst>
              <a:path w="843915" h="592454">
                <a:moveTo>
                  <a:pt x="77595" y="211731"/>
                </a:moveTo>
                <a:lnTo>
                  <a:pt x="0" y="285655"/>
                </a:lnTo>
                <a:lnTo>
                  <a:pt x="298518" y="592302"/>
                </a:lnTo>
                <a:lnTo>
                  <a:pt x="377028" y="519291"/>
                </a:lnTo>
                <a:lnTo>
                  <a:pt x="458783" y="441717"/>
                </a:lnTo>
                <a:lnTo>
                  <a:pt x="302169" y="441716"/>
                </a:lnTo>
                <a:lnTo>
                  <a:pt x="77595" y="211731"/>
                </a:lnTo>
                <a:close/>
              </a:path>
              <a:path w="843915" h="592454">
                <a:moveTo>
                  <a:pt x="769569" y="0"/>
                </a:moveTo>
                <a:lnTo>
                  <a:pt x="302169" y="441716"/>
                </a:lnTo>
                <a:lnTo>
                  <a:pt x="458783" y="441717"/>
                </a:lnTo>
                <a:lnTo>
                  <a:pt x="843514" y="76661"/>
                </a:lnTo>
                <a:lnTo>
                  <a:pt x="769569" y="0"/>
                </a:lnTo>
                <a:close/>
              </a:path>
            </a:pathLst>
          </a:custGeom>
          <a:solidFill>
            <a:srgbClr val="FDDA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object 22"/>
          <p:cNvSpPr txBox="1"/>
          <p:nvPr/>
        </p:nvSpPr>
        <p:spPr>
          <a:xfrm>
            <a:off x="624331" y="1543303"/>
            <a:ext cx="1686560" cy="1489075"/>
          </a:xfrm>
          <a:prstGeom prst="rect">
            <a:avLst/>
          </a:prstGeom>
        </p:spPr>
        <p:txBody>
          <a:bodyPr vert="horz" wrap="square" lIns="0" tIns="12700" rIns="0" bIns="0" rtlCol="0">
            <a:spAutoFit/>
          </a:bodyPr>
          <a:lstStyle/>
          <a:p>
            <a:pPr marL="12700" marR="5080" lvl="0" indent="-254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006080"/>
                </a:solidFill>
                <a:effectLst/>
                <a:uLnTx/>
                <a:uFillTx/>
                <a:latin typeface="Arial"/>
                <a:ea typeface="+mn-ea"/>
                <a:cs typeface="Arial"/>
              </a:rPr>
              <a:t>Candidate  and  </a:t>
            </a:r>
            <a:r>
              <a:rPr kumimoji="0" sz="2400" b="1" i="0" u="none" strike="noStrike" kern="1200" cap="none" spc="0" normalizeH="0" baseline="0" noProof="0" dirty="0">
                <a:ln>
                  <a:noFill/>
                </a:ln>
                <a:solidFill>
                  <a:srgbClr val="006080"/>
                </a:solidFill>
                <a:effectLst/>
                <a:uLnTx/>
                <a:uFillTx/>
                <a:latin typeface="Arial"/>
                <a:ea typeface="+mn-ea"/>
                <a:cs typeface="Arial"/>
              </a:rPr>
              <a:t>Preliminary  Status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26" name="object 26"/>
          <p:cNvSpPr txBox="1"/>
          <p:nvPr/>
        </p:nvSpPr>
        <p:spPr>
          <a:xfrm>
            <a:off x="135889" y="3707762"/>
            <a:ext cx="1658620" cy="605935"/>
          </a:xfrm>
          <a:prstGeom prst="rect">
            <a:avLst/>
          </a:prstGeom>
          <a:ln w="34925">
            <a:solidFill>
              <a:srgbClr val="3C003C"/>
            </a:solidFill>
          </a:ln>
        </p:spPr>
        <p:txBody>
          <a:bodyPr vert="horz" wrap="square" lIns="0" tIns="92075" rIns="0" bIns="0" rtlCol="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rPr>
              <a:t>Site</a:t>
            </a:r>
            <a:r>
              <a:rPr kumimoji="0" sz="1600" b="0" i="0" u="none" strike="noStrike" kern="1200" cap="none" spc="-85"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Visit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1825"/>
              </a:lnSpc>
              <a:spcBef>
                <a:spcPts val="480"/>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June 2024</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8" name="object 28"/>
          <p:cNvSpPr/>
          <p:nvPr/>
        </p:nvSpPr>
        <p:spPr>
          <a:xfrm>
            <a:off x="4224716" y="4161383"/>
            <a:ext cx="358140" cy="103505"/>
          </a:xfrm>
          <a:custGeom>
            <a:avLst/>
            <a:gdLst/>
            <a:ahLst/>
            <a:cxnLst/>
            <a:rect l="l" t="t" r="r" b="b"/>
            <a:pathLst>
              <a:path w="358139" h="103504">
                <a:moveTo>
                  <a:pt x="333030" y="51689"/>
                </a:moveTo>
                <a:lnTo>
                  <a:pt x="263143" y="92456"/>
                </a:lnTo>
                <a:lnTo>
                  <a:pt x="262127" y="96266"/>
                </a:lnTo>
                <a:lnTo>
                  <a:pt x="265684" y="102362"/>
                </a:lnTo>
                <a:lnTo>
                  <a:pt x="269493" y="103378"/>
                </a:lnTo>
                <a:lnTo>
                  <a:pt x="347249" y="58039"/>
                </a:lnTo>
                <a:lnTo>
                  <a:pt x="345566" y="58039"/>
                </a:lnTo>
                <a:lnTo>
                  <a:pt x="345566" y="57150"/>
                </a:lnTo>
                <a:lnTo>
                  <a:pt x="342391" y="57150"/>
                </a:lnTo>
                <a:lnTo>
                  <a:pt x="333030" y="51689"/>
                </a:lnTo>
                <a:close/>
              </a:path>
              <a:path w="358139" h="103504">
                <a:moveTo>
                  <a:pt x="322144" y="45339"/>
                </a:moveTo>
                <a:lnTo>
                  <a:pt x="0" y="45339"/>
                </a:lnTo>
                <a:lnTo>
                  <a:pt x="0" y="58039"/>
                </a:lnTo>
                <a:lnTo>
                  <a:pt x="322144" y="58039"/>
                </a:lnTo>
                <a:lnTo>
                  <a:pt x="333030" y="51689"/>
                </a:lnTo>
                <a:lnTo>
                  <a:pt x="322144" y="45339"/>
                </a:lnTo>
                <a:close/>
              </a:path>
              <a:path w="358139" h="103504">
                <a:moveTo>
                  <a:pt x="347249" y="45339"/>
                </a:moveTo>
                <a:lnTo>
                  <a:pt x="345566" y="45339"/>
                </a:lnTo>
                <a:lnTo>
                  <a:pt x="345566" y="58039"/>
                </a:lnTo>
                <a:lnTo>
                  <a:pt x="347249" y="58039"/>
                </a:lnTo>
                <a:lnTo>
                  <a:pt x="358139" y="51689"/>
                </a:lnTo>
                <a:lnTo>
                  <a:pt x="347249" y="45339"/>
                </a:lnTo>
                <a:close/>
              </a:path>
              <a:path w="358139" h="103504">
                <a:moveTo>
                  <a:pt x="342391" y="46228"/>
                </a:moveTo>
                <a:lnTo>
                  <a:pt x="333030" y="51689"/>
                </a:lnTo>
                <a:lnTo>
                  <a:pt x="342391" y="57150"/>
                </a:lnTo>
                <a:lnTo>
                  <a:pt x="342391" y="46228"/>
                </a:lnTo>
                <a:close/>
              </a:path>
              <a:path w="358139" h="103504">
                <a:moveTo>
                  <a:pt x="345566" y="46228"/>
                </a:moveTo>
                <a:lnTo>
                  <a:pt x="342391" y="46228"/>
                </a:lnTo>
                <a:lnTo>
                  <a:pt x="342391" y="57150"/>
                </a:lnTo>
                <a:lnTo>
                  <a:pt x="345566" y="57150"/>
                </a:lnTo>
                <a:lnTo>
                  <a:pt x="345566" y="46228"/>
                </a:lnTo>
                <a:close/>
              </a:path>
              <a:path w="358139" h="103504">
                <a:moveTo>
                  <a:pt x="269493" y="0"/>
                </a:moveTo>
                <a:lnTo>
                  <a:pt x="265684" y="1016"/>
                </a:lnTo>
                <a:lnTo>
                  <a:pt x="262127" y="7112"/>
                </a:lnTo>
                <a:lnTo>
                  <a:pt x="263143" y="10922"/>
                </a:lnTo>
                <a:lnTo>
                  <a:pt x="333030" y="51689"/>
                </a:lnTo>
                <a:lnTo>
                  <a:pt x="342391" y="46228"/>
                </a:lnTo>
                <a:lnTo>
                  <a:pt x="345566" y="46228"/>
                </a:lnTo>
                <a:lnTo>
                  <a:pt x="345566" y="45339"/>
                </a:lnTo>
                <a:lnTo>
                  <a:pt x="347249" y="45339"/>
                </a:lnTo>
                <a:lnTo>
                  <a:pt x="269493"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object 29"/>
          <p:cNvSpPr/>
          <p:nvPr/>
        </p:nvSpPr>
        <p:spPr>
          <a:xfrm>
            <a:off x="1782126" y="4161384"/>
            <a:ext cx="360045" cy="103505"/>
          </a:xfrm>
          <a:custGeom>
            <a:avLst/>
            <a:gdLst/>
            <a:ahLst/>
            <a:cxnLst/>
            <a:rect l="l" t="t" r="r" b="b"/>
            <a:pathLst>
              <a:path w="360045" h="103504">
                <a:moveTo>
                  <a:pt x="334554" y="51688"/>
                </a:moveTo>
                <a:lnTo>
                  <a:pt x="264668" y="92456"/>
                </a:lnTo>
                <a:lnTo>
                  <a:pt x="263651" y="96265"/>
                </a:lnTo>
                <a:lnTo>
                  <a:pt x="267208" y="102362"/>
                </a:lnTo>
                <a:lnTo>
                  <a:pt x="271018" y="103377"/>
                </a:lnTo>
                <a:lnTo>
                  <a:pt x="348773" y="58038"/>
                </a:lnTo>
                <a:lnTo>
                  <a:pt x="347090" y="58038"/>
                </a:lnTo>
                <a:lnTo>
                  <a:pt x="347090" y="57150"/>
                </a:lnTo>
                <a:lnTo>
                  <a:pt x="343915" y="57150"/>
                </a:lnTo>
                <a:lnTo>
                  <a:pt x="334554" y="51688"/>
                </a:lnTo>
                <a:close/>
              </a:path>
              <a:path w="360045" h="103504">
                <a:moveTo>
                  <a:pt x="323668" y="45338"/>
                </a:moveTo>
                <a:lnTo>
                  <a:pt x="0" y="45338"/>
                </a:lnTo>
                <a:lnTo>
                  <a:pt x="0" y="58038"/>
                </a:lnTo>
                <a:lnTo>
                  <a:pt x="323668" y="58038"/>
                </a:lnTo>
                <a:lnTo>
                  <a:pt x="334554" y="51688"/>
                </a:lnTo>
                <a:lnTo>
                  <a:pt x="323668" y="45338"/>
                </a:lnTo>
                <a:close/>
              </a:path>
              <a:path w="360045" h="103504">
                <a:moveTo>
                  <a:pt x="348773" y="45338"/>
                </a:moveTo>
                <a:lnTo>
                  <a:pt x="347090" y="45338"/>
                </a:lnTo>
                <a:lnTo>
                  <a:pt x="347090" y="58038"/>
                </a:lnTo>
                <a:lnTo>
                  <a:pt x="348773" y="58038"/>
                </a:lnTo>
                <a:lnTo>
                  <a:pt x="359663" y="51688"/>
                </a:lnTo>
                <a:lnTo>
                  <a:pt x="348773" y="45338"/>
                </a:lnTo>
                <a:close/>
              </a:path>
              <a:path w="360045" h="103504">
                <a:moveTo>
                  <a:pt x="343915" y="46227"/>
                </a:moveTo>
                <a:lnTo>
                  <a:pt x="334554" y="51688"/>
                </a:lnTo>
                <a:lnTo>
                  <a:pt x="343915" y="57150"/>
                </a:lnTo>
                <a:lnTo>
                  <a:pt x="343915" y="46227"/>
                </a:lnTo>
                <a:close/>
              </a:path>
              <a:path w="360045" h="103504">
                <a:moveTo>
                  <a:pt x="347090" y="46227"/>
                </a:moveTo>
                <a:lnTo>
                  <a:pt x="343915" y="46227"/>
                </a:lnTo>
                <a:lnTo>
                  <a:pt x="343915" y="57150"/>
                </a:lnTo>
                <a:lnTo>
                  <a:pt x="347090" y="57150"/>
                </a:lnTo>
                <a:lnTo>
                  <a:pt x="347090" y="46227"/>
                </a:lnTo>
                <a:close/>
              </a:path>
              <a:path w="360045" h="103504">
                <a:moveTo>
                  <a:pt x="271018" y="0"/>
                </a:moveTo>
                <a:lnTo>
                  <a:pt x="267208" y="1015"/>
                </a:lnTo>
                <a:lnTo>
                  <a:pt x="263651" y="7112"/>
                </a:lnTo>
                <a:lnTo>
                  <a:pt x="264668" y="10921"/>
                </a:lnTo>
                <a:lnTo>
                  <a:pt x="334554" y="51688"/>
                </a:lnTo>
                <a:lnTo>
                  <a:pt x="343915" y="46227"/>
                </a:lnTo>
                <a:lnTo>
                  <a:pt x="347090" y="46227"/>
                </a:lnTo>
                <a:lnTo>
                  <a:pt x="347090" y="45338"/>
                </a:lnTo>
                <a:lnTo>
                  <a:pt x="348773" y="45338"/>
                </a:lnTo>
                <a:lnTo>
                  <a:pt x="271018"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C38CD70B-F5A8-10C8-4F14-9373B72F1622}"/>
              </a:ext>
            </a:extLst>
          </p:cNvPr>
          <p:cNvSpPr txBox="1"/>
          <p:nvPr/>
        </p:nvSpPr>
        <p:spPr>
          <a:xfrm>
            <a:off x="624331" y="5709982"/>
            <a:ext cx="6716711" cy="83099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080"/>
                </a:solidFill>
                <a:effectLst/>
                <a:uLnTx/>
                <a:uFillTx/>
                <a:latin typeface="Arial"/>
                <a:ea typeface="+mn-ea"/>
                <a:cs typeface="Arial"/>
              </a:rPr>
              <a:t>Planning for Provision Accreditation in 2027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080"/>
                </a:solidFill>
                <a:effectLst/>
                <a:uLnTx/>
                <a:uFillTx/>
                <a:latin typeface="Arial"/>
                <a:ea typeface="+mn-ea"/>
                <a:cs typeface="Arial"/>
              </a:rPr>
              <a:t>Planning for Full Accreditation in 2030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941" y="317021"/>
            <a:ext cx="4898162" cy="443070"/>
          </a:xfrm>
          <a:prstGeom prst="rect">
            <a:avLst/>
          </a:prstGeom>
        </p:spPr>
        <p:txBody>
          <a:bodyPr vert="horz" wrap="square" lIns="0" tIns="12065" rIns="0" bIns="0" rtlCol="0">
            <a:spAutoFit/>
          </a:bodyPr>
          <a:lstStyle/>
          <a:p>
            <a:pPr marL="12700">
              <a:lnSpc>
                <a:spcPct val="100000"/>
              </a:lnSpc>
              <a:spcBef>
                <a:spcPts val="95"/>
              </a:spcBef>
            </a:pPr>
            <a:r>
              <a:rPr lang="en-US" sz="2800" b="1">
                <a:latin typeface="Arial"/>
                <a:cs typeface="Arial"/>
              </a:rPr>
              <a:t>Institutional </a:t>
            </a:r>
            <a:r>
              <a:rPr sz="2800" b="1">
                <a:latin typeface="Arial"/>
                <a:cs typeface="Arial"/>
              </a:rPr>
              <a:t>Accreditation</a:t>
            </a:r>
            <a:endParaRPr sz="2800">
              <a:latin typeface="Arial"/>
              <a:cs typeface="Arial"/>
            </a:endParaRPr>
          </a:p>
        </p:txBody>
      </p:sp>
      <p:sp>
        <p:nvSpPr>
          <p:cNvPr id="3" name="object 3"/>
          <p:cNvSpPr/>
          <p:nvPr/>
        </p:nvSpPr>
        <p:spPr>
          <a:xfrm>
            <a:off x="4962144" y="2330323"/>
            <a:ext cx="394970" cy="103505"/>
          </a:xfrm>
          <a:custGeom>
            <a:avLst/>
            <a:gdLst/>
            <a:ahLst/>
            <a:cxnLst/>
            <a:rect l="l" t="t" r="r" b="b"/>
            <a:pathLst>
              <a:path w="394970" h="103505">
                <a:moveTo>
                  <a:pt x="369606" y="51688"/>
                </a:moveTo>
                <a:lnTo>
                  <a:pt x="299719" y="92455"/>
                </a:lnTo>
                <a:lnTo>
                  <a:pt x="298703" y="96265"/>
                </a:lnTo>
                <a:lnTo>
                  <a:pt x="302259" y="102362"/>
                </a:lnTo>
                <a:lnTo>
                  <a:pt x="306069" y="103377"/>
                </a:lnTo>
                <a:lnTo>
                  <a:pt x="383825" y="58038"/>
                </a:lnTo>
                <a:lnTo>
                  <a:pt x="382142" y="58038"/>
                </a:lnTo>
                <a:lnTo>
                  <a:pt x="382142" y="57150"/>
                </a:lnTo>
                <a:lnTo>
                  <a:pt x="378967" y="57150"/>
                </a:lnTo>
                <a:lnTo>
                  <a:pt x="369606" y="51688"/>
                </a:lnTo>
                <a:close/>
              </a:path>
              <a:path w="394970" h="103505">
                <a:moveTo>
                  <a:pt x="358720" y="45338"/>
                </a:moveTo>
                <a:lnTo>
                  <a:pt x="0" y="45338"/>
                </a:lnTo>
                <a:lnTo>
                  <a:pt x="0" y="58038"/>
                </a:lnTo>
                <a:lnTo>
                  <a:pt x="358720" y="58038"/>
                </a:lnTo>
                <a:lnTo>
                  <a:pt x="369606" y="51688"/>
                </a:lnTo>
                <a:lnTo>
                  <a:pt x="358720" y="45338"/>
                </a:lnTo>
                <a:close/>
              </a:path>
              <a:path w="394970" h="103505">
                <a:moveTo>
                  <a:pt x="383825" y="45338"/>
                </a:moveTo>
                <a:lnTo>
                  <a:pt x="382142" y="45338"/>
                </a:lnTo>
                <a:lnTo>
                  <a:pt x="382142" y="58038"/>
                </a:lnTo>
                <a:lnTo>
                  <a:pt x="383825" y="58038"/>
                </a:lnTo>
                <a:lnTo>
                  <a:pt x="394715" y="51688"/>
                </a:lnTo>
                <a:lnTo>
                  <a:pt x="383825" y="45338"/>
                </a:lnTo>
                <a:close/>
              </a:path>
              <a:path w="394970" h="103505">
                <a:moveTo>
                  <a:pt x="378967" y="46227"/>
                </a:moveTo>
                <a:lnTo>
                  <a:pt x="369606" y="51688"/>
                </a:lnTo>
                <a:lnTo>
                  <a:pt x="378967" y="57150"/>
                </a:lnTo>
                <a:lnTo>
                  <a:pt x="378967" y="46227"/>
                </a:lnTo>
                <a:close/>
              </a:path>
              <a:path w="394970" h="103505">
                <a:moveTo>
                  <a:pt x="382142" y="46227"/>
                </a:moveTo>
                <a:lnTo>
                  <a:pt x="378967" y="46227"/>
                </a:lnTo>
                <a:lnTo>
                  <a:pt x="378967" y="57150"/>
                </a:lnTo>
                <a:lnTo>
                  <a:pt x="382142" y="57150"/>
                </a:lnTo>
                <a:lnTo>
                  <a:pt x="382142" y="46227"/>
                </a:lnTo>
                <a:close/>
              </a:path>
              <a:path w="394970" h="103505">
                <a:moveTo>
                  <a:pt x="306069" y="0"/>
                </a:moveTo>
                <a:lnTo>
                  <a:pt x="302259" y="1015"/>
                </a:lnTo>
                <a:lnTo>
                  <a:pt x="298703" y="7112"/>
                </a:lnTo>
                <a:lnTo>
                  <a:pt x="299719" y="10922"/>
                </a:lnTo>
                <a:lnTo>
                  <a:pt x="369606" y="51688"/>
                </a:lnTo>
                <a:lnTo>
                  <a:pt x="378967" y="46227"/>
                </a:lnTo>
                <a:lnTo>
                  <a:pt x="382142" y="46227"/>
                </a:lnTo>
                <a:lnTo>
                  <a:pt x="382142" y="45338"/>
                </a:lnTo>
                <a:lnTo>
                  <a:pt x="383825" y="45338"/>
                </a:lnTo>
                <a:lnTo>
                  <a:pt x="306069"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4"/>
          <p:cNvSpPr/>
          <p:nvPr/>
        </p:nvSpPr>
        <p:spPr>
          <a:xfrm>
            <a:off x="3006518" y="1447038"/>
            <a:ext cx="1958419" cy="1871980"/>
          </a:xfrm>
          <a:custGeom>
            <a:avLst/>
            <a:gdLst/>
            <a:ahLst/>
            <a:cxnLst/>
            <a:rect l="l" t="t" r="r" b="b"/>
            <a:pathLst>
              <a:path w="1849120" h="1871979">
                <a:moveTo>
                  <a:pt x="0" y="1871472"/>
                </a:moveTo>
                <a:lnTo>
                  <a:pt x="1848611" y="1871472"/>
                </a:lnTo>
                <a:lnTo>
                  <a:pt x="1848611" y="0"/>
                </a:lnTo>
                <a:lnTo>
                  <a:pt x="0" y="0"/>
                </a:lnTo>
                <a:lnTo>
                  <a:pt x="0" y="1871472"/>
                </a:lnTo>
                <a:close/>
              </a:path>
            </a:pathLst>
          </a:custGeom>
          <a:ln w="34924">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bject 5"/>
          <p:cNvSpPr txBox="1"/>
          <p:nvPr/>
        </p:nvSpPr>
        <p:spPr>
          <a:xfrm>
            <a:off x="3048897" y="1506473"/>
            <a:ext cx="1864693" cy="1454885"/>
          </a:xfrm>
          <a:prstGeom prst="rect">
            <a:avLst/>
          </a:prstGeom>
        </p:spPr>
        <p:txBody>
          <a:bodyPr vert="horz" wrap="square" lIns="0" tIns="36195" rIns="0" bIns="0" rtlCol="0">
            <a:spAutoFit/>
          </a:bodyPr>
          <a:lstStyle/>
          <a:p>
            <a:pPr marL="12700" marR="5080" lvl="0" indent="-635" algn="ctr" defTabSz="914400" rtl="0" eaLnBrk="1" fontAlgn="auto" latinLnBrk="0" hangingPunct="1">
              <a:lnSpc>
                <a:spcPct val="90100"/>
              </a:lnSpc>
              <a:spcBef>
                <a:spcPts val="285"/>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rPr>
              <a:t>School notifies intent to seek</a:t>
            </a:r>
            <a:r>
              <a:rPr kumimoji="0" sz="1600" b="0" i="0" u="none" strike="noStrike" kern="1200" cap="none" spc="-4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accreditation</a:t>
            </a:r>
            <a:r>
              <a:rPr kumimoji="0" lang="en-US" sz="1600" b="0" i="0" u="none" strike="noStrike" kern="1200" cap="none" spc="-5" normalizeH="0" baseline="0" noProof="0">
                <a:ln>
                  <a:noFill/>
                </a:ln>
                <a:solidFill>
                  <a:prstClr val="black"/>
                </a:solidFill>
                <a:effectLst/>
                <a:uLnTx/>
                <a:uFillTx/>
                <a:latin typeface="Arial"/>
                <a:ea typeface="+mn-ea"/>
                <a:cs typeface="Arial"/>
              </a:rPr>
              <a:t> and submits Preliminary Evidence </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 marR="0" lvl="0" indent="0" algn="ctr" defTabSz="914400" rtl="0" eaLnBrk="1" fontAlgn="auto" latinLnBrk="0" hangingPunct="1">
              <a:lnSpc>
                <a:spcPct val="100000"/>
              </a:lnSpc>
              <a:spcBef>
                <a:spcPts val="480"/>
              </a:spcBef>
              <a:spcAft>
                <a:spcPts val="0"/>
              </a:spcAft>
              <a:buClrTx/>
              <a:buSzTx/>
              <a:buFontTx/>
              <a:buNone/>
              <a:tabLst/>
              <a:defRPr/>
            </a:pPr>
            <a:r>
              <a:rPr kumimoji="0" lang="en-US" sz="1600" b="1" i="0" u="none" strike="noStrike" kern="1200" cap="none" spc="-15" normalizeH="0" baseline="0" noProof="0">
                <a:ln>
                  <a:noFill/>
                </a:ln>
                <a:solidFill>
                  <a:prstClr val="black"/>
                </a:solidFill>
                <a:effectLst/>
                <a:uLnTx/>
                <a:uFillTx/>
                <a:latin typeface="Arial"/>
                <a:ea typeface="+mn-ea"/>
                <a:cs typeface="Arial"/>
              </a:rPr>
              <a:t>March 2023</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7235952" y="2330323"/>
            <a:ext cx="394970" cy="103505"/>
          </a:xfrm>
          <a:custGeom>
            <a:avLst/>
            <a:gdLst/>
            <a:ahLst/>
            <a:cxnLst/>
            <a:rect l="l" t="t" r="r" b="b"/>
            <a:pathLst>
              <a:path w="394970" h="103505">
                <a:moveTo>
                  <a:pt x="369606" y="51688"/>
                </a:moveTo>
                <a:lnTo>
                  <a:pt x="299720" y="92455"/>
                </a:lnTo>
                <a:lnTo>
                  <a:pt x="298703" y="96265"/>
                </a:lnTo>
                <a:lnTo>
                  <a:pt x="302259" y="102362"/>
                </a:lnTo>
                <a:lnTo>
                  <a:pt x="306070" y="103377"/>
                </a:lnTo>
                <a:lnTo>
                  <a:pt x="383825" y="58038"/>
                </a:lnTo>
                <a:lnTo>
                  <a:pt x="382143" y="58038"/>
                </a:lnTo>
                <a:lnTo>
                  <a:pt x="382143" y="57150"/>
                </a:lnTo>
                <a:lnTo>
                  <a:pt x="378968" y="57150"/>
                </a:lnTo>
                <a:lnTo>
                  <a:pt x="369606" y="51688"/>
                </a:lnTo>
                <a:close/>
              </a:path>
              <a:path w="394970" h="103505">
                <a:moveTo>
                  <a:pt x="358720" y="45338"/>
                </a:moveTo>
                <a:lnTo>
                  <a:pt x="0" y="45338"/>
                </a:lnTo>
                <a:lnTo>
                  <a:pt x="0" y="58038"/>
                </a:lnTo>
                <a:lnTo>
                  <a:pt x="358720" y="58038"/>
                </a:lnTo>
                <a:lnTo>
                  <a:pt x="369606" y="51688"/>
                </a:lnTo>
                <a:lnTo>
                  <a:pt x="358720" y="45338"/>
                </a:lnTo>
                <a:close/>
              </a:path>
              <a:path w="394970" h="103505">
                <a:moveTo>
                  <a:pt x="383825" y="45338"/>
                </a:moveTo>
                <a:lnTo>
                  <a:pt x="382143" y="45338"/>
                </a:lnTo>
                <a:lnTo>
                  <a:pt x="382143" y="58038"/>
                </a:lnTo>
                <a:lnTo>
                  <a:pt x="383825" y="58038"/>
                </a:lnTo>
                <a:lnTo>
                  <a:pt x="394716" y="51688"/>
                </a:lnTo>
                <a:lnTo>
                  <a:pt x="383825" y="45338"/>
                </a:lnTo>
                <a:close/>
              </a:path>
              <a:path w="394970" h="103505">
                <a:moveTo>
                  <a:pt x="378968" y="46227"/>
                </a:moveTo>
                <a:lnTo>
                  <a:pt x="369606" y="51688"/>
                </a:lnTo>
                <a:lnTo>
                  <a:pt x="378968" y="57150"/>
                </a:lnTo>
                <a:lnTo>
                  <a:pt x="378968" y="46227"/>
                </a:lnTo>
                <a:close/>
              </a:path>
              <a:path w="394970" h="103505">
                <a:moveTo>
                  <a:pt x="382143" y="46227"/>
                </a:moveTo>
                <a:lnTo>
                  <a:pt x="378968" y="46227"/>
                </a:lnTo>
                <a:lnTo>
                  <a:pt x="378968" y="57150"/>
                </a:lnTo>
                <a:lnTo>
                  <a:pt x="382143" y="57150"/>
                </a:lnTo>
                <a:lnTo>
                  <a:pt x="382143" y="46227"/>
                </a:lnTo>
                <a:close/>
              </a:path>
              <a:path w="394970" h="103505">
                <a:moveTo>
                  <a:pt x="306070" y="0"/>
                </a:moveTo>
                <a:lnTo>
                  <a:pt x="302259" y="1015"/>
                </a:lnTo>
                <a:lnTo>
                  <a:pt x="298703" y="7112"/>
                </a:lnTo>
                <a:lnTo>
                  <a:pt x="299720" y="10922"/>
                </a:lnTo>
                <a:lnTo>
                  <a:pt x="369606" y="51688"/>
                </a:lnTo>
                <a:lnTo>
                  <a:pt x="378968" y="46227"/>
                </a:lnTo>
                <a:lnTo>
                  <a:pt x="382143" y="46227"/>
                </a:lnTo>
                <a:lnTo>
                  <a:pt x="382143" y="45338"/>
                </a:lnTo>
                <a:lnTo>
                  <a:pt x="383825" y="45338"/>
                </a:lnTo>
                <a:lnTo>
                  <a:pt x="306070"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object 7"/>
          <p:cNvSpPr/>
          <p:nvPr/>
        </p:nvSpPr>
        <p:spPr>
          <a:xfrm>
            <a:off x="5389626" y="1471422"/>
            <a:ext cx="1849120" cy="1859280"/>
          </a:xfrm>
          <a:custGeom>
            <a:avLst/>
            <a:gdLst/>
            <a:ahLst/>
            <a:cxnLst/>
            <a:rect l="l" t="t" r="r" b="b"/>
            <a:pathLst>
              <a:path w="1849120" h="1859279">
                <a:moveTo>
                  <a:pt x="0" y="1859279"/>
                </a:moveTo>
                <a:lnTo>
                  <a:pt x="1848612" y="1859279"/>
                </a:lnTo>
                <a:lnTo>
                  <a:pt x="1848612" y="0"/>
                </a:lnTo>
                <a:lnTo>
                  <a:pt x="0" y="0"/>
                </a:lnTo>
                <a:lnTo>
                  <a:pt x="0" y="1859279"/>
                </a:lnTo>
                <a:close/>
              </a:path>
            </a:pathLst>
          </a:custGeom>
          <a:ln w="34925">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object 8"/>
          <p:cNvSpPr txBox="1"/>
          <p:nvPr/>
        </p:nvSpPr>
        <p:spPr>
          <a:xfrm>
            <a:off x="5523103" y="1524127"/>
            <a:ext cx="1583055" cy="1222129"/>
          </a:xfrm>
          <a:prstGeom prst="rect">
            <a:avLst/>
          </a:prstGeom>
        </p:spPr>
        <p:txBody>
          <a:bodyPr vert="horz" wrap="square" lIns="0" tIns="39370" rIns="0" bIns="0" rtlCol="0">
            <a:spAutoFit/>
          </a:bodyPr>
          <a:lstStyle/>
          <a:p>
            <a:pPr marL="58419" marR="51435" lvl="0" indent="-1270" algn="ctr" defTabSz="914400" rtl="0" eaLnBrk="1" fontAlgn="auto" latinLnBrk="0" hangingPunct="1">
              <a:lnSpc>
                <a:spcPts val="1730"/>
              </a:lnSpc>
              <a:spcBef>
                <a:spcPts val="310"/>
              </a:spcBef>
              <a:spcAft>
                <a:spcPts val="0"/>
              </a:spcAft>
              <a:buClrTx/>
              <a:buSzTx/>
              <a:buFontTx/>
              <a:buNone/>
              <a:tabLst/>
              <a:defRPr/>
            </a:pPr>
            <a:r>
              <a:rPr kumimoji="0" lang="en-US" sz="1600" b="0" i="0" u="none" strike="noStrike" kern="1200" cap="none" spc="-5" normalizeH="0" baseline="0" noProof="0" dirty="0">
                <a:ln>
                  <a:noFill/>
                </a:ln>
                <a:solidFill>
                  <a:prstClr val="black"/>
                </a:solidFill>
                <a:effectLst/>
                <a:uLnTx/>
                <a:uFillTx/>
                <a:latin typeface="Arial"/>
                <a:ea typeface="+mn-ea"/>
                <a:cs typeface="Arial"/>
              </a:rPr>
              <a:t>AWSOM Hosts Preliminary Evidence Interview</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1600" b="1" i="0" u="none" strike="noStrike" kern="1200" cap="none" spc="-5" normalizeH="0" baseline="0" noProof="0" dirty="0">
                <a:ln>
                  <a:noFill/>
                </a:ln>
                <a:solidFill>
                  <a:prstClr val="black"/>
                </a:solidFill>
                <a:effectLst/>
                <a:uLnTx/>
                <a:uFillTx/>
                <a:latin typeface="Arial"/>
                <a:ea typeface="+mn-ea"/>
                <a:cs typeface="Arial"/>
              </a:rPr>
              <a:t>May</a:t>
            </a:r>
            <a:r>
              <a:rPr kumimoji="0" sz="1600" b="1" i="0" u="none" strike="noStrike" kern="1200" cap="none" spc="-40" normalizeH="0" baseline="0" noProof="0" dirty="0">
                <a:ln>
                  <a:noFill/>
                </a:ln>
                <a:solidFill>
                  <a:prstClr val="black"/>
                </a:solidFill>
                <a:effectLst/>
                <a:uLnTx/>
                <a:uFillTx/>
                <a:latin typeface="Arial"/>
                <a:ea typeface="+mn-ea"/>
                <a:cs typeface="Arial"/>
              </a:rPr>
              <a:t> </a:t>
            </a:r>
            <a:r>
              <a:rPr kumimoji="0" lang="en-US" sz="1600" b="1" i="0" u="none" strike="noStrike" kern="1200" cap="none" spc="-5" normalizeH="0" baseline="0" noProof="0" dirty="0">
                <a:ln>
                  <a:noFill/>
                </a:ln>
                <a:solidFill>
                  <a:prstClr val="black"/>
                </a:solidFill>
                <a:effectLst/>
                <a:uLnTx/>
                <a:uFillTx/>
                <a:latin typeface="Arial"/>
                <a:ea typeface="+mn-ea"/>
                <a:cs typeface="Arial"/>
              </a:rPr>
              <a:t>2023</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p:nvPr/>
        </p:nvSpPr>
        <p:spPr>
          <a:xfrm>
            <a:off x="9509759" y="2330323"/>
            <a:ext cx="394970" cy="103505"/>
          </a:xfrm>
          <a:custGeom>
            <a:avLst/>
            <a:gdLst/>
            <a:ahLst/>
            <a:cxnLst/>
            <a:rect l="l" t="t" r="r" b="b"/>
            <a:pathLst>
              <a:path w="394970" h="103505">
                <a:moveTo>
                  <a:pt x="369606" y="51688"/>
                </a:moveTo>
                <a:lnTo>
                  <a:pt x="299720" y="92455"/>
                </a:lnTo>
                <a:lnTo>
                  <a:pt x="298704" y="96265"/>
                </a:lnTo>
                <a:lnTo>
                  <a:pt x="302260" y="102362"/>
                </a:lnTo>
                <a:lnTo>
                  <a:pt x="306070" y="103377"/>
                </a:lnTo>
                <a:lnTo>
                  <a:pt x="383825" y="58038"/>
                </a:lnTo>
                <a:lnTo>
                  <a:pt x="382143" y="58038"/>
                </a:lnTo>
                <a:lnTo>
                  <a:pt x="382143" y="57150"/>
                </a:lnTo>
                <a:lnTo>
                  <a:pt x="378968" y="57150"/>
                </a:lnTo>
                <a:lnTo>
                  <a:pt x="369606" y="51688"/>
                </a:lnTo>
                <a:close/>
              </a:path>
              <a:path w="394970" h="103505">
                <a:moveTo>
                  <a:pt x="358720" y="45338"/>
                </a:moveTo>
                <a:lnTo>
                  <a:pt x="0" y="45338"/>
                </a:lnTo>
                <a:lnTo>
                  <a:pt x="0" y="58038"/>
                </a:lnTo>
                <a:lnTo>
                  <a:pt x="358720" y="58038"/>
                </a:lnTo>
                <a:lnTo>
                  <a:pt x="369606" y="51688"/>
                </a:lnTo>
                <a:lnTo>
                  <a:pt x="358720" y="45338"/>
                </a:lnTo>
                <a:close/>
              </a:path>
              <a:path w="394970" h="103505">
                <a:moveTo>
                  <a:pt x="383825" y="45338"/>
                </a:moveTo>
                <a:lnTo>
                  <a:pt x="382143" y="45338"/>
                </a:lnTo>
                <a:lnTo>
                  <a:pt x="382143" y="58038"/>
                </a:lnTo>
                <a:lnTo>
                  <a:pt x="383825" y="58038"/>
                </a:lnTo>
                <a:lnTo>
                  <a:pt x="394716" y="51688"/>
                </a:lnTo>
                <a:lnTo>
                  <a:pt x="383825" y="45338"/>
                </a:lnTo>
                <a:close/>
              </a:path>
              <a:path w="394970" h="103505">
                <a:moveTo>
                  <a:pt x="378968" y="46227"/>
                </a:moveTo>
                <a:lnTo>
                  <a:pt x="369606" y="51688"/>
                </a:lnTo>
                <a:lnTo>
                  <a:pt x="378968" y="57150"/>
                </a:lnTo>
                <a:lnTo>
                  <a:pt x="378968" y="46227"/>
                </a:lnTo>
                <a:close/>
              </a:path>
              <a:path w="394970" h="103505">
                <a:moveTo>
                  <a:pt x="382143" y="46227"/>
                </a:moveTo>
                <a:lnTo>
                  <a:pt x="378968" y="46227"/>
                </a:lnTo>
                <a:lnTo>
                  <a:pt x="378968" y="57150"/>
                </a:lnTo>
                <a:lnTo>
                  <a:pt x="382143" y="57150"/>
                </a:lnTo>
                <a:lnTo>
                  <a:pt x="382143" y="46227"/>
                </a:lnTo>
                <a:close/>
              </a:path>
              <a:path w="394970" h="103505">
                <a:moveTo>
                  <a:pt x="306070" y="0"/>
                </a:moveTo>
                <a:lnTo>
                  <a:pt x="302260" y="1015"/>
                </a:lnTo>
                <a:lnTo>
                  <a:pt x="298704" y="7112"/>
                </a:lnTo>
                <a:lnTo>
                  <a:pt x="299720" y="10922"/>
                </a:lnTo>
                <a:lnTo>
                  <a:pt x="369606" y="51688"/>
                </a:lnTo>
                <a:lnTo>
                  <a:pt x="378968" y="46227"/>
                </a:lnTo>
                <a:lnTo>
                  <a:pt x="382143" y="46227"/>
                </a:lnTo>
                <a:lnTo>
                  <a:pt x="382143" y="45338"/>
                </a:lnTo>
                <a:lnTo>
                  <a:pt x="383825" y="45338"/>
                </a:lnTo>
                <a:lnTo>
                  <a:pt x="306070"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10"/>
          <p:cNvSpPr/>
          <p:nvPr/>
        </p:nvSpPr>
        <p:spPr>
          <a:xfrm>
            <a:off x="7663433" y="1453133"/>
            <a:ext cx="1849120" cy="1859280"/>
          </a:xfrm>
          <a:custGeom>
            <a:avLst/>
            <a:gdLst/>
            <a:ahLst/>
            <a:cxnLst/>
            <a:rect l="l" t="t" r="r" b="b"/>
            <a:pathLst>
              <a:path w="1849120" h="1859279">
                <a:moveTo>
                  <a:pt x="0" y="1859280"/>
                </a:moveTo>
                <a:lnTo>
                  <a:pt x="1848612" y="1859280"/>
                </a:lnTo>
                <a:lnTo>
                  <a:pt x="1848612" y="0"/>
                </a:lnTo>
                <a:lnTo>
                  <a:pt x="0" y="0"/>
                </a:lnTo>
                <a:lnTo>
                  <a:pt x="0" y="1859280"/>
                </a:lnTo>
                <a:close/>
              </a:path>
            </a:pathLst>
          </a:custGeom>
          <a:ln w="34925">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1"/>
          <p:cNvSpPr txBox="1"/>
          <p:nvPr/>
        </p:nvSpPr>
        <p:spPr>
          <a:xfrm>
            <a:off x="7784718" y="1506473"/>
            <a:ext cx="1605915" cy="1233286"/>
          </a:xfrm>
          <a:prstGeom prst="rect">
            <a:avLst/>
          </a:prstGeom>
        </p:spPr>
        <p:txBody>
          <a:bodyPr vert="horz" wrap="square" lIns="0" tIns="36195" rIns="0" bIns="0" rtlCol="0">
            <a:spAutoFit/>
          </a:bodyPr>
          <a:lstStyle/>
          <a:p>
            <a:pPr marL="12700" marR="5080" lvl="0" indent="0" algn="ctr" defTabSz="914400" rtl="0" eaLnBrk="1" fontAlgn="auto" latinLnBrk="0" hangingPunct="1">
              <a:lnSpc>
                <a:spcPct val="90000"/>
              </a:lnSpc>
              <a:spcBef>
                <a:spcPts val="285"/>
              </a:spcBef>
              <a:spcAft>
                <a:spcPts val="0"/>
              </a:spcAft>
              <a:buClrTx/>
              <a:buSzTx/>
              <a:buFontTx/>
              <a:buNone/>
              <a:tabLst/>
              <a:defRPr/>
            </a:pPr>
            <a:r>
              <a:rPr kumimoji="0" lang="en-US" sz="1600" b="0" i="0" u="none" strike="noStrike" kern="1200" cap="none" spc="-5" normalizeH="0" baseline="0" noProof="0">
                <a:ln>
                  <a:noFill/>
                </a:ln>
                <a:solidFill>
                  <a:prstClr val="black"/>
                </a:solidFill>
                <a:effectLst/>
                <a:uLnTx/>
                <a:uFillTx/>
                <a:latin typeface="Arial"/>
                <a:ea typeface="+mn-ea"/>
                <a:cs typeface="Arial"/>
              </a:rPr>
              <a:t>Receive Post-Interview letter approving ability to seek Eligibility </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480"/>
              </a:spcBef>
              <a:spcAft>
                <a:spcPts val="0"/>
              </a:spcAft>
              <a:buClrTx/>
              <a:buSzTx/>
              <a:buFontTx/>
              <a:buNone/>
              <a:tabLst/>
              <a:defRPr/>
            </a:pPr>
            <a:r>
              <a:rPr kumimoji="0" sz="1600" b="1" i="0" u="none" strike="noStrike" kern="1200" cap="none" spc="-5" normalizeH="0" baseline="0" noProof="0">
                <a:ln>
                  <a:noFill/>
                </a:ln>
                <a:solidFill>
                  <a:prstClr val="black"/>
                </a:solidFill>
                <a:effectLst/>
                <a:uLnTx/>
                <a:uFillTx/>
                <a:latin typeface="Arial"/>
                <a:ea typeface="+mn-ea"/>
                <a:cs typeface="Arial"/>
              </a:rPr>
              <a:t>July</a:t>
            </a:r>
            <a:r>
              <a:rPr kumimoji="0" sz="1600" b="1" i="0" u="none" strike="noStrike" kern="1200" cap="none" spc="-10" normalizeH="0" baseline="0" noProof="0">
                <a:ln>
                  <a:noFill/>
                </a:ln>
                <a:solidFill>
                  <a:prstClr val="black"/>
                </a:solidFill>
                <a:effectLst/>
                <a:uLnTx/>
                <a:uFillTx/>
                <a:latin typeface="Arial"/>
                <a:ea typeface="+mn-ea"/>
                <a:cs typeface="Arial"/>
              </a:rPr>
              <a:t> </a:t>
            </a:r>
            <a:r>
              <a:rPr kumimoji="0" sz="1600" b="1" i="0" u="none" strike="noStrike" kern="1200" cap="none" spc="-5" normalizeH="0" baseline="0" noProof="0">
                <a:ln>
                  <a:noFill/>
                </a:ln>
                <a:solidFill>
                  <a:prstClr val="black"/>
                </a:solidFill>
                <a:effectLst/>
                <a:uLnTx/>
                <a:uFillTx/>
                <a:latin typeface="Arial"/>
                <a:ea typeface="+mn-ea"/>
                <a:cs typeface="Arial"/>
              </a:rPr>
              <a:t>2023</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p:nvPr/>
        </p:nvSpPr>
        <p:spPr>
          <a:xfrm>
            <a:off x="9937242" y="1456182"/>
            <a:ext cx="1710055" cy="1854835"/>
          </a:xfrm>
          <a:custGeom>
            <a:avLst/>
            <a:gdLst/>
            <a:ahLst/>
            <a:cxnLst/>
            <a:rect l="l" t="t" r="r" b="b"/>
            <a:pathLst>
              <a:path w="1710054" h="1854835">
                <a:moveTo>
                  <a:pt x="0" y="1854708"/>
                </a:moveTo>
                <a:lnTo>
                  <a:pt x="1709927" y="1854708"/>
                </a:lnTo>
                <a:lnTo>
                  <a:pt x="1709927" y="0"/>
                </a:lnTo>
                <a:lnTo>
                  <a:pt x="0" y="0"/>
                </a:lnTo>
                <a:lnTo>
                  <a:pt x="0" y="1854708"/>
                </a:lnTo>
                <a:close/>
              </a:path>
            </a:pathLst>
          </a:custGeom>
          <a:ln w="34925">
            <a:solidFill>
              <a:srgbClr val="3C003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object 14"/>
          <p:cNvSpPr txBox="1"/>
          <p:nvPr/>
        </p:nvSpPr>
        <p:spPr>
          <a:xfrm>
            <a:off x="10125836" y="1508201"/>
            <a:ext cx="1332865" cy="790729"/>
          </a:xfrm>
          <a:prstGeom prst="rect">
            <a:avLst/>
          </a:prstGeom>
        </p:spPr>
        <p:txBody>
          <a:bodyPr vert="horz" wrap="square" lIns="0" tIns="36830" rIns="0" bIns="0" rtlCol="0">
            <a:spAutoFit/>
          </a:bodyPr>
          <a:lstStyle/>
          <a:p>
            <a:pPr marL="12065" marR="5080" lvl="0" indent="0" algn="ctr" defTabSz="914400" rtl="0" eaLnBrk="1" fontAlgn="auto" latinLnBrk="0" hangingPunct="1">
              <a:lnSpc>
                <a:spcPct val="90000"/>
              </a:lnSpc>
              <a:spcBef>
                <a:spcPts val="290"/>
              </a:spcBef>
              <a:spcAft>
                <a:spcPts val="0"/>
              </a:spcAft>
              <a:buClrTx/>
              <a:buSzTx/>
              <a:buFontTx/>
              <a:buNone/>
              <a:tabLst/>
              <a:defRPr/>
            </a:pPr>
            <a:r>
              <a:rPr kumimoji="0" lang="en-US" sz="1600" b="0" i="0" u="none" strike="noStrike" kern="1200" cap="none" spc="-5" normalizeH="0" baseline="0" noProof="0">
                <a:ln>
                  <a:noFill/>
                </a:ln>
                <a:solidFill>
                  <a:prstClr val="black"/>
                </a:solidFill>
                <a:effectLst/>
                <a:uLnTx/>
                <a:uFillTx/>
                <a:latin typeface="Arial"/>
                <a:ea typeface="+mn-ea"/>
                <a:cs typeface="Arial"/>
              </a:rPr>
              <a:t>Submit Eligibility Filing </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1270" marR="0" lvl="0" indent="0" algn="ctr" defTabSz="914400" rtl="0" eaLnBrk="1" fontAlgn="auto" latinLnBrk="0" hangingPunct="1">
              <a:lnSpc>
                <a:spcPct val="100000"/>
              </a:lnSpc>
              <a:spcBef>
                <a:spcPts val="480"/>
              </a:spcBef>
              <a:spcAft>
                <a:spcPts val="0"/>
              </a:spcAft>
              <a:buClrTx/>
              <a:buSzTx/>
              <a:buFontTx/>
              <a:buNone/>
              <a:tabLst/>
              <a:defRPr/>
            </a:pPr>
            <a:r>
              <a:rPr kumimoji="0" lang="en-US" sz="1600" b="1" i="0" u="none" strike="noStrike" kern="1200" cap="none" spc="-5" normalizeH="0" baseline="0" noProof="0">
                <a:ln>
                  <a:noFill/>
                </a:ln>
                <a:solidFill>
                  <a:prstClr val="black"/>
                </a:solidFill>
                <a:effectLst/>
                <a:uLnTx/>
                <a:uFillTx/>
                <a:latin typeface="Arial"/>
                <a:ea typeface="+mn-ea"/>
                <a:cs typeface="Arial"/>
              </a:rPr>
              <a:t>2025</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p:nvPr/>
        </p:nvSpPr>
        <p:spPr>
          <a:xfrm>
            <a:off x="4449253" y="2711610"/>
            <a:ext cx="843915" cy="591820"/>
          </a:xfrm>
          <a:custGeom>
            <a:avLst/>
            <a:gdLst/>
            <a:ahLst/>
            <a:cxnLst/>
            <a:rect l="l" t="t" r="r" b="b"/>
            <a:pathLst>
              <a:path w="843914" h="591820">
                <a:moveTo>
                  <a:pt x="77595" y="211368"/>
                </a:moveTo>
                <a:lnTo>
                  <a:pt x="0" y="285165"/>
                </a:lnTo>
                <a:lnTo>
                  <a:pt x="298518" y="591286"/>
                </a:lnTo>
                <a:lnTo>
                  <a:pt x="377028" y="518401"/>
                </a:lnTo>
                <a:lnTo>
                  <a:pt x="458783" y="440959"/>
                </a:lnTo>
                <a:lnTo>
                  <a:pt x="302169" y="440959"/>
                </a:lnTo>
                <a:lnTo>
                  <a:pt x="77595" y="211368"/>
                </a:lnTo>
                <a:close/>
              </a:path>
              <a:path w="843914" h="591820">
                <a:moveTo>
                  <a:pt x="769569" y="0"/>
                </a:moveTo>
                <a:lnTo>
                  <a:pt x="302169" y="440959"/>
                </a:lnTo>
                <a:lnTo>
                  <a:pt x="458783" y="440959"/>
                </a:lnTo>
                <a:lnTo>
                  <a:pt x="843514" y="76530"/>
                </a:lnTo>
                <a:lnTo>
                  <a:pt x="769569" y="0"/>
                </a:lnTo>
                <a:close/>
              </a:path>
            </a:pathLst>
          </a:custGeom>
          <a:solidFill>
            <a:srgbClr val="FDDA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object 19"/>
          <p:cNvSpPr/>
          <p:nvPr/>
        </p:nvSpPr>
        <p:spPr>
          <a:xfrm>
            <a:off x="6710219" y="2721379"/>
            <a:ext cx="843915" cy="591820"/>
          </a:xfrm>
          <a:custGeom>
            <a:avLst/>
            <a:gdLst/>
            <a:ahLst/>
            <a:cxnLst/>
            <a:rect l="l" t="t" r="r" b="b"/>
            <a:pathLst>
              <a:path w="843915" h="591820">
                <a:moveTo>
                  <a:pt x="77595" y="211368"/>
                </a:moveTo>
                <a:lnTo>
                  <a:pt x="0" y="285165"/>
                </a:lnTo>
                <a:lnTo>
                  <a:pt x="298518" y="591286"/>
                </a:lnTo>
                <a:lnTo>
                  <a:pt x="377028" y="518401"/>
                </a:lnTo>
                <a:lnTo>
                  <a:pt x="458783" y="440959"/>
                </a:lnTo>
                <a:lnTo>
                  <a:pt x="302169" y="440959"/>
                </a:lnTo>
                <a:lnTo>
                  <a:pt x="77595" y="211368"/>
                </a:lnTo>
                <a:close/>
              </a:path>
              <a:path w="843915" h="591820">
                <a:moveTo>
                  <a:pt x="769569" y="0"/>
                </a:moveTo>
                <a:lnTo>
                  <a:pt x="302169" y="440959"/>
                </a:lnTo>
                <a:lnTo>
                  <a:pt x="458783" y="440959"/>
                </a:lnTo>
                <a:lnTo>
                  <a:pt x="843514" y="76530"/>
                </a:lnTo>
                <a:lnTo>
                  <a:pt x="769569" y="0"/>
                </a:lnTo>
                <a:close/>
              </a:path>
            </a:pathLst>
          </a:custGeom>
          <a:solidFill>
            <a:srgbClr val="FDDA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object 20"/>
          <p:cNvSpPr/>
          <p:nvPr/>
        </p:nvSpPr>
        <p:spPr>
          <a:xfrm>
            <a:off x="8996219" y="2710975"/>
            <a:ext cx="843915" cy="592455"/>
          </a:xfrm>
          <a:custGeom>
            <a:avLst/>
            <a:gdLst/>
            <a:ahLst/>
            <a:cxnLst/>
            <a:rect l="l" t="t" r="r" b="b"/>
            <a:pathLst>
              <a:path w="843915" h="592454">
                <a:moveTo>
                  <a:pt x="77595" y="211731"/>
                </a:moveTo>
                <a:lnTo>
                  <a:pt x="0" y="285655"/>
                </a:lnTo>
                <a:lnTo>
                  <a:pt x="298518" y="592302"/>
                </a:lnTo>
                <a:lnTo>
                  <a:pt x="377028" y="519291"/>
                </a:lnTo>
                <a:lnTo>
                  <a:pt x="458783" y="441717"/>
                </a:lnTo>
                <a:lnTo>
                  <a:pt x="302169" y="441716"/>
                </a:lnTo>
                <a:lnTo>
                  <a:pt x="77595" y="211731"/>
                </a:lnTo>
                <a:close/>
              </a:path>
              <a:path w="843915" h="592454">
                <a:moveTo>
                  <a:pt x="769569" y="0"/>
                </a:moveTo>
                <a:lnTo>
                  <a:pt x="302169" y="441716"/>
                </a:lnTo>
                <a:lnTo>
                  <a:pt x="458783" y="441717"/>
                </a:lnTo>
                <a:lnTo>
                  <a:pt x="843514" y="76661"/>
                </a:lnTo>
                <a:lnTo>
                  <a:pt x="769569" y="0"/>
                </a:lnTo>
                <a:close/>
              </a:path>
            </a:pathLst>
          </a:custGeom>
          <a:solidFill>
            <a:srgbClr val="FDDA2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object 22"/>
          <p:cNvSpPr txBox="1"/>
          <p:nvPr/>
        </p:nvSpPr>
        <p:spPr>
          <a:xfrm>
            <a:off x="624331" y="1543303"/>
            <a:ext cx="1686560" cy="1859483"/>
          </a:xfrm>
          <a:prstGeom prst="rect">
            <a:avLst/>
          </a:prstGeom>
        </p:spPr>
        <p:txBody>
          <a:bodyPr vert="horz" wrap="square" lIns="0" tIns="12700" rIns="0" bIns="0" rtlCol="0">
            <a:spAutoFit/>
          </a:bodyPr>
          <a:lstStyle/>
          <a:p>
            <a:pPr marL="12700" marR="5080" lvl="0" indent="-2540" algn="ctr"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5" normalizeH="0" baseline="0" noProof="0" dirty="0">
                <a:ln>
                  <a:noFill/>
                </a:ln>
                <a:solidFill>
                  <a:srgbClr val="006080"/>
                </a:solidFill>
                <a:effectLst/>
                <a:uLnTx/>
                <a:uFillTx/>
                <a:latin typeface="Arial"/>
                <a:ea typeface="+mn-ea"/>
                <a:cs typeface="Arial"/>
              </a:rPr>
              <a:t>Preliminary Eligibility and Eligibility Status </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7">
            <a:extLst>
              <a:ext uri="{FF2B5EF4-FFF2-40B4-BE49-F238E27FC236}">
                <a16:creationId xmlns:a16="http://schemas.microsoft.com/office/drawing/2014/main" id="{9D0F27E1-42D0-A15C-4BD6-8DCC62BFEA8D}"/>
              </a:ext>
            </a:extLst>
          </p:cNvPr>
          <p:cNvSpPr txBox="1"/>
          <p:nvPr/>
        </p:nvSpPr>
        <p:spPr>
          <a:xfrm>
            <a:off x="1386331" y="3691251"/>
            <a:ext cx="1849120" cy="1359346"/>
          </a:xfrm>
          <a:prstGeom prst="rect">
            <a:avLst/>
          </a:prstGeom>
          <a:ln w="34925">
            <a:solidFill>
              <a:srgbClr val="3C003C"/>
            </a:solidFill>
          </a:ln>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 normalizeH="0" baseline="0" noProof="0" dirty="0">
                <a:ln>
                  <a:noFill/>
                </a:ln>
                <a:solidFill>
                  <a:prstClr val="black"/>
                </a:solidFill>
                <a:effectLst/>
                <a:uLnTx/>
                <a:uFillTx/>
                <a:latin typeface="Arial"/>
                <a:ea typeface="+mn-ea"/>
                <a:cs typeface="Arial"/>
              </a:rPr>
              <a:t>Pending Accreditation </a:t>
            </a:r>
            <a:r>
              <a:rPr kumimoji="0" sz="1600" b="0" i="0" u="none" strike="noStrike" kern="1200" cap="none" spc="-5" normalizeH="0" baseline="0" noProof="0" dirty="0">
                <a:ln>
                  <a:noFill/>
                </a:ln>
                <a:solidFill>
                  <a:prstClr val="black"/>
                </a:solidFill>
                <a:effectLst/>
                <a:uLnTx/>
                <a:uFillTx/>
                <a:latin typeface="Arial"/>
                <a:ea typeface="+mn-ea"/>
                <a:cs typeface="Arial"/>
              </a:rPr>
              <a:t>Students</a:t>
            </a:r>
            <a:r>
              <a:rPr kumimoji="0"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begin</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80"/>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Arial"/>
                <a:ea typeface="+mn-ea"/>
                <a:cs typeface="Arial"/>
              </a:rPr>
              <a:t>Fall</a:t>
            </a:r>
            <a:r>
              <a:rPr kumimoji="0" sz="1600" b="1" i="0" u="none" strike="noStrike" kern="1200" cap="none" spc="5" normalizeH="0" baseline="0" noProof="0" dirty="0">
                <a:ln>
                  <a:noFill/>
                </a:ln>
                <a:solidFill>
                  <a:prstClr val="black"/>
                </a:solidFill>
                <a:effectLst/>
                <a:uLnTx/>
                <a:uFillTx/>
                <a:latin typeface="Arial"/>
                <a:ea typeface="+mn-ea"/>
                <a:cs typeface="Arial"/>
              </a:rPr>
              <a:t> </a:t>
            </a:r>
            <a:r>
              <a:rPr kumimoji="0" sz="1600" b="1" i="0" u="none" strike="noStrike" kern="1200" cap="none" spc="-5" normalizeH="0" baseline="0" noProof="0" dirty="0">
                <a:ln>
                  <a:noFill/>
                </a:ln>
                <a:solidFill>
                  <a:prstClr val="black"/>
                </a:solidFill>
                <a:effectLst/>
                <a:uLnTx/>
                <a:uFillTx/>
                <a:latin typeface="Arial"/>
                <a:ea typeface="+mn-ea"/>
                <a:cs typeface="Arial"/>
              </a:rPr>
              <a:t>2025</a:t>
            </a:r>
            <a:endParaRPr kumimoji="0" lang="en-US" sz="1600" b="1" i="0" u="none" strike="noStrike" kern="1200" cap="none" spc="-5"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8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36" name="object 12">
            <a:extLst>
              <a:ext uri="{FF2B5EF4-FFF2-40B4-BE49-F238E27FC236}">
                <a16:creationId xmlns:a16="http://schemas.microsoft.com/office/drawing/2014/main" id="{3FED132A-84BF-854F-7365-572FCC6E4B89}"/>
              </a:ext>
            </a:extLst>
          </p:cNvPr>
          <p:cNvSpPr/>
          <p:nvPr/>
        </p:nvSpPr>
        <p:spPr>
          <a:xfrm>
            <a:off x="2209800" y="3307079"/>
            <a:ext cx="8588616" cy="372110"/>
          </a:xfrm>
          <a:custGeom>
            <a:avLst/>
            <a:gdLst/>
            <a:ahLst/>
            <a:cxnLst/>
            <a:rect l="l" t="t" r="r" b="b"/>
            <a:pathLst>
              <a:path w="9925050" h="372110">
                <a:moveTo>
                  <a:pt x="7086" y="275844"/>
                </a:moveTo>
                <a:lnTo>
                  <a:pt x="1028" y="279400"/>
                </a:lnTo>
                <a:lnTo>
                  <a:pt x="0" y="283210"/>
                </a:lnTo>
                <a:lnTo>
                  <a:pt x="51701" y="371856"/>
                </a:lnTo>
                <a:lnTo>
                  <a:pt x="59036" y="359283"/>
                </a:lnTo>
                <a:lnTo>
                  <a:pt x="45351" y="359283"/>
                </a:lnTo>
                <a:lnTo>
                  <a:pt x="45351" y="335811"/>
                </a:lnTo>
                <a:lnTo>
                  <a:pt x="10972" y="276860"/>
                </a:lnTo>
                <a:lnTo>
                  <a:pt x="7086" y="275844"/>
                </a:lnTo>
                <a:close/>
              </a:path>
              <a:path w="9925050" h="372110">
                <a:moveTo>
                  <a:pt x="45351" y="335811"/>
                </a:moveTo>
                <a:lnTo>
                  <a:pt x="45351" y="359283"/>
                </a:lnTo>
                <a:lnTo>
                  <a:pt x="58051" y="359283"/>
                </a:lnTo>
                <a:lnTo>
                  <a:pt x="58051" y="356108"/>
                </a:lnTo>
                <a:lnTo>
                  <a:pt x="46215" y="356108"/>
                </a:lnTo>
                <a:lnTo>
                  <a:pt x="51701" y="346700"/>
                </a:lnTo>
                <a:lnTo>
                  <a:pt x="45351" y="335811"/>
                </a:lnTo>
                <a:close/>
              </a:path>
              <a:path w="9925050" h="372110">
                <a:moveTo>
                  <a:pt x="96316" y="275844"/>
                </a:moveTo>
                <a:lnTo>
                  <a:pt x="92430" y="276860"/>
                </a:lnTo>
                <a:lnTo>
                  <a:pt x="58051" y="335811"/>
                </a:lnTo>
                <a:lnTo>
                  <a:pt x="58051" y="359283"/>
                </a:lnTo>
                <a:lnTo>
                  <a:pt x="59036" y="359283"/>
                </a:lnTo>
                <a:lnTo>
                  <a:pt x="103403" y="283210"/>
                </a:lnTo>
                <a:lnTo>
                  <a:pt x="102374" y="279400"/>
                </a:lnTo>
                <a:lnTo>
                  <a:pt x="96316" y="275844"/>
                </a:lnTo>
                <a:close/>
              </a:path>
              <a:path w="9925050" h="372110">
                <a:moveTo>
                  <a:pt x="51701" y="346700"/>
                </a:moveTo>
                <a:lnTo>
                  <a:pt x="46215" y="356108"/>
                </a:lnTo>
                <a:lnTo>
                  <a:pt x="57188" y="356108"/>
                </a:lnTo>
                <a:lnTo>
                  <a:pt x="51701" y="346700"/>
                </a:lnTo>
                <a:close/>
              </a:path>
              <a:path w="9925050" h="372110">
                <a:moveTo>
                  <a:pt x="58051" y="335811"/>
                </a:moveTo>
                <a:lnTo>
                  <a:pt x="51701" y="346700"/>
                </a:lnTo>
                <a:lnTo>
                  <a:pt x="57188" y="356108"/>
                </a:lnTo>
                <a:lnTo>
                  <a:pt x="58051" y="356108"/>
                </a:lnTo>
                <a:lnTo>
                  <a:pt x="58051" y="335811"/>
                </a:lnTo>
                <a:close/>
              </a:path>
              <a:path w="9925050" h="372110">
                <a:moveTo>
                  <a:pt x="9911727" y="194945"/>
                </a:moveTo>
                <a:lnTo>
                  <a:pt x="48196" y="194945"/>
                </a:lnTo>
                <a:lnTo>
                  <a:pt x="45351" y="197739"/>
                </a:lnTo>
                <a:lnTo>
                  <a:pt x="45351" y="335811"/>
                </a:lnTo>
                <a:lnTo>
                  <a:pt x="51701" y="346700"/>
                </a:lnTo>
                <a:lnTo>
                  <a:pt x="58051" y="335811"/>
                </a:lnTo>
                <a:lnTo>
                  <a:pt x="58051" y="207645"/>
                </a:lnTo>
                <a:lnTo>
                  <a:pt x="51701" y="207645"/>
                </a:lnTo>
                <a:lnTo>
                  <a:pt x="58051" y="201295"/>
                </a:lnTo>
                <a:lnTo>
                  <a:pt x="9911727" y="201295"/>
                </a:lnTo>
                <a:lnTo>
                  <a:pt x="9911727" y="194945"/>
                </a:lnTo>
                <a:close/>
              </a:path>
              <a:path w="9925050" h="372110">
                <a:moveTo>
                  <a:pt x="58051" y="201295"/>
                </a:moveTo>
                <a:lnTo>
                  <a:pt x="51701" y="207645"/>
                </a:lnTo>
                <a:lnTo>
                  <a:pt x="58051" y="207645"/>
                </a:lnTo>
                <a:lnTo>
                  <a:pt x="58051" y="201295"/>
                </a:lnTo>
                <a:close/>
              </a:path>
              <a:path w="9925050" h="372110">
                <a:moveTo>
                  <a:pt x="9924427" y="194945"/>
                </a:moveTo>
                <a:lnTo>
                  <a:pt x="9918077" y="194945"/>
                </a:lnTo>
                <a:lnTo>
                  <a:pt x="9911727" y="201295"/>
                </a:lnTo>
                <a:lnTo>
                  <a:pt x="58051" y="201295"/>
                </a:lnTo>
                <a:lnTo>
                  <a:pt x="58051" y="207645"/>
                </a:lnTo>
                <a:lnTo>
                  <a:pt x="9921633" y="207645"/>
                </a:lnTo>
                <a:lnTo>
                  <a:pt x="9924427" y="204724"/>
                </a:lnTo>
                <a:lnTo>
                  <a:pt x="9924427" y="194945"/>
                </a:lnTo>
                <a:close/>
              </a:path>
              <a:path w="9925050" h="372110">
                <a:moveTo>
                  <a:pt x="9924427" y="0"/>
                </a:moveTo>
                <a:lnTo>
                  <a:pt x="9911727" y="0"/>
                </a:lnTo>
                <a:lnTo>
                  <a:pt x="9911727" y="201295"/>
                </a:lnTo>
                <a:lnTo>
                  <a:pt x="9918077" y="194945"/>
                </a:lnTo>
                <a:lnTo>
                  <a:pt x="9924427" y="194945"/>
                </a:lnTo>
                <a:lnTo>
                  <a:pt x="9924427" y="0"/>
                </a:lnTo>
                <a:close/>
              </a:path>
            </a:pathLst>
          </a:custGeom>
          <a:solidFill>
            <a:srgbClr val="3C003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E441CDAA-D2C9-3F28-47AD-FF80507BB577}"/>
              </a:ext>
            </a:extLst>
          </p:cNvPr>
          <p:cNvSpPr txBox="1"/>
          <p:nvPr/>
        </p:nvSpPr>
        <p:spPr>
          <a:xfrm>
            <a:off x="624331" y="5487513"/>
            <a:ext cx="5562100" cy="830997"/>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 normalizeH="0" baseline="0" noProof="0" dirty="0">
                <a:ln>
                  <a:noFill/>
                </a:ln>
                <a:solidFill>
                  <a:srgbClr val="006080"/>
                </a:solidFill>
                <a:effectLst/>
                <a:uLnTx/>
                <a:uFillTx/>
                <a:latin typeface="Arial"/>
                <a:ea typeface="+mn-ea"/>
                <a:cs typeface="Arial"/>
              </a:rPr>
              <a:t>Planning for Candidacy Status 2027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 normalizeH="0" baseline="0" noProof="0" dirty="0">
                <a:ln>
                  <a:noFill/>
                </a:ln>
                <a:solidFill>
                  <a:srgbClr val="006080"/>
                </a:solidFill>
                <a:effectLst/>
                <a:uLnTx/>
                <a:uFillTx/>
                <a:latin typeface="Arial"/>
                <a:ea typeface="+mn-ea"/>
                <a:cs typeface="Arial"/>
              </a:rPr>
              <a:t>Planning for Full Accreditation 2030</a:t>
            </a:r>
          </a:p>
        </p:txBody>
      </p:sp>
    </p:spTree>
    <p:extLst>
      <p:ext uri="{BB962C8B-B14F-4D97-AF65-F5344CB8AC3E}">
        <p14:creationId xmlns:p14="http://schemas.microsoft.com/office/powerpoint/2010/main" val="3330262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739B-6ED1-A0D1-D938-F8CDEDBE2034}"/>
              </a:ext>
            </a:extLst>
          </p:cNvPr>
          <p:cNvSpPr>
            <a:spLocks noGrp="1"/>
          </p:cNvSpPr>
          <p:nvPr>
            <p:ph type="title"/>
          </p:nvPr>
        </p:nvSpPr>
        <p:spPr>
          <a:xfrm>
            <a:off x="838200" y="365125"/>
            <a:ext cx="10515600" cy="587375"/>
          </a:xfrm>
        </p:spPr>
        <p:txBody>
          <a:bodyPr/>
          <a:lstStyle/>
          <a:p>
            <a:r>
              <a:rPr lang="en-US" sz="2800" b="1">
                <a:latin typeface="Arial"/>
                <a:cs typeface="Arial"/>
              </a:rPr>
              <a:t>Current Clinical Affiliates </a:t>
            </a:r>
          </a:p>
        </p:txBody>
      </p:sp>
      <p:sp>
        <p:nvSpPr>
          <p:cNvPr id="3" name="Content Placeholder 2">
            <a:extLst>
              <a:ext uri="{FF2B5EF4-FFF2-40B4-BE49-F238E27FC236}">
                <a16:creationId xmlns:a16="http://schemas.microsoft.com/office/drawing/2014/main" id="{743793D8-AD15-7C53-4336-DB3FC55081B4}"/>
              </a:ext>
            </a:extLst>
          </p:cNvPr>
          <p:cNvSpPr>
            <a:spLocks noGrp="1"/>
          </p:cNvSpPr>
          <p:nvPr>
            <p:ph idx="1"/>
          </p:nvPr>
        </p:nvSpPr>
        <p:spPr>
          <a:xfrm>
            <a:off x="838200" y="1057275"/>
            <a:ext cx="10515600" cy="5119688"/>
          </a:xfrm>
        </p:spPr>
        <p:txBody>
          <a:bodyPr vert="horz" lIns="91440" tIns="45720" rIns="91440" bIns="45720" rtlCol="0" anchor="t">
            <a:normAutofit/>
          </a:bodyPr>
          <a:lstStyle/>
          <a:p>
            <a:r>
              <a:rPr lang="en-US"/>
              <a:t>ARISA</a:t>
            </a:r>
          </a:p>
          <a:p>
            <a:r>
              <a:rPr lang="en-US"/>
              <a:t>Children’s Hospital Northwest </a:t>
            </a:r>
          </a:p>
          <a:p>
            <a:r>
              <a:rPr lang="en-US"/>
              <a:t>Community Clinic </a:t>
            </a:r>
          </a:p>
          <a:p>
            <a:r>
              <a:rPr lang="en-US"/>
              <a:t>Highlands Oncology Group </a:t>
            </a:r>
          </a:p>
          <a:p>
            <a:r>
              <a:rPr lang="en-US"/>
              <a:t>Mercy Health Northwest Arkansas </a:t>
            </a:r>
          </a:p>
          <a:p>
            <a:r>
              <a:rPr lang="en-US"/>
              <a:t>Springwoods Behavioral Health </a:t>
            </a:r>
          </a:p>
          <a:p>
            <a:r>
              <a:rPr lang="en-US"/>
              <a:t>UAMS</a:t>
            </a:r>
          </a:p>
          <a:p>
            <a:r>
              <a:rPr lang="en-US"/>
              <a:t>VA Fayetteville </a:t>
            </a:r>
          </a:p>
          <a:p>
            <a:r>
              <a:rPr lang="en-US"/>
              <a:t>Washington Regional Medical Center </a:t>
            </a:r>
          </a:p>
        </p:txBody>
      </p:sp>
    </p:spTree>
    <p:extLst>
      <p:ext uri="{BB962C8B-B14F-4D97-AF65-F5344CB8AC3E}">
        <p14:creationId xmlns:p14="http://schemas.microsoft.com/office/powerpoint/2010/main" val="1664388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089EB-2E71-FBE3-FE42-7BB910997D5B}"/>
              </a:ext>
            </a:extLst>
          </p:cNvPr>
          <p:cNvPicPr>
            <a:picLocks noChangeAspect="1"/>
          </p:cNvPicPr>
          <p:nvPr/>
        </p:nvPicPr>
        <p:blipFill rotWithShape="1">
          <a:blip r:embed="rId2"/>
          <a:srcRect t="25422" b="4266"/>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847B094-B08F-1043-1B59-559DBCA23832}"/>
              </a:ext>
            </a:extLst>
          </p:cNvPr>
          <p:cNvSpPr txBox="1">
            <a:spLocks noGrp="1"/>
          </p:cNvSpPr>
          <p:nvPr>
            <p:ph type="title"/>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ctr" fontAlgn="auto">
              <a:spcAft>
                <a:spcPts val="0"/>
              </a:spcAft>
              <a:buClrTx/>
              <a:buSzTx/>
              <a:tabLst/>
              <a:defRPr/>
            </a:pPr>
            <a:r>
              <a:rPr kumimoji="0" lang="en-US" sz="2300" b="1" i="0" u="none" strike="noStrike" cap="none" spc="0" normalizeH="0" baseline="0" noProof="0">
                <a:ln>
                  <a:noFill/>
                </a:ln>
                <a:solidFill>
                  <a:schemeClr val="tx1">
                    <a:lumMod val="85000"/>
                    <a:lumOff val="15000"/>
                  </a:schemeClr>
                </a:solidFill>
                <a:effectLst/>
                <a:uLnTx/>
                <a:uFillTx/>
              </a:rPr>
              <a:t>Dr. </a:t>
            </a:r>
            <a:r>
              <a:rPr lang="en-US" sz="2300" b="1">
                <a:solidFill>
                  <a:schemeClr val="tx1">
                    <a:lumMod val="85000"/>
                    <a:lumOff val="15000"/>
                  </a:schemeClr>
                </a:solidFill>
              </a:rPr>
              <a:t>Rick Massengale</a:t>
            </a:r>
            <a:r>
              <a:rPr kumimoji="0" lang="en-US" sz="2300" b="1" i="0" u="none" strike="noStrike" cap="none" spc="0" normalizeH="0" baseline="0" noProof="0">
                <a:ln>
                  <a:noFill/>
                </a:ln>
                <a:solidFill>
                  <a:schemeClr val="tx1">
                    <a:lumMod val="85000"/>
                    <a:lumOff val="15000"/>
                  </a:schemeClr>
                </a:solidFill>
                <a:effectLst/>
                <a:uLnTx/>
                <a:uFillTx/>
              </a:rPr>
              <a:t>, President</a:t>
            </a:r>
          </a:p>
          <a:p>
            <a:pPr marL="0" marR="0" lvl="0" indent="0" algn="ctr" fontAlgn="auto">
              <a:spcAft>
                <a:spcPts val="0"/>
              </a:spcAft>
              <a:buClrTx/>
              <a:buSzTx/>
              <a:tabLst/>
              <a:defRPr/>
            </a:pPr>
            <a:r>
              <a:rPr lang="en-US" sz="2300">
                <a:solidFill>
                  <a:schemeClr val="tx1">
                    <a:lumMod val="85000"/>
                    <a:lumOff val="15000"/>
                  </a:schemeClr>
                </a:solidFill>
              </a:rPr>
              <a:t>North Arkansas College</a:t>
            </a:r>
            <a:endParaRPr kumimoji="0" lang="en-US" sz="2300" i="0" u="none" strike="noStrike" cap="none" spc="0" normalizeH="0" baseline="0" noProof="0">
              <a:ln>
                <a:noFill/>
              </a:ln>
              <a:solidFill>
                <a:schemeClr val="tx1">
                  <a:lumMod val="85000"/>
                  <a:lumOff val="15000"/>
                </a:schemeClr>
              </a:solidFill>
              <a:effectLst/>
              <a:uLnTx/>
              <a:uFillTx/>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27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9923-BBCC-71CF-7592-0E9C9B1AE7EC}"/>
              </a:ext>
            </a:extLst>
          </p:cNvPr>
          <p:cNvSpPr>
            <a:spLocks noGrp="1"/>
          </p:cNvSpPr>
          <p:nvPr>
            <p:ph type="title"/>
          </p:nvPr>
        </p:nvSpPr>
        <p:spPr/>
        <p:txBody>
          <a:bodyPr/>
          <a:lstStyle/>
          <a:p>
            <a:r>
              <a:rPr lang="en-US"/>
              <a:t>Memorandum of Understanding with UAMS</a:t>
            </a:r>
          </a:p>
        </p:txBody>
      </p:sp>
      <p:sp>
        <p:nvSpPr>
          <p:cNvPr id="3" name="Content Placeholder 2">
            <a:extLst>
              <a:ext uri="{FF2B5EF4-FFF2-40B4-BE49-F238E27FC236}">
                <a16:creationId xmlns:a16="http://schemas.microsoft.com/office/drawing/2014/main" id="{D95E31C5-5DF9-A116-765B-8754C02A13E3}"/>
              </a:ext>
            </a:extLst>
          </p:cNvPr>
          <p:cNvSpPr>
            <a:spLocks noGrp="1"/>
          </p:cNvSpPr>
          <p:nvPr>
            <p:ph idx="1"/>
          </p:nvPr>
        </p:nvSpPr>
        <p:spPr/>
        <p:txBody>
          <a:bodyPr vert="horz" lIns="91440" tIns="45720" rIns="91440" bIns="45720" rtlCol="0" anchor="t">
            <a:normAutofit/>
          </a:bodyPr>
          <a:lstStyle/>
          <a:p>
            <a:r>
              <a:rPr lang="en-US"/>
              <a:t>Faculty recruitment, development and retention</a:t>
            </a:r>
          </a:p>
          <a:p>
            <a:r>
              <a:rPr lang="en-US"/>
              <a:t>Alignment of clinical training objectives</a:t>
            </a:r>
          </a:p>
          <a:p>
            <a:r>
              <a:rPr lang="en-US"/>
              <a:t>Research support</a:t>
            </a:r>
          </a:p>
        </p:txBody>
      </p:sp>
    </p:spTree>
    <p:extLst>
      <p:ext uri="{BB962C8B-B14F-4D97-AF65-F5344CB8AC3E}">
        <p14:creationId xmlns:p14="http://schemas.microsoft.com/office/powerpoint/2010/main" val="1756935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Out-of-State and Arkansas Private Institutions</a:t>
            </a:r>
            <a:br>
              <a:rPr lang="en-US" b="1">
                <a:solidFill>
                  <a:schemeClr val="bg1"/>
                </a:solidFill>
                <a:latin typeface="+mn-lt"/>
              </a:rPr>
            </a:br>
            <a:r>
              <a:rPr lang="en-US" b="1">
                <a:solidFill>
                  <a:schemeClr val="bg1"/>
                </a:solidFill>
                <a:latin typeface="+mn-lt"/>
              </a:rPr>
              <a:t>Letters of Notification</a:t>
            </a:r>
          </a:p>
        </p:txBody>
      </p:sp>
      <p:sp>
        <p:nvSpPr>
          <p:cNvPr id="3" name="TextBox 2">
            <a:extLst>
              <a:ext uri="{FF2B5EF4-FFF2-40B4-BE49-F238E27FC236}">
                <a16:creationId xmlns:a16="http://schemas.microsoft.com/office/drawing/2014/main" id="{DCF86AC0-C55B-5BA3-D466-DDE31CD672DB}"/>
              </a:ext>
            </a:extLst>
          </p:cNvPr>
          <p:cNvSpPr txBox="1"/>
          <p:nvPr/>
        </p:nvSpPr>
        <p:spPr>
          <a:xfrm>
            <a:off x="4181179" y="6382106"/>
            <a:ext cx="3991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11</a:t>
            </a:r>
          </a:p>
        </p:txBody>
      </p:sp>
      <p:sp>
        <p:nvSpPr>
          <p:cNvPr id="2" name="TextBox 1">
            <a:extLst>
              <a:ext uri="{FF2B5EF4-FFF2-40B4-BE49-F238E27FC236}">
                <a16:creationId xmlns:a16="http://schemas.microsoft.com/office/drawing/2014/main" id="{7AB673B8-B0DD-5B68-B8D1-A55049D7A35A}"/>
              </a:ext>
            </a:extLst>
          </p:cNvPr>
          <p:cNvSpPr txBox="1"/>
          <p:nvPr/>
        </p:nvSpPr>
        <p:spPr>
          <a:xfrm>
            <a:off x="605028" y="1618488"/>
            <a:ext cx="10981944" cy="3970318"/>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Out-of-State and Arkansas </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Private Institutions requested recertification of previously authorized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Institutions offering church-related training requested letters of exemption</a:t>
            </a: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Out-of-State and Arkansas Private Institutions submitted Letters of Notification for minor changes in authorized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064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latin typeface="+mn-lt"/>
              </a:rPr>
              <a:t>Out-of-State and Arkansas Private Institutions</a:t>
            </a:r>
            <a:br>
              <a:rPr lang="en-US" b="1">
                <a:solidFill>
                  <a:schemeClr val="bg1"/>
                </a:solidFill>
                <a:latin typeface="+mn-lt"/>
              </a:rPr>
            </a:br>
            <a:r>
              <a:rPr lang="en-US" b="1">
                <a:solidFill>
                  <a:schemeClr val="bg1"/>
                </a:solidFill>
                <a:latin typeface="+mn-lt"/>
              </a:rPr>
              <a:t>Letters of Intent</a:t>
            </a:r>
          </a:p>
        </p:txBody>
      </p:sp>
      <p:sp>
        <p:nvSpPr>
          <p:cNvPr id="3" name="TextBox 2">
            <a:extLst>
              <a:ext uri="{FF2B5EF4-FFF2-40B4-BE49-F238E27FC236}">
                <a16:creationId xmlns:a16="http://schemas.microsoft.com/office/drawing/2014/main" id="{DCF86AC0-C55B-5BA3-D466-DDE31CD672DB}"/>
              </a:ext>
            </a:extLst>
          </p:cNvPr>
          <p:cNvSpPr txBox="1"/>
          <p:nvPr/>
        </p:nvSpPr>
        <p:spPr>
          <a:xfrm>
            <a:off x="4181179" y="6382106"/>
            <a:ext cx="3991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Academic Affairs Agenda Item No. 12</a:t>
            </a:r>
          </a:p>
        </p:txBody>
      </p:sp>
      <p:sp>
        <p:nvSpPr>
          <p:cNvPr id="2" name="TextBox 1">
            <a:extLst>
              <a:ext uri="{FF2B5EF4-FFF2-40B4-BE49-F238E27FC236}">
                <a16:creationId xmlns:a16="http://schemas.microsoft.com/office/drawing/2014/main" id="{651B3488-6A19-1ECF-7ADB-DED8736AC107}"/>
              </a:ext>
            </a:extLst>
          </p:cNvPr>
          <p:cNvSpPr txBox="1"/>
          <p:nvPr/>
        </p:nvSpPr>
        <p:spPr>
          <a:xfrm>
            <a:off x="1060704" y="2176272"/>
            <a:ext cx="1011326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 Out-of-State Institutions submitted Letters of Intent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701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7EC756-183B-75BC-6CB8-C308217EE303}"/>
              </a:ext>
            </a:extLst>
          </p:cNvPr>
          <p:cNvSpPr>
            <a:spLocks noGrp="1"/>
          </p:cNvSpPr>
          <p:nvPr>
            <p:ph type="sldNum" sz="quarter" idx="18"/>
          </p:nvPr>
        </p:nvSpPr>
        <p:spPr/>
        <p:txBody>
          <a:bodyPr/>
          <a:lstStyle/>
          <a:p>
            <a:fld id="{8699F50C-BE38-4BD0-BA84-9B090E1F2B9B}" type="slidenum">
              <a:rPr lang="en-US" smtClean="0"/>
              <a:pPr/>
              <a:t>33</a:t>
            </a:fld>
            <a:endParaRPr lang="en-US"/>
          </a:p>
        </p:txBody>
      </p:sp>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627269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15" name="Text Placeholder 8">
            <a:extLst>
              <a:ext uri="{FF2B5EF4-FFF2-40B4-BE49-F238E27FC236}">
                <a16:creationId xmlns:a16="http://schemas.microsoft.com/office/drawing/2014/main" id="{F35203C7-E7FB-5045-0F9C-FBD8865C4E1D}"/>
              </a:ext>
            </a:extLst>
          </p:cNvPr>
          <p:cNvSpPr txBox="1">
            <a:spLocks noGrp="1" noRot="1" noMove="1" noResize="1" noEditPoints="1" noAdjustHandles="1" noChangeArrowheads="1" noChangeShapeType="1"/>
          </p:cNvSpPr>
          <p:nvPr/>
        </p:nvSpPr>
        <p:spPr>
          <a:xfrm>
            <a:off x="1906621" y="2361218"/>
            <a:ext cx="10085176" cy="4224408"/>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F3F3F"/>
              </a:buClr>
              <a:buSzTx/>
              <a:buFont typeface="Arial" panose="020B0604020202020204" pitchFamily="34" charset="0"/>
              <a:buChar char="•"/>
              <a:tabLst/>
              <a:defRPr/>
            </a:pPr>
            <a:endParaRPr kumimoji="0" lang="da-DK"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0B7DBB-1A14-9AEC-026A-31BBB68401B8}"/>
              </a:ext>
            </a:extLst>
          </p:cNvPr>
          <p:cNvSpPr txBox="1"/>
          <p:nvPr/>
        </p:nvSpPr>
        <p:spPr>
          <a:xfrm>
            <a:off x="2144505" y="2087267"/>
            <a:ext cx="8610600" cy="4401205"/>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Times New Roman"/>
                <a:ea typeface="+mn-ea"/>
                <a:cs typeface="+mn-cs"/>
              </a:rPr>
              <a:t>REGULAR MEETING OF THE </a:t>
            </a:r>
            <a:br>
              <a:rPr kumimoji="0" lang="en-US" sz="4000" b="0" i="0" u="none" strike="noStrike" kern="1200" cap="none" spc="0" normalizeH="0" baseline="0" noProof="0">
                <a:ln>
                  <a:noFill/>
                </a:ln>
                <a:solidFill>
                  <a:srgbClr val="002060"/>
                </a:solidFill>
                <a:effectLst/>
                <a:uLnTx/>
                <a:uFillTx/>
                <a:latin typeface="Times New Roman"/>
                <a:ea typeface="+mn-ea"/>
                <a:cs typeface="+mn-cs"/>
              </a:rPr>
            </a:br>
            <a:r>
              <a:rPr kumimoji="0" lang="en-US" sz="4000" b="0" i="0" u="none" strike="noStrike" kern="1200" cap="none" spc="0" normalizeH="0" baseline="0" noProof="0">
                <a:ln>
                  <a:noFill/>
                </a:ln>
                <a:solidFill>
                  <a:srgbClr val="002060"/>
                </a:solidFill>
                <a:effectLst/>
                <a:uLnTx/>
                <a:uFillTx/>
                <a:latin typeface="Times New Roman"/>
                <a:ea typeface="+mn-ea"/>
                <a:cs typeface="+mn-cs"/>
              </a:rPr>
              <a:t>ARKANSAS HIGHER EDUCATION </a:t>
            </a:r>
            <a:br>
              <a:rPr kumimoji="0" lang="en-US" sz="4000" b="0" i="0" u="none" strike="noStrike" kern="1200" cap="none" spc="0" normalizeH="0" baseline="0" noProof="0">
                <a:ln>
                  <a:noFill/>
                </a:ln>
                <a:solidFill>
                  <a:srgbClr val="002060"/>
                </a:solidFill>
                <a:effectLst/>
                <a:uLnTx/>
                <a:uFillTx/>
                <a:latin typeface="Times New Roman"/>
                <a:ea typeface="+mn-ea"/>
                <a:cs typeface="+mn-cs"/>
              </a:rPr>
            </a:br>
            <a:r>
              <a:rPr kumimoji="0" lang="en-US" sz="4000" b="0" i="0" u="none" strike="noStrike" kern="1200" cap="none" spc="0" normalizeH="0" baseline="0" noProof="0">
                <a:ln>
                  <a:noFill/>
                </a:ln>
                <a:solidFill>
                  <a:srgbClr val="002060"/>
                </a:solidFill>
                <a:effectLst/>
                <a:uLnTx/>
                <a:uFillTx/>
                <a:latin typeface="Times New Roman"/>
                <a:ea typeface="+mn-ea"/>
                <a:cs typeface="+mn-cs"/>
              </a:rPr>
              <a:t>COORDINATING BOARD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Times New Roman"/>
                <a:ea typeface="+mn-ea"/>
                <a:cs typeface="+mn-cs"/>
              </a:rPr>
              <a:t>April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2060"/>
              </a:solidFill>
              <a:effectLst/>
              <a:uLnTx/>
              <a:uFillTx/>
              <a:latin typeface="Times New Roman"/>
              <a:ea typeface="+mn-ea"/>
              <a:cs typeface="+mn-cs"/>
            </a:endParaRPr>
          </a:p>
        </p:txBody>
      </p:sp>
    </p:spTree>
    <p:extLst>
      <p:ext uri="{BB962C8B-B14F-4D97-AF65-F5344CB8AC3E}">
        <p14:creationId xmlns:p14="http://schemas.microsoft.com/office/powerpoint/2010/main" val="918531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5BCABC3-1601-3CA4-C4E8-5EB15D59505A}"/>
              </a:ext>
            </a:extLst>
          </p:cNvPr>
          <p:cNvGrpSpPr>
            <a:grpSpLocks noChangeAspect="1"/>
          </p:cNvGrpSpPr>
          <p:nvPr/>
        </p:nvGrpSpPr>
        <p:grpSpPr>
          <a:xfrm>
            <a:off x="958369" y="317910"/>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p:cNvSpPr>
            <p:nvPr/>
          </p:nvSpPr>
          <p:spPr>
            <a:xfrm rot="16200000">
              <a:off x="2057049" y="3281871"/>
              <a:ext cx="2459690" cy="2872313"/>
            </a:xfrm>
            <a:prstGeom prst="hexagon">
              <a:avLst/>
            </a:prstGeom>
            <a:solidFill>
              <a:srgbClr val="CDD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ChangeAspect="1"/>
            </p:cNvPicPr>
            <p:nvPr/>
          </p:nvPicPr>
          <p:blipFill>
            <a:blip r:embed="rId2"/>
            <a:stretch>
              <a:fillRect/>
            </a:stretch>
          </p:blipFill>
          <p:spPr>
            <a:xfrm>
              <a:off x="1850735" y="3352487"/>
              <a:ext cx="2872314" cy="1992818"/>
            </a:xfrm>
            <a:prstGeom prst="rect">
              <a:avLst/>
            </a:prstGeom>
          </p:spPr>
        </p:pic>
      </p:grpSp>
      <p:sp>
        <p:nvSpPr>
          <p:cNvPr id="6" name="Subtitle 2">
            <a:extLst>
              <a:ext uri="{FF2B5EF4-FFF2-40B4-BE49-F238E27FC236}">
                <a16:creationId xmlns:a16="http://schemas.microsoft.com/office/drawing/2014/main" id="{09C2095E-9723-C302-DE55-7E71ECEFF303}"/>
              </a:ext>
            </a:extLst>
          </p:cNvPr>
          <p:cNvSpPr txBox="1">
            <a:spLocks/>
          </p:cNvSpPr>
          <p:nvPr/>
        </p:nvSpPr>
        <p:spPr>
          <a:xfrm>
            <a:off x="667719" y="1865961"/>
            <a:ext cx="8001000" cy="1447800"/>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6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429C7BD-34FD-A080-B068-5F7E754E1AE2}"/>
              </a:ext>
            </a:extLst>
          </p:cNvPr>
          <p:cNvSpPr/>
          <p:nvPr/>
        </p:nvSpPr>
        <p:spPr>
          <a:xfrm>
            <a:off x="2366801" y="1747768"/>
            <a:ext cx="8686800"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srgbClr val="00194C"/>
                </a:solidFill>
                <a:effectLst/>
                <a:uLnTx/>
                <a:uFillTx/>
                <a:latin typeface="Times New Roman" panose="02020603050405020304" pitchFamily="18" charset="0"/>
                <a:ea typeface="+mn-ea"/>
                <a:cs typeface="Times New Roman" panose="02020603050405020304" pitchFamily="18" charset="0"/>
              </a:rPr>
              <a:t>January 26 Regular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194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itle 8">
            <a:extLst>
              <a:ext uri="{FF2B5EF4-FFF2-40B4-BE49-F238E27FC236}">
                <a16:creationId xmlns:a16="http://schemas.microsoft.com/office/drawing/2014/main" id="{602B6228-DD49-FB85-7E41-C2CE33EA2006}"/>
              </a:ext>
            </a:extLst>
          </p:cNvPr>
          <p:cNvSpPr>
            <a:spLocks noGrp="1"/>
          </p:cNvSpPr>
          <p:nvPr>
            <p:ph type="title"/>
          </p:nvPr>
        </p:nvSpPr>
        <p:spPr>
          <a:xfrm>
            <a:off x="1743928" y="1024984"/>
            <a:ext cx="8333222" cy="1147969"/>
          </a:xfrm>
        </p:spPr>
        <p:txBody>
          <a:bodyPr/>
          <a:lstStyle/>
          <a:p>
            <a:r>
              <a:rPr lang="en-US">
                <a:latin typeface="Times New Roman" panose="02020603050405020304" pitchFamily="18" charset="0"/>
                <a:cs typeface="Times New Roman" panose="02020603050405020304" pitchFamily="18" charset="0"/>
              </a:rPr>
              <a:t>Approval of Minutes</a:t>
            </a:r>
          </a:p>
        </p:txBody>
      </p:sp>
    </p:spTree>
    <p:extLst>
      <p:ext uri="{BB962C8B-B14F-4D97-AF65-F5344CB8AC3E}">
        <p14:creationId xmlns:p14="http://schemas.microsoft.com/office/powerpoint/2010/main" val="2415036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9055768" y="2042237"/>
            <a:ext cx="2493673" cy="1147968"/>
          </a:xfrm>
        </p:spPr>
        <p:txBody>
          <a:bodyPr>
            <a:normAutofit/>
          </a:bodyPr>
          <a:lstStyle/>
          <a:p>
            <a:pPr algn="ctr"/>
            <a:r>
              <a:rPr lang="en-US" sz="2800" b="0"/>
              <a:t>Dr. Ken Warden</a:t>
            </a:r>
            <a:br>
              <a:rPr lang="en-US" sz="2800" b="0"/>
            </a:br>
            <a:r>
              <a:rPr lang="en-US" sz="2800" b="0"/>
              <a:t>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14:</a:t>
            </a:r>
            <a:br>
              <a:rPr lang="en-US" sz="4000" b="1"/>
            </a:br>
            <a:r>
              <a:rPr lang="en-US" sz="4000" b="1"/>
              <a:t>COMMISSIONER’S REPORT</a:t>
            </a:r>
          </a:p>
        </p:txBody>
      </p:sp>
    </p:spTree>
    <p:extLst>
      <p:ext uri="{BB962C8B-B14F-4D97-AF65-F5344CB8AC3E}">
        <p14:creationId xmlns:p14="http://schemas.microsoft.com/office/powerpoint/2010/main" val="3020235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35FA909-3F24-448C-A8BC-7CF77F62F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8A3EB5C1-B463-0DF4-96E0-183EF81842E7}"/>
              </a:ext>
            </a:extLst>
          </p:cNvPr>
          <p:cNvSpPr txBox="1">
            <a:spLocks/>
          </p:cNvSpPr>
          <p:nvPr/>
        </p:nvSpPr>
        <p:spPr>
          <a:xfrm>
            <a:off x="1640633" y="1091246"/>
            <a:ext cx="6140449" cy="13234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fontAlgn="auto">
              <a:spcAft>
                <a:spcPts val="600"/>
              </a:spcAft>
              <a:buClrTx/>
              <a:buSzTx/>
              <a:tabLst/>
              <a:defRPr/>
            </a:pPr>
            <a:endParaRPr kumimoji="0" lang="en-US" sz="4000" b="1" i="0" u="none" strike="noStrike" cap="none" spc="0" normalizeH="0" baseline="0" noProof="0" dirty="0">
              <a:ln>
                <a:noFill/>
              </a:ln>
              <a:solidFill>
                <a:schemeClr val="bg1"/>
              </a:solidFill>
              <a:effectLst/>
              <a:uLnTx/>
              <a:uFillTx/>
            </a:endParaRPr>
          </a:p>
          <a:p>
            <a:pPr marL="0" marR="0" lvl="0" indent="0" fontAlgn="auto">
              <a:spcAft>
                <a:spcPts val="600"/>
              </a:spcAft>
              <a:buClrTx/>
              <a:buSzTx/>
              <a:tabLst/>
              <a:defRPr/>
            </a:pPr>
            <a:r>
              <a:rPr kumimoji="0" lang="en-US" sz="4000" b="1" i="0" u="none" strike="noStrike" cap="none" spc="0" normalizeH="0" baseline="0" noProof="0" dirty="0">
                <a:ln>
                  <a:noFill/>
                </a:ln>
                <a:solidFill>
                  <a:schemeClr val="bg1"/>
                </a:solidFill>
                <a:effectLst/>
                <a:uLnTx/>
                <a:uFillTx/>
              </a:rPr>
              <a:t>Institutional Changes</a:t>
            </a:r>
          </a:p>
        </p:txBody>
      </p:sp>
      <p:sp>
        <p:nvSpPr>
          <p:cNvPr id="2" name="Text Placeholder 2">
            <a:extLst>
              <a:ext uri="{FF2B5EF4-FFF2-40B4-BE49-F238E27FC236}">
                <a16:creationId xmlns:a16="http://schemas.microsoft.com/office/drawing/2014/main" id="{DD182417-C8E0-2402-C222-1FB4CD894A71}"/>
              </a:ext>
            </a:extLst>
          </p:cNvPr>
          <p:cNvSpPr txBox="1">
            <a:spLocks/>
          </p:cNvSpPr>
          <p:nvPr/>
        </p:nvSpPr>
        <p:spPr>
          <a:xfrm>
            <a:off x="1267408" y="2782506"/>
            <a:ext cx="5674567" cy="286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194C"/>
              </a:buClr>
              <a:buFont typeface="Arial" panose="020B0604020202020204" pitchFamily="34" charset="0"/>
              <a:buChar char="•"/>
              <a:defRPr lang="en-US" sz="2400" kern="1200">
                <a:solidFill>
                  <a:srgbClr val="00194C"/>
                </a:solidFill>
                <a:latin typeface="+mn-lt"/>
                <a:ea typeface="+mn-ea"/>
                <a:cs typeface="+mn-cs"/>
              </a:defRPr>
            </a:lvl1pPr>
            <a:lvl2pPr marL="685800" indent="-228600" algn="l" defTabSz="914400" rtl="0" eaLnBrk="1" latinLnBrk="0" hangingPunct="1">
              <a:lnSpc>
                <a:spcPct val="90000"/>
              </a:lnSpc>
              <a:spcBef>
                <a:spcPts val="500"/>
              </a:spcBef>
              <a:buClr>
                <a:srgbClr val="00194C"/>
              </a:buClr>
              <a:buFont typeface="Arial" panose="020B0604020202020204" pitchFamily="34" charset="0"/>
              <a:buChar char="•"/>
              <a:defRPr lang="en-US" sz="2000" kern="1200">
                <a:solidFill>
                  <a:srgbClr val="00194C"/>
                </a:solidFill>
                <a:latin typeface="+mn-lt"/>
                <a:ea typeface="+mn-ea"/>
                <a:cs typeface="+mn-cs"/>
              </a:defRPr>
            </a:lvl2pPr>
            <a:lvl3pPr marL="1143000" indent="-228600" algn="l" defTabSz="914400" rtl="0" eaLnBrk="1" latinLnBrk="0" hangingPunct="1">
              <a:lnSpc>
                <a:spcPct val="90000"/>
              </a:lnSpc>
              <a:spcBef>
                <a:spcPts val="500"/>
              </a:spcBef>
              <a:buClr>
                <a:srgbClr val="00194C"/>
              </a:buClr>
              <a:buFont typeface="Arial" panose="020B0604020202020204" pitchFamily="34" charset="0"/>
              <a:buChar char="•"/>
              <a:defRPr lang="en-US" sz="1800" kern="1200">
                <a:solidFill>
                  <a:srgbClr val="00194C"/>
                </a:solidFill>
                <a:latin typeface="+mn-lt"/>
                <a:ea typeface="+mn-ea"/>
                <a:cs typeface="+mn-cs"/>
              </a:defRPr>
            </a:lvl3pPr>
            <a:lvl4pPr marL="1600200" indent="-228600" algn="l" defTabSz="914400" rtl="0" eaLnBrk="1" latinLnBrk="0" hangingPunct="1">
              <a:lnSpc>
                <a:spcPct val="90000"/>
              </a:lnSpc>
              <a:spcBef>
                <a:spcPts val="500"/>
              </a:spcBef>
              <a:buClr>
                <a:srgbClr val="00194C"/>
              </a:buClr>
              <a:buFont typeface="Arial" panose="020B0604020202020204" pitchFamily="34" charset="0"/>
              <a:buChar char="•"/>
              <a:defRPr lang="en-US" sz="1600" kern="1200">
                <a:solidFill>
                  <a:srgbClr val="00194C"/>
                </a:solidFill>
                <a:latin typeface="+mn-lt"/>
                <a:ea typeface="+mn-ea"/>
                <a:cs typeface="+mn-cs"/>
              </a:defRPr>
            </a:lvl4pPr>
            <a:lvl5pPr marL="2057400" indent="-228600" algn="l" defTabSz="914400" rtl="0" eaLnBrk="1" latinLnBrk="0" hangingPunct="1">
              <a:lnSpc>
                <a:spcPct val="90000"/>
              </a:lnSpc>
              <a:spcBef>
                <a:spcPts val="500"/>
              </a:spcBef>
              <a:buClr>
                <a:srgbClr val="00194C"/>
              </a:buClr>
              <a:buFont typeface="Arial" panose="020B0604020202020204" pitchFamily="34" charset="0"/>
              <a:buChar char="•"/>
              <a:defRPr lang="en-IN" sz="1600" kern="1200">
                <a:solidFill>
                  <a:srgbClr val="0019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0"/>
              </a:spcBef>
              <a:spcAft>
                <a:spcPts val="0"/>
              </a:spcAft>
              <a:buClr>
                <a:srgbClr val="00194C"/>
              </a:buClr>
              <a:buSzTx/>
              <a:buNone/>
              <a:tabLst/>
              <a:defRPr/>
            </a:pPr>
            <a:r>
              <a:rPr kumimoji="0" lang="en-US" b="0" i="0" u="none" strike="noStrike" cap="none" spc="0" normalizeH="0" baseline="0" noProof="0" dirty="0">
                <a:ln>
                  <a:noFill/>
                </a:ln>
                <a:solidFill>
                  <a:schemeClr val="bg1">
                    <a:alpha val="80000"/>
                  </a:schemeClr>
                </a:solidFill>
                <a:effectLst/>
                <a:uLnTx/>
                <a:uFillTx/>
              </a:rPr>
              <a:t>Dr. Wade Derden Named 5</a:t>
            </a:r>
            <a:r>
              <a:rPr kumimoji="0" lang="en-US" b="0" i="0" u="none" strike="noStrike" cap="none" spc="0" normalizeH="0" baseline="30000" noProof="0" dirty="0">
                <a:ln>
                  <a:noFill/>
                </a:ln>
                <a:solidFill>
                  <a:schemeClr val="bg1">
                    <a:alpha val="80000"/>
                  </a:schemeClr>
                </a:solidFill>
                <a:effectLst/>
                <a:uLnTx/>
                <a:uFillTx/>
              </a:rPr>
              <a:t>th</a:t>
            </a:r>
            <a:r>
              <a:rPr kumimoji="0" lang="en-US" b="0" i="0" u="none" strike="noStrike" cap="none" spc="0" normalizeH="0" baseline="0" noProof="0" dirty="0">
                <a:ln>
                  <a:noFill/>
                </a:ln>
                <a:solidFill>
                  <a:schemeClr val="bg1">
                    <a:alpha val="80000"/>
                  </a:schemeClr>
                </a:solidFill>
                <a:effectLst/>
                <a:uLnTx/>
                <a:uFillTx/>
              </a:rPr>
              <a:t> President of National Park College, effective July 1, 2024.</a:t>
            </a:r>
          </a:p>
          <a:p>
            <a:pPr marL="0" marR="0" lvl="0" fontAlgn="auto">
              <a:spcBef>
                <a:spcPts val="1000"/>
              </a:spcBef>
              <a:spcAft>
                <a:spcPts val="0"/>
              </a:spcAft>
              <a:buClr>
                <a:srgbClr val="00194C"/>
              </a:buClr>
              <a:buSzTx/>
              <a:tabLst/>
              <a:defRPr/>
            </a:pPr>
            <a:endParaRPr kumimoji="0" lang="en-US" b="0" i="0" u="none" strike="noStrike" cap="none" spc="0" normalizeH="0" baseline="0" noProof="0" dirty="0">
              <a:ln>
                <a:noFill/>
              </a:ln>
              <a:solidFill>
                <a:schemeClr val="bg1">
                  <a:alpha val="80000"/>
                </a:schemeClr>
              </a:solidFill>
              <a:effectLst/>
              <a:uLnTx/>
              <a:uFillTx/>
            </a:endParaRPr>
          </a:p>
        </p:txBody>
      </p:sp>
      <p:pic>
        <p:nvPicPr>
          <p:cNvPr id="3" name="Picture 2">
            <a:extLst>
              <a:ext uri="{FF2B5EF4-FFF2-40B4-BE49-F238E27FC236}">
                <a16:creationId xmlns:a16="http://schemas.microsoft.com/office/drawing/2014/main" id="{A0976047-8FCB-C010-8A2D-AA7160FEE6FB}"/>
              </a:ext>
            </a:extLst>
          </p:cNvPr>
          <p:cNvPicPr>
            <a:picLocks noChangeAspect="1"/>
          </p:cNvPicPr>
          <p:nvPr/>
        </p:nvPicPr>
        <p:blipFill rotWithShape="1">
          <a:blip r:embed="rId2"/>
          <a:srcRect r="613"/>
          <a:stretch/>
        </p:blipFill>
        <p:spPr>
          <a:xfrm>
            <a:off x="7668829"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7" name="Group 16">
            <a:extLst>
              <a:ext uri="{FF2B5EF4-FFF2-40B4-BE49-F238E27FC236}">
                <a16:creationId xmlns:a16="http://schemas.microsoft.com/office/drawing/2014/main" id="{8B60959F-9B69-4520-A16E-EA6BECC747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5" name="Freeform: Shape 14">
              <a:extLst>
                <a:ext uri="{FF2B5EF4-FFF2-40B4-BE49-F238E27FC236}">
                  <a16:creationId xmlns:a16="http://schemas.microsoft.com/office/drawing/2014/main" id="{18D5A6E8-CD1B-4796-ABD1-A6F27F6C0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7E12F56-F4EE-4535-8677-C11996E241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686859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
          <p:cNvSpPr txBox="1">
            <a:spLocks noGrp="1"/>
          </p:cNvSpPr>
          <p:nvPr>
            <p:ph type="title"/>
          </p:nvPr>
        </p:nvSpPr>
        <p:spPr>
          <a:xfrm>
            <a:off x="653667" y="701800"/>
            <a:ext cx="10559200" cy="5454400"/>
          </a:xfrm>
          <a:prstGeom prst="rect">
            <a:avLst/>
          </a:prstGeom>
          <a:noFill/>
          <a:ln>
            <a:noFill/>
          </a:ln>
        </p:spPr>
        <p:txBody>
          <a:bodyPr spcFirstLastPara="1" wrap="square" lIns="60967" tIns="30467" rIns="60967" bIns="30467" anchor="ctr" anchorCtr="0">
            <a:normAutofit/>
          </a:bodyPr>
          <a:lstStyle/>
          <a:p>
            <a:pPr algn="l"/>
            <a:r>
              <a:rPr lang="en" b="1">
                <a:latin typeface="Noto Sans"/>
                <a:ea typeface="Noto Sans"/>
                <a:cs typeface="Noto Sans"/>
                <a:sym typeface="Noto Sans"/>
              </a:rPr>
              <a:t>LEARNS </a:t>
            </a:r>
            <a:endParaRPr b="1">
              <a:latin typeface="Noto Sans"/>
              <a:ea typeface="Noto Sans"/>
              <a:cs typeface="Noto Sans"/>
              <a:sym typeface="Noto Sans"/>
            </a:endParaRPr>
          </a:p>
          <a:p>
            <a:pPr algn="l"/>
            <a:r>
              <a:rPr lang="en" sz="6267">
                <a:latin typeface="Noto Sans"/>
                <a:ea typeface="Noto Sans"/>
                <a:cs typeface="Noto Sans"/>
                <a:sym typeface="Noto Sans"/>
              </a:rPr>
              <a:t>High Demand &amp; High Wage</a:t>
            </a:r>
            <a:endParaRPr sz="6267">
              <a:latin typeface="Noto Sans"/>
              <a:ea typeface="Noto Sans"/>
              <a:cs typeface="Noto Sans"/>
              <a:sym typeface="Noto Sans"/>
            </a:endParaRPr>
          </a:p>
          <a:p>
            <a:pPr algn="l"/>
            <a:r>
              <a:rPr lang="en">
                <a:latin typeface="Noto Sans"/>
                <a:ea typeface="Noto Sans"/>
                <a:cs typeface="Noto Sans"/>
                <a:sym typeface="Noto Sans"/>
              </a:rPr>
              <a:t>State Distinction</a:t>
            </a:r>
            <a:endParaRPr>
              <a:latin typeface="Noto Sans"/>
              <a:ea typeface="Noto Sans"/>
              <a:cs typeface="Noto Sans"/>
              <a:sym typeface="Noto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6d8773fa0f_0_0"/>
          <p:cNvSpPr/>
          <p:nvPr/>
        </p:nvSpPr>
        <p:spPr>
          <a:xfrm>
            <a:off x="0" y="5733"/>
            <a:ext cx="12301200" cy="791200"/>
          </a:xfrm>
          <a:prstGeom prst="rect">
            <a:avLst/>
          </a:prstGeom>
          <a:solidFill>
            <a:srgbClr val="156F49"/>
          </a:solidFill>
          <a:ln w="9525" cap="flat" cmpd="sng">
            <a:solidFill>
              <a:schemeClr val="dk2"/>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10" name="Google Shape;210;g26d8773fa0f_0_0"/>
          <p:cNvSpPr txBox="1"/>
          <p:nvPr/>
        </p:nvSpPr>
        <p:spPr>
          <a:xfrm>
            <a:off x="1585650" y="173733"/>
            <a:ext cx="10820400" cy="631904"/>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buSzPts val="2200"/>
            </a:pPr>
            <a:r>
              <a:rPr lang="en" sz="2933" b="1" kern="0">
                <a:solidFill>
                  <a:srgbClr val="FFFFFF"/>
                </a:solidFill>
                <a:latin typeface="Noto Sans"/>
                <a:ea typeface="Noto Sans"/>
                <a:cs typeface="Noto Sans"/>
                <a:sym typeface="Noto Sans"/>
              </a:rPr>
              <a:t>Vision of a “Success Ready” Arkansas Graduate</a:t>
            </a:r>
            <a:endParaRPr sz="2933" b="1" kern="0">
              <a:solidFill>
                <a:srgbClr val="FFFFFF"/>
              </a:solidFill>
              <a:latin typeface="Noto Sans"/>
              <a:ea typeface="Noto Sans"/>
              <a:cs typeface="Noto Sans"/>
              <a:sym typeface="Noto Sans"/>
            </a:endParaRPr>
          </a:p>
        </p:txBody>
      </p:sp>
      <p:pic>
        <p:nvPicPr>
          <p:cNvPr id="211" name="Google Shape;211;g26d8773fa0f_0_0"/>
          <p:cNvPicPr preferRelativeResize="0"/>
          <p:nvPr/>
        </p:nvPicPr>
        <p:blipFill rotWithShape="1">
          <a:blip r:embed="rId3">
            <a:alphaModFix/>
          </a:blip>
          <a:srcRect/>
          <a:stretch/>
        </p:blipFill>
        <p:spPr>
          <a:xfrm>
            <a:off x="10206900" y="5962645"/>
            <a:ext cx="1703997" cy="894457"/>
          </a:xfrm>
          <a:prstGeom prst="rect">
            <a:avLst/>
          </a:prstGeom>
          <a:noFill/>
          <a:ln>
            <a:noFill/>
          </a:ln>
        </p:spPr>
      </p:pic>
      <p:sp>
        <p:nvSpPr>
          <p:cNvPr id="212" name="Google Shape;212;g26d8773fa0f_0_0"/>
          <p:cNvSpPr/>
          <p:nvPr/>
        </p:nvSpPr>
        <p:spPr>
          <a:xfrm>
            <a:off x="4941033" y="2229800"/>
            <a:ext cx="3546400" cy="1199200"/>
          </a:xfrm>
          <a:prstGeom prst="chevron">
            <a:avLst>
              <a:gd name="adj" fmla="val 50000"/>
            </a:avLst>
          </a:prstGeom>
          <a:solidFill>
            <a:srgbClr val="6AA84F"/>
          </a:solidFill>
          <a:ln>
            <a:noFill/>
          </a:ln>
        </p:spPr>
        <p:txBody>
          <a:bodyPr spcFirstLastPara="1" wrap="square" lIns="121900" tIns="121900" rIns="121900" bIns="121900" anchor="ctr" anchorCtr="0">
            <a:noAutofit/>
          </a:bodyPr>
          <a:lstStyle/>
          <a:p>
            <a:pPr algn="ctr" defTabSz="1219170">
              <a:buClr>
                <a:srgbClr val="000000"/>
              </a:buClr>
              <a:buSzPts val="1200"/>
            </a:pPr>
            <a:r>
              <a:rPr lang="en-US" sz="1600" kern="0">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Purposeful Courses Aligned to Postsecondary Plans</a:t>
            </a:r>
            <a:endParaRPr lang="en-US" sz="1600" kern="0">
              <a:solidFill>
                <a:srgbClr val="FFFFFF"/>
              </a:solidFill>
              <a:latin typeface="Arial"/>
              <a:ea typeface="Arial"/>
              <a:cs typeface="Arial"/>
              <a:sym typeface="Arial"/>
            </a:endParaRPr>
          </a:p>
        </p:txBody>
      </p:sp>
      <p:sp>
        <p:nvSpPr>
          <p:cNvPr id="213" name="Google Shape;213;g26d8773fa0f_0_0"/>
          <p:cNvSpPr/>
          <p:nvPr/>
        </p:nvSpPr>
        <p:spPr>
          <a:xfrm>
            <a:off x="2429500" y="2229667"/>
            <a:ext cx="2952800" cy="1199200"/>
          </a:xfrm>
          <a:prstGeom prst="chevron">
            <a:avLst>
              <a:gd name="adj" fmla="val 50000"/>
            </a:avLst>
          </a:prstGeom>
          <a:solidFill>
            <a:srgbClr val="93C47D"/>
          </a:solid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FFFFFF"/>
                </a:solidFill>
                <a:latin typeface="Arial"/>
                <a:ea typeface="Arial"/>
                <a:cs typeface="Arial"/>
                <a:sym typeface="Arial"/>
              </a:rPr>
              <a:t>Academic Core</a:t>
            </a:r>
            <a:endParaRPr sz="1600" kern="0">
              <a:solidFill>
                <a:srgbClr val="FFFFFF"/>
              </a:solidFill>
              <a:latin typeface="Arial"/>
              <a:ea typeface="Arial"/>
              <a:cs typeface="Arial"/>
              <a:sym typeface="Arial"/>
            </a:endParaRPr>
          </a:p>
        </p:txBody>
      </p:sp>
      <p:sp>
        <p:nvSpPr>
          <p:cNvPr id="214" name="Google Shape;214;g26d8773fa0f_0_0"/>
          <p:cNvSpPr txBox="1"/>
          <p:nvPr/>
        </p:nvSpPr>
        <p:spPr>
          <a:xfrm>
            <a:off x="141900" y="680733"/>
            <a:ext cx="11949600" cy="1169511"/>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500"/>
            </a:pPr>
            <a:r>
              <a:rPr lang="en" sz="2000" b="1" kern="0">
                <a:solidFill>
                  <a:srgbClr val="000000"/>
                </a:solidFill>
                <a:latin typeface="Arial"/>
                <a:ea typeface="Arial"/>
                <a:cs typeface="Arial"/>
                <a:sym typeface="Arial"/>
              </a:rPr>
              <a:t>“Success Ready” Arkansas Graduate: </a:t>
            </a:r>
            <a:endParaRPr sz="2000" b="1" kern="0">
              <a:solidFill>
                <a:srgbClr val="000000"/>
              </a:solidFill>
              <a:latin typeface="Arial"/>
              <a:ea typeface="Arial"/>
              <a:cs typeface="Arial"/>
              <a:sym typeface="Arial"/>
            </a:endParaRPr>
          </a:p>
          <a:p>
            <a:pPr algn="ctr" defTabSz="1219170">
              <a:buClr>
                <a:srgbClr val="000000"/>
              </a:buClr>
              <a:buSzPts val="1500"/>
            </a:pPr>
            <a:r>
              <a:rPr lang="en" sz="2000" b="1" kern="0">
                <a:solidFill>
                  <a:srgbClr val="000000"/>
                </a:solidFill>
                <a:latin typeface="Arial"/>
                <a:ea typeface="Arial"/>
                <a:cs typeface="Arial"/>
                <a:sym typeface="Arial"/>
              </a:rPr>
              <a:t>On a path toward prosperity, with the knowledge, skills, abilities, and habits to be successful.</a:t>
            </a:r>
            <a:endParaRPr sz="2000" b="1" kern="0">
              <a:solidFill>
                <a:srgbClr val="000000"/>
              </a:solidFill>
              <a:latin typeface="Arial"/>
              <a:ea typeface="Arial"/>
              <a:cs typeface="Arial"/>
              <a:sym typeface="Arial"/>
            </a:endParaRPr>
          </a:p>
          <a:p>
            <a:pPr algn="ctr" defTabSz="1219170">
              <a:buClr>
                <a:srgbClr val="000000"/>
              </a:buClr>
              <a:buSzPts val="1500"/>
            </a:pPr>
            <a:r>
              <a:rPr lang="en" sz="2000" b="1" kern="0">
                <a:solidFill>
                  <a:srgbClr val="000000"/>
                </a:solidFill>
                <a:latin typeface="Arial"/>
                <a:ea typeface="Arial"/>
                <a:cs typeface="Arial"/>
                <a:sym typeface="Arial"/>
              </a:rPr>
              <a:t>Enrollment - Enlistment - Employment</a:t>
            </a:r>
            <a:endParaRPr sz="2000" b="1" kern="0">
              <a:solidFill>
                <a:srgbClr val="000000"/>
              </a:solidFill>
              <a:latin typeface="Arial"/>
              <a:ea typeface="Arial"/>
              <a:cs typeface="Arial"/>
              <a:sym typeface="Arial"/>
            </a:endParaRPr>
          </a:p>
        </p:txBody>
      </p:sp>
      <p:sp>
        <p:nvSpPr>
          <p:cNvPr id="215" name="Google Shape;215;g26d8773fa0f_0_0"/>
          <p:cNvSpPr/>
          <p:nvPr/>
        </p:nvSpPr>
        <p:spPr>
          <a:xfrm>
            <a:off x="8060333" y="2229800"/>
            <a:ext cx="3153600" cy="1199200"/>
          </a:xfrm>
          <a:prstGeom prst="chevron">
            <a:avLst>
              <a:gd name="adj" fmla="val 50000"/>
            </a:avLst>
          </a:prstGeom>
          <a:solidFill>
            <a:srgbClr val="38761D"/>
          </a:solid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FFFFFF"/>
                </a:solidFill>
                <a:latin typeface="Arial"/>
                <a:ea typeface="Arial"/>
                <a:cs typeface="Arial"/>
                <a:sym typeface="Arial"/>
              </a:rPr>
              <a:t>Community Service Demonstration</a:t>
            </a:r>
            <a:endParaRPr sz="1600" kern="0">
              <a:solidFill>
                <a:srgbClr val="FFFFFF"/>
              </a:solidFill>
              <a:latin typeface="Arial"/>
              <a:ea typeface="Arial"/>
              <a:cs typeface="Arial"/>
              <a:sym typeface="Arial"/>
            </a:endParaRPr>
          </a:p>
        </p:txBody>
      </p:sp>
      <p:sp>
        <p:nvSpPr>
          <p:cNvPr id="216" name="Google Shape;216;g26d8773fa0f_0_0"/>
          <p:cNvSpPr txBox="1"/>
          <p:nvPr/>
        </p:nvSpPr>
        <p:spPr>
          <a:xfrm>
            <a:off x="575767" y="1670433"/>
            <a:ext cx="10638000" cy="595059"/>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700"/>
            </a:pPr>
            <a:r>
              <a:rPr lang="en" sz="2267" b="1" i="1" kern="0">
                <a:solidFill>
                  <a:srgbClr val="1B7A4C"/>
                </a:solidFill>
                <a:latin typeface="Arial"/>
                <a:ea typeface="Arial"/>
                <a:cs typeface="Arial"/>
                <a:sym typeface="Arial"/>
              </a:rPr>
              <a:t>Graduation Requirements for All Students</a:t>
            </a:r>
            <a:r>
              <a:rPr lang="en" sz="2267" b="1" i="1" kern="0">
                <a:solidFill>
                  <a:srgbClr val="000000"/>
                </a:solidFill>
                <a:latin typeface="Arial"/>
                <a:ea typeface="Arial"/>
                <a:cs typeface="Arial"/>
                <a:sym typeface="Arial"/>
              </a:rPr>
              <a:t> </a:t>
            </a:r>
            <a:endParaRPr sz="2267" b="1" i="1" kern="0">
              <a:solidFill>
                <a:srgbClr val="000000"/>
              </a:solidFill>
              <a:latin typeface="Arial"/>
              <a:ea typeface="Arial"/>
              <a:cs typeface="Arial"/>
              <a:sym typeface="Arial"/>
            </a:endParaRPr>
          </a:p>
        </p:txBody>
      </p:sp>
      <p:sp>
        <p:nvSpPr>
          <p:cNvPr id="217" name="Google Shape;217;g26d8773fa0f_0_0"/>
          <p:cNvSpPr/>
          <p:nvPr/>
        </p:nvSpPr>
        <p:spPr>
          <a:xfrm>
            <a:off x="7460767" y="4713000"/>
            <a:ext cx="4070800" cy="1199200"/>
          </a:xfrm>
          <a:prstGeom prst="chevron">
            <a:avLst>
              <a:gd name="adj" fmla="val 50000"/>
            </a:avLst>
          </a:prstGeom>
          <a:solidFill>
            <a:srgbClr val="6D9EEB"/>
          </a:solidFill>
          <a:ln>
            <a:noFill/>
          </a:ln>
        </p:spPr>
        <p:txBody>
          <a:bodyPr spcFirstLastPara="1" wrap="square" lIns="121900" tIns="121900" rIns="121900" bIns="121900" anchor="ctr" anchorCtr="0">
            <a:noAutofit/>
          </a:bodyPr>
          <a:lstStyle/>
          <a:p>
            <a:pPr defTabSz="1219170">
              <a:buClr>
                <a:srgbClr val="000000"/>
              </a:buClr>
              <a:buSzPts val="1200"/>
            </a:pPr>
            <a:r>
              <a:rPr lang="en" sz="1600" kern="0">
                <a:solidFill>
                  <a:srgbClr val="FFFFFF"/>
                </a:solidFill>
                <a:latin typeface="Arial"/>
                <a:ea typeface="Arial"/>
                <a:cs typeface="Arial"/>
                <a:sym typeface="Arial"/>
              </a:rPr>
              <a:t> Demonstration of Readiness </a:t>
            </a:r>
            <a:endParaRPr sz="1600" kern="0">
              <a:solidFill>
                <a:srgbClr val="FFFFFF"/>
              </a:solidFill>
              <a:latin typeface="Arial"/>
              <a:ea typeface="Arial"/>
              <a:cs typeface="Arial"/>
              <a:sym typeface="Arial"/>
            </a:endParaRPr>
          </a:p>
          <a:p>
            <a:pPr defTabSz="1219170">
              <a:buClr>
                <a:srgbClr val="000000"/>
              </a:buClr>
              <a:buSzPts val="1200"/>
            </a:pPr>
            <a:r>
              <a:rPr lang="en" sz="1600" kern="0">
                <a:solidFill>
                  <a:srgbClr val="FFFFFF"/>
                </a:solidFill>
                <a:latin typeface="Arial"/>
                <a:ea typeface="Arial"/>
                <a:cs typeface="Arial"/>
                <a:sym typeface="Arial"/>
              </a:rPr>
              <a:t> as Culmination of Pathway</a:t>
            </a:r>
            <a:endParaRPr sz="1600" kern="0">
              <a:solidFill>
                <a:srgbClr val="FFFFFF"/>
              </a:solidFill>
              <a:latin typeface="Arial"/>
              <a:ea typeface="Arial"/>
              <a:cs typeface="Arial"/>
              <a:sym typeface="Arial"/>
            </a:endParaRPr>
          </a:p>
          <a:p>
            <a:pPr defTabSz="1219170">
              <a:buClr>
                <a:srgbClr val="000000"/>
              </a:buClr>
              <a:buSzPts val="1200"/>
            </a:pPr>
            <a:endParaRPr sz="1600" kern="0">
              <a:solidFill>
                <a:srgbClr val="FFFFFF"/>
              </a:solidFill>
              <a:latin typeface="Arial"/>
              <a:ea typeface="Arial"/>
              <a:cs typeface="Arial"/>
              <a:sym typeface="Arial"/>
            </a:endParaRPr>
          </a:p>
          <a:p>
            <a:pPr defTabSz="1219170">
              <a:buClr>
                <a:srgbClr val="000000"/>
              </a:buClr>
              <a:buSzPts val="1200"/>
            </a:pPr>
            <a:endParaRPr sz="1600" kern="0">
              <a:solidFill>
                <a:srgbClr val="FFFFFF"/>
              </a:solidFill>
              <a:latin typeface="Arial"/>
              <a:ea typeface="Arial"/>
              <a:cs typeface="Arial"/>
              <a:sym typeface="Arial"/>
            </a:endParaRPr>
          </a:p>
          <a:p>
            <a:pPr defTabSz="1219170">
              <a:buClr>
                <a:srgbClr val="000000"/>
              </a:buClr>
              <a:buSzPts val="1200"/>
            </a:pPr>
            <a:endParaRPr sz="1600" kern="0">
              <a:solidFill>
                <a:srgbClr val="FFFFFF"/>
              </a:solidFill>
              <a:latin typeface="Arial"/>
              <a:ea typeface="Arial"/>
              <a:cs typeface="Arial"/>
              <a:sym typeface="Arial"/>
            </a:endParaRPr>
          </a:p>
        </p:txBody>
      </p:sp>
      <p:sp>
        <p:nvSpPr>
          <p:cNvPr id="218" name="Google Shape;218;g26d8773fa0f_0_0"/>
          <p:cNvSpPr/>
          <p:nvPr/>
        </p:nvSpPr>
        <p:spPr>
          <a:xfrm>
            <a:off x="2393900" y="4713000"/>
            <a:ext cx="3024000" cy="1199200"/>
          </a:xfrm>
          <a:prstGeom prst="chevron">
            <a:avLst>
              <a:gd name="adj" fmla="val 50000"/>
            </a:avLst>
          </a:prstGeom>
          <a:solidFill>
            <a:srgbClr val="0B5394"/>
          </a:solid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FFFFFF"/>
                </a:solidFill>
                <a:latin typeface="Arial"/>
                <a:ea typeface="Arial"/>
                <a:cs typeface="Arial"/>
                <a:sym typeface="Arial"/>
              </a:rPr>
              <a:t>Sequence of Three Courses </a:t>
            </a:r>
            <a:endParaRPr sz="1600" kern="0">
              <a:solidFill>
                <a:srgbClr val="FFFFFF"/>
              </a:solidFill>
              <a:latin typeface="Arial"/>
              <a:ea typeface="Arial"/>
              <a:cs typeface="Arial"/>
              <a:sym typeface="Arial"/>
            </a:endParaRPr>
          </a:p>
          <a:p>
            <a:pPr algn="ctr" defTabSz="1219170">
              <a:buClr>
                <a:srgbClr val="000000"/>
              </a:buClr>
              <a:buSzPts val="1200"/>
            </a:pPr>
            <a:r>
              <a:rPr lang="en" sz="1600" kern="0">
                <a:solidFill>
                  <a:srgbClr val="FFFFFF"/>
                </a:solidFill>
                <a:latin typeface="Arial"/>
                <a:ea typeface="Arial"/>
                <a:cs typeface="Arial"/>
                <a:sym typeface="Arial"/>
              </a:rPr>
              <a:t>in an ADE Success-Ready Pathway</a:t>
            </a:r>
            <a:endParaRPr sz="1600" kern="0">
              <a:solidFill>
                <a:srgbClr val="FFFFFF"/>
              </a:solidFill>
              <a:latin typeface="Arial"/>
              <a:ea typeface="Arial"/>
              <a:cs typeface="Arial"/>
              <a:sym typeface="Arial"/>
            </a:endParaRPr>
          </a:p>
        </p:txBody>
      </p:sp>
      <p:sp>
        <p:nvSpPr>
          <p:cNvPr id="219" name="Google Shape;219;g26d8773fa0f_0_0"/>
          <p:cNvSpPr txBox="1"/>
          <p:nvPr/>
        </p:nvSpPr>
        <p:spPr>
          <a:xfrm>
            <a:off x="2429500" y="3892200"/>
            <a:ext cx="9031600" cy="820825"/>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700"/>
            </a:pPr>
            <a:r>
              <a:rPr lang="en" sz="2267" b="1" i="1" kern="0">
                <a:solidFill>
                  <a:srgbClr val="455F51"/>
                </a:solidFill>
                <a:latin typeface="Arial"/>
                <a:ea typeface="Arial"/>
                <a:cs typeface="Arial"/>
                <a:sym typeface="Arial"/>
              </a:rPr>
              <a:t>State Distinction</a:t>
            </a:r>
            <a:endParaRPr sz="2267" b="1" i="1" kern="0">
              <a:solidFill>
                <a:srgbClr val="455F51"/>
              </a:solidFill>
              <a:latin typeface="Arial"/>
              <a:ea typeface="Arial"/>
              <a:cs typeface="Arial"/>
              <a:sym typeface="Arial"/>
            </a:endParaRPr>
          </a:p>
          <a:p>
            <a:pPr algn="ctr" defTabSz="1219170">
              <a:buClr>
                <a:srgbClr val="000000"/>
              </a:buClr>
              <a:buSzPts val="1100"/>
            </a:pPr>
            <a:r>
              <a:rPr lang="en" sz="1467" i="1" kern="0">
                <a:solidFill>
                  <a:srgbClr val="455F51"/>
                </a:solidFill>
                <a:latin typeface="Arial"/>
                <a:ea typeface="Arial"/>
                <a:cs typeface="Arial"/>
                <a:sym typeface="Arial"/>
              </a:rPr>
              <a:t>Accelerated Demonstration of Readiness Aligned to Choice of Success-Ready Pathway Course Sequence</a:t>
            </a:r>
            <a:endParaRPr sz="1467" kern="0">
              <a:solidFill>
                <a:srgbClr val="455F51"/>
              </a:solidFill>
              <a:latin typeface="Arial"/>
              <a:ea typeface="Arial"/>
              <a:cs typeface="Arial"/>
              <a:sym typeface="Arial"/>
            </a:endParaRPr>
          </a:p>
        </p:txBody>
      </p:sp>
      <p:sp>
        <p:nvSpPr>
          <p:cNvPr id="220" name="Google Shape;220;g26d8773fa0f_0_0"/>
          <p:cNvSpPr/>
          <p:nvPr/>
        </p:nvSpPr>
        <p:spPr>
          <a:xfrm>
            <a:off x="8060333" y="5176200"/>
            <a:ext cx="3322800" cy="791200"/>
          </a:xfrm>
          <a:prstGeom prst="rect">
            <a:avLst/>
          </a:prstGeom>
          <a:noFill/>
          <a:ln>
            <a:noFill/>
          </a:ln>
        </p:spPr>
        <p:txBody>
          <a:bodyPr spcFirstLastPara="1" wrap="square" lIns="121900" tIns="121900" rIns="121900" bIns="121900" anchor="ctr" anchorCtr="0">
            <a:noAutofit/>
          </a:bodyPr>
          <a:lstStyle/>
          <a:p>
            <a:pPr marL="365751" indent="-145623" defTabSz="1219170">
              <a:buClr>
                <a:srgbClr val="FFFFFF"/>
              </a:buClr>
              <a:buSzPts val="1000"/>
              <a:buFont typeface="Arial"/>
              <a:buChar char="●"/>
            </a:pPr>
            <a:r>
              <a:rPr lang="en" sz="1333" kern="0">
                <a:solidFill>
                  <a:srgbClr val="FFFFFF"/>
                </a:solidFill>
                <a:latin typeface="Arial"/>
                <a:ea typeface="Arial"/>
                <a:cs typeface="Arial"/>
                <a:sym typeface="Arial"/>
              </a:rPr>
              <a:t>Early Postsecondary Credit </a:t>
            </a:r>
            <a:endParaRPr sz="1333" kern="0">
              <a:solidFill>
                <a:srgbClr val="FFFFFF"/>
              </a:solidFill>
              <a:latin typeface="Arial"/>
              <a:ea typeface="Arial"/>
              <a:cs typeface="Arial"/>
              <a:sym typeface="Arial"/>
            </a:endParaRPr>
          </a:p>
          <a:p>
            <a:pPr marL="365751" indent="-145623" defTabSz="1219170">
              <a:buClr>
                <a:srgbClr val="FFFFFF"/>
              </a:buClr>
              <a:buSzPts val="1000"/>
              <a:buFont typeface="Arial"/>
              <a:buChar char="●"/>
            </a:pPr>
            <a:r>
              <a:rPr lang="en" sz="1333" kern="0">
                <a:solidFill>
                  <a:srgbClr val="FFFFFF"/>
                </a:solidFill>
                <a:latin typeface="Arial"/>
                <a:ea typeface="Arial"/>
                <a:cs typeface="Arial"/>
                <a:sym typeface="Arial"/>
              </a:rPr>
              <a:t>Industry Recognized Credential</a:t>
            </a:r>
            <a:endParaRPr sz="1333" kern="0">
              <a:solidFill>
                <a:srgbClr val="FFFFFF"/>
              </a:solidFill>
              <a:latin typeface="Arial"/>
              <a:ea typeface="Arial"/>
              <a:cs typeface="Arial"/>
              <a:sym typeface="Arial"/>
            </a:endParaRPr>
          </a:p>
          <a:p>
            <a:pPr marL="365751" indent="-145623" defTabSz="1219170">
              <a:buClr>
                <a:srgbClr val="FFFFFF"/>
              </a:buClr>
              <a:buSzPts val="1000"/>
              <a:buFont typeface="Arial"/>
              <a:buChar char="●"/>
            </a:pPr>
            <a:r>
              <a:rPr lang="en" sz="1333" kern="0">
                <a:solidFill>
                  <a:srgbClr val="FFFFFF"/>
                </a:solidFill>
                <a:latin typeface="Arial"/>
                <a:ea typeface="Arial"/>
                <a:cs typeface="Arial"/>
                <a:sym typeface="Arial"/>
              </a:rPr>
              <a:t>Work-based Learning </a:t>
            </a:r>
            <a:endParaRPr sz="1333" kern="0">
              <a:solidFill>
                <a:srgbClr val="FFFFFF"/>
              </a:solidFill>
              <a:latin typeface="Arial"/>
              <a:ea typeface="Arial"/>
              <a:cs typeface="Arial"/>
              <a:sym typeface="Arial"/>
            </a:endParaRPr>
          </a:p>
        </p:txBody>
      </p:sp>
      <p:sp>
        <p:nvSpPr>
          <p:cNvPr id="221" name="Google Shape;221;g26d8773fa0f_0_0"/>
          <p:cNvSpPr/>
          <p:nvPr/>
        </p:nvSpPr>
        <p:spPr>
          <a:xfrm>
            <a:off x="656067" y="2229800"/>
            <a:ext cx="2213600" cy="1199200"/>
          </a:xfrm>
          <a:prstGeom prst="homePlate">
            <a:avLst>
              <a:gd name="adj" fmla="val 50000"/>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FFFFFF"/>
              </a:solidFill>
              <a:latin typeface="Roboto"/>
              <a:ea typeface="Roboto"/>
              <a:cs typeface="Roboto"/>
              <a:sym typeface="Roboto"/>
            </a:endParaRPr>
          </a:p>
        </p:txBody>
      </p:sp>
      <p:sp>
        <p:nvSpPr>
          <p:cNvPr id="222" name="Google Shape;222;g26d8773fa0f_0_0"/>
          <p:cNvSpPr/>
          <p:nvPr/>
        </p:nvSpPr>
        <p:spPr>
          <a:xfrm>
            <a:off x="687467" y="4713000"/>
            <a:ext cx="2150800" cy="1199200"/>
          </a:xfrm>
          <a:prstGeom prst="homePlate">
            <a:avLst>
              <a:gd name="adj" fmla="val 50000"/>
            </a:avLst>
          </a:prstGeom>
          <a:solidFill>
            <a:schemeClr val="accent3"/>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FFFFFF"/>
              </a:solidFill>
              <a:latin typeface="Roboto"/>
              <a:ea typeface="Roboto"/>
              <a:cs typeface="Roboto"/>
              <a:sym typeface="Roboto"/>
            </a:endParaRPr>
          </a:p>
        </p:txBody>
      </p:sp>
      <p:sp>
        <p:nvSpPr>
          <p:cNvPr id="223" name="Google Shape;223;g26d8773fa0f_0_0"/>
          <p:cNvSpPr/>
          <p:nvPr/>
        </p:nvSpPr>
        <p:spPr>
          <a:xfrm>
            <a:off x="575767" y="2229800"/>
            <a:ext cx="1704000" cy="3682400"/>
          </a:xfrm>
          <a:prstGeom prst="rect">
            <a:avLst/>
          </a:prstGeom>
          <a:solidFill>
            <a:schemeClr val="accent3"/>
          </a:solidFill>
          <a:ln>
            <a:noFill/>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224" name="Google Shape;224;g26d8773fa0f_0_0"/>
          <p:cNvSpPr txBox="1"/>
          <p:nvPr/>
        </p:nvSpPr>
        <p:spPr>
          <a:xfrm>
            <a:off x="656067" y="3722201"/>
            <a:ext cx="1575600" cy="738623"/>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1200"/>
            </a:pPr>
            <a:r>
              <a:rPr lang="en" sz="1600" kern="0">
                <a:solidFill>
                  <a:srgbClr val="FFFFFF"/>
                </a:solidFill>
                <a:latin typeface="Arial"/>
                <a:ea typeface="Arial"/>
                <a:cs typeface="Arial"/>
                <a:sym typeface="Arial"/>
              </a:rPr>
              <a:t>Student Success Plan</a:t>
            </a:r>
            <a:endParaRPr sz="1600" b="1" kern="0">
              <a:solidFill>
                <a:srgbClr val="000000"/>
              </a:solidFill>
              <a:latin typeface="Arial"/>
              <a:ea typeface="Arial"/>
              <a:cs typeface="Arial"/>
              <a:sym typeface="Arial"/>
            </a:endParaRPr>
          </a:p>
        </p:txBody>
      </p:sp>
      <p:sp>
        <p:nvSpPr>
          <p:cNvPr id="225" name="Google Shape;225;g26d8773fa0f_0_0"/>
          <p:cNvSpPr/>
          <p:nvPr/>
        </p:nvSpPr>
        <p:spPr>
          <a:xfrm>
            <a:off x="4941033" y="4713000"/>
            <a:ext cx="3024000" cy="1199200"/>
          </a:xfrm>
          <a:prstGeom prst="chevron">
            <a:avLst>
              <a:gd name="adj" fmla="val 50000"/>
            </a:avLst>
          </a:prstGeom>
          <a:solidFill>
            <a:srgbClr val="3D85C6"/>
          </a:solid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FFFFFF"/>
                </a:solidFill>
                <a:latin typeface="Arial"/>
                <a:ea typeface="Arial"/>
                <a:cs typeface="Arial"/>
                <a:sym typeface="Arial"/>
              </a:rPr>
              <a:t>Assessment Aligned to Choice of ADE Success-Ready Pathway</a:t>
            </a:r>
            <a:endParaRPr sz="2000" kern="0">
              <a:solidFill>
                <a:srgbClr val="FFFFFF"/>
              </a:solidFill>
              <a:latin typeface="Roboto"/>
              <a:ea typeface="Roboto"/>
              <a:cs typeface="Roboto"/>
              <a:sym typeface="Roboto"/>
            </a:endParaRPr>
          </a:p>
        </p:txBody>
      </p:sp>
      <p:sp>
        <p:nvSpPr>
          <p:cNvPr id="226" name="Google Shape;226;g26d8773fa0f_0_0"/>
          <p:cNvSpPr txBox="1"/>
          <p:nvPr/>
        </p:nvSpPr>
        <p:spPr>
          <a:xfrm>
            <a:off x="613733" y="6135467"/>
            <a:ext cx="6430000" cy="548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700"/>
            </a:pPr>
            <a:r>
              <a:rPr lang="en" sz="2267" i="1" kern="0">
                <a:solidFill>
                  <a:srgbClr val="000000"/>
                </a:solidFill>
                <a:latin typeface="Calibri"/>
                <a:ea typeface="Calibri"/>
                <a:cs typeface="Calibri"/>
                <a:sym typeface="Calibri"/>
              </a:rPr>
              <a:t>DISCUSSION-ONLY DRAFT</a:t>
            </a:r>
            <a:endParaRPr sz="2267" i="1" kern="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7EC756-183B-75BC-6CB8-C308217EE303}"/>
              </a:ext>
            </a:extLst>
          </p:cNvPr>
          <p:cNvSpPr>
            <a:spLocks noGrp="1"/>
          </p:cNvSpPr>
          <p:nvPr>
            <p:ph type="sldNum" sz="quarter" idx="18"/>
          </p:nvPr>
        </p:nvSpPr>
        <p:spPr/>
        <p:txBody>
          <a:bodyPr/>
          <a:lstStyle/>
          <a:p>
            <a:fld id="{8699F50C-BE38-4BD0-BA84-9B090E1F2B9B}" type="slidenum">
              <a:rPr lang="en-US" smtClean="0"/>
              <a:pPr/>
              <a:t>4</a:t>
            </a:fld>
            <a:endParaRPr lang="en-US"/>
          </a:p>
        </p:txBody>
      </p:sp>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314308" y="2762569"/>
            <a:ext cx="9832663" cy="1147969"/>
          </a:xfrm>
        </p:spPr>
        <p:txBody>
          <a:bodyPr>
            <a:normAutofit/>
          </a:bodyPr>
          <a:lstStyle/>
          <a:p>
            <a:pPr algn="ctr"/>
            <a:r>
              <a:rPr lang="en-US">
                <a:latin typeface="Times New Roman" panose="02020603050405020304" pitchFamily="18" charset="0"/>
                <a:cs typeface="Times New Roman" panose="02020603050405020304" pitchFamily="18" charset="0"/>
              </a:rPr>
              <a:t>FINANCE COMMITTEE</a:t>
            </a:r>
          </a:p>
        </p:txBody>
      </p:sp>
    </p:spTree>
    <p:extLst>
      <p:ext uri="{BB962C8B-B14F-4D97-AF65-F5344CB8AC3E}">
        <p14:creationId xmlns:p14="http://schemas.microsoft.com/office/powerpoint/2010/main" val="3830124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c906cd0bb3_0_25"/>
          <p:cNvSpPr/>
          <p:nvPr/>
        </p:nvSpPr>
        <p:spPr>
          <a:xfrm>
            <a:off x="0" y="5733"/>
            <a:ext cx="12301200" cy="1530400"/>
          </a:xfrm>
          <a:prstGeom prst="rect">
            <a:avLst/>
          </a:prstGeom>
          <a:solidFill>
            <a:srgbClr val="156F49"/>
          </a:solidFill>
          <a:ln w="9525" cap="flat" cmpd="sng">
            <a:solidFill>
              <a:schemeClr val="dk2"/>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32" name="Google Shape;232;g2c906cd0bb3_0_25"/>
          <p:cNvSpPr txBox="1"/>
          <p:nvPr/>
        </p:nvSpPr>
        <p:spPr>
          <a:xfrm>
            <a:off x="457784" y="591234"/>
            <a:ext cx="10820400" cy="775597"/>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buSzPts val="2200"/>
            </a:pPr>
            <a:r>
              <a:rPr lang="en" sz="3600" b="1" kern="0">
                <a:solidFill>
                  <a:srgbClr val="FFFFFF"/>
                </a:solidFill>
                <a:latin typeface="Noto Sans"/>
                <a:ea typeface="Noto Sans"/>
                <a:cs typeface="Noto Sans"/>
                <a:sym typeface="Noto Sans"/>
              </a:rPr>
              <a:t>CTE Pathways</a:t>
            </a:r>
            <a:endParaRPr sz="2933" b="1" kern="0">
              <a:solidFill>
                <a:srgbClr val="FFFFFF"/>
              </a:solidFill>
              <a:latin typeface="Noto Sans"/>
              <a:ea typeface="Noto Sans"/>
              <a:cs typeface="Noto Sans"/>
              <a:sym typeface="Noto Sans"/>
            </a:endParaRPr>
          </a:p>
        </p:txBody>
      </p:sp>
      <p:pic>
        <p:nvPicPr>
          <p:cNvPr id="233" name="Google Shape;233;g2c906cd0bb3_0_25"/>
          <p:cNvPicPr preferRelativeResize="0"/>
          <p:nvPr/>
        </p:nvPicPr>
        <p:blipFill rotWithShape="1">
          <a:blip r:embed="rId3">
            <a:alphaModFix/>
          </a:blip>
          <a:srcRect/>
          <a:stretch/>
        </p:blipFill>
        <p:spPr>
          <a:xfrm>
            <a:off x="10182568" y="5817950"/>
            <a:ext cx="1800089" cy="944868"/>
          </a:xfrm>
          <a:prstGeom prst="rect">
            <a:avLst/>
          </a:prstGeom>
          <a:noFill/>
          <a:ln>
            <a:noFill/>
          </a:ln>
        </p:spPr>
      </p:pic>
      <p:sp>
        <p:nvSpPr>
          <p:cNvPr id="234" name="Google Shape;234;g2c906cd0bb3_0_25"/>
          <p:cNvSpPr txBox="1"/>
          <p:nvPr/>
        </p:nvSpPr>
        <p:spPr>
          <a:xfrm>
            <a:off x="457800" y="1885701"/>
            <a:ext cx="6574000" cy="3866724"/>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2300"/>
            </a:pPr>
            <a:r>
              <a:rPr lang="en" sz="3067" kern="0">
                <a:solidFill>
                  <a:srgbClr val="000000"/>
                </a:solidFill>
                <a:latin typeface="Arial"/>
                <a:ea typeface="Arial"/>
                <a:cs typeface="Arial"/>
                <a:sym typeface="Arial"/>
              </a:rPr>
              <a:t>H2 Pathways</a:t>
            </a:r>
            <a:endParaRPr sz="3067" kern="0">
              <a:solidFill>
                <a:srgbClr val="000000"/>
              </a:solidFill>
              <a:latin typeface="Arial"/>
              <a:ea typeface="Arial"/>
              <a:cs typeface="Arial"/>
              <a:sym typeface="Arial"/>
            </a:endParaRPr>
          </a:p>
          <a:p>
            <a:pPr defTabSz="1219170">
              <a:buClr>
                <a:srgbClr val="000000"/>
              </a:buClr>
              <a:buSzPts val="1100"/>
            </a:pP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Accounting</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Advanced Manufacturing</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Agriculture, Power, Structural, and Technical Systems</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Animal Systems</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Automotive Service Technology</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Banking</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Business Finance</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Computer Science-Programming</a:t>
            </a:r>
            <a:endParaRPr sz="2000" kern="0">
              <a:solidFill>
                <a:srgbClr val="212529"/>
              </a:solidFill>
              <a:latin typeface="Arial"/>
              <a:ea typeface="Arial"/>
              <a:cs typeface="Arial"/>
              <a:sym typeface="Arial"/>
            </a:endParaRPr>
          </a:p>
          <a:p>
            <a:pPr defTabSz="1219170">
              <a:buClr>
                <a:srgbClr val="000000"/>
              </a:buClr>
              <a:buSzPts val="1100"/>
            </a:pPr>
            <a:r>
              <a:rPr lang="en" sz="2000" kern="0">
                <a:solidFill>
                  <a:srgbClr val="212529"/>
                </a:solidFill>
                <a:latin typeface="Arial"/>
                <a:ea typeface="Arial"/>
                <a:cs typeface="Arial"/>
                <a:sym typeface="Arial"/>
              </a:rPr>
              <a:t>Computer Science-Networking</a:t>
            </a:r>
            <a:endParaRPr sz="3467" kern="0">
              <a:solidFill>
                <a:srgbClr val="000000"/>
              </a:solidFill>
              <a:latin typeface="Arial"/>
              <a:ea typeface="Arial"/>
              <a:cs typeface="Arial"/>
              <a:sym typeface="Arial"/>
            </a:endParaRPr>
          </a:p>
        </p:txBody>
      </p:sp>
      <p:sp>
        <p:nvSpPr>
          <p:cNvPr id="235" name="Google Shape;235;g2c906cd0bb3_0_25"/>
          <p:cNvSpPr txBox="1"/>
          <p:nvPr/>
        </p:nvSpPr>
        <p:spPr>
          <a:xfrm>
            <a:off x="7340833" y="2736501"/>
            <a:ext cx="3538800" cy="3016170"/>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500"/>
            </a:pPr>
            <a:r>
              <a:rPr lang="en" sz="2000" kern="0">
                <a:solidFill>
                  <a:srgbClr val="212529"/>
                </a:solidFill>
                <a:latin typeface="Arial"/>
                <a:ea typeface="Arial"/>
                <a:cs typeface="Arial"/>
                <a:sym typeface="Arial"/>
              </a:rPr>
              <a:t>Construction</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Criminal Justice</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Management</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Nursing Services</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Plant Systems</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Pre-Educator</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Pre-Engineering</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Retail Management</a:t>
            </a:r>
            <a:endParaRPr sz="2000" kern="0">
              <a:solidFill>
                <a:srgbClr val="212529"/>
              </a:solidFill>
              <a:latin typeface="Arial"/>
              <a:ea typeface="Arial"/>
              <a:cs typeface="Arial"/>
              <a:sym typeface="Arial"/>
            </a:endParaRPr>
          </a:p>
          <a:p>
            <a:pPr defTabSz="1219170">
              <a:buClr>
                <a:srgbClr val="000000"/>
              </a:buClr>
              <a:buSzPts val="1500"/>
            </a:pPr>
            <a:r>
              <a:rPr lang="en" sz="2000" kern="0">
                <a:solidFill>
                  <a:srgbClr val="212529"/>
                </a:solidFill>
                <a:latin typeface="Arial"/>
                <a:ea typeface="Arial"/>
                <a:cs typeface="Arial"/>
                <a:sym typeface="Arial"/>
              </a:rPr>
              <a:t>Welding</a:t>
            </a:r>
            <a:endParaRPr sz="2000" kern="0">
              <a:solidFill>
                <a:srgbClr val="212529"/>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c906cd0bb3_0_39"/>
          <p:cNvSpPr/>
          <p:nvPr/>
        </p:nvSpPr>
        <p:spPr>
          <a:xfrm>
            <a:off x="0" y="5733"/>
            <a:ext cx="12301200" cy="1530400"/>
          </a:xfrm>
          <a:prstGeom prst="rect">
            <a:avLst/>
          </a:prstGeom>
          <a:solidFill>
            <a:srgbClr val="156F49"/>
          </a:solidFill>
          <a:ln w="9525" cap="flat" cmpd="sng">
            <a:solidFill>
              <a:schemeClr val="dk2"/>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41" name="Google Shape;241;g2c906cd0bb3_0_39"/>
          <p:cNvSpPr txBox="1"/>
          <p:nvPr/>
        </p:nvSpPr>
        <p:spPr>
          <a:xfrm>
            <a:off x="457784" y="591234"/>
            <a:ext cx="10820400" cy="775597"/>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buSzPts val="2200"/>
            </a:pPr>
            <a:r>
              <a:rPr lang="en" sz="3600" b="1" kern="0">
                <a:solidFill>
                  <a:srgbClr val="FFFFFF"/>
                </a:solidFill>
                <a:latin typeface="Noto Sans"/>
                <a:ea typeface="Noto Sans"/>
                <a:cs typeface="Noto Sans"/>
                <a:sym typeface="Noto Sans"/>
              </a:rPr>
              <a:t>CTE Pathways</a:t>
            </a:r>
            <a:endParaRPr sz="2933" b="1" kern="0">
              <a:solidFill>
                <a:srgbClr val="FFFFFF"/>
              </a:solidFill>
              <a:latin typeface="Noto Sans"/>
              <a:ea typeface="Noto Sans"/>
              <a:cs typeface="Noto Sans"/>
              <a:sym typeface="Noto Sans"/>
            </a:endParaRPr>
          </a:p>
        </p:txBody>
      </p:sp>
      <p:pic>
        <p:nvPicPr>
          <p:cNvPr id="242" name="Google Shape;242;g2c906cd0bb3_0_39"/>
          <p:cNvPicPr preferRelativeResize="0"/>
          <p:nvPr/>
        </p:nvPicPr>
        <p:blipFill rotWithShape="1">
          <a:blip r:embed="rId3">
            <a:alphaModFix/>
          </a:blip>
          <a:srcRect/>
          <a:stretch/>
        </p:blipFill>
        <p:spPr>
          <a:xfrm>
            <a:off x="10182568" y="5817950"/>
            <a:ext cx="1800089" cy="944868"/>
          </a:xfrm>
          <a:prstGeom prst="rect">
            <a:avLst/>
          </a:prstGeom>
          <a:noFill/>
          <a:ln>
            <a:noFill/>
          </a:ln>
        </p:spPr>
      </p:pic>
      <p:sp>
        <p:nvSpPr>
          <p:cNvPr id="243" name="Google Shape;243;g2c906cd0bb3_0_39"/>
          <p:cNvSpPr txBox="1"/>
          <p:nvPr/>
        </p:nvSpPr>
        <p:spPr>
          <a:xfrm>
            <a:off x="104600" y="1726200"/>
            <a:ext cx="11982800" cy="2417288"/>
          </a:xfrm>
          <a:prstGeom prst="rect">
            <a:avLst/>
          </a:prstGeom>
          <a:noFill/>
          <a:ln>
            <a:noFill/>
          </a:ln>
        </p:spPr>
        <p:txBody>
          <a:bodyPr spcFirstLastPara="1" wrap="square" lIns="121900" tIns="121900" rIns="121900" bIns="121900" anchor="t" anchorCtr="0">
            <a:spAutoFit/>
          </a:bodyPr>
          <a:lstStyle/>
          <a:p>
            <a:pPr marL="609585" indent="-499521" defTabSz="1219170">
              <a:lnSpc>
                <a:spcPct val="115000"/>
              </a:lnSpc>
              <a:buClr>
                <a:srgbClr val="000000"/>
              </a:buClr>
              <a:buSzPts val="2300"/>
              <a:buFont typeface="Arial"/>
              <a:buChar char="●"/>
            </a:pPr>
            <a:r>
              <a:rPr lang="en" sz="3067" kern="0">
                <a:solidFill>
                  <a:srgbClr val="000000"/>
                </a:solidFill>
                <a:latin typeface="Arial"/>
                <a:cs typeface="Arial"/>
                <a:sym typeface="Arial"/>
              </a:rPr>
              <a:t>Additional Considerations for H2 List</a:t>
            </a:r>
            <a:endParaRPr sz="3067" kern="0">
              <a:solidFill>
                <a:srgbClr val="000000"/>
              </a:solidFill>
              <a:latin typeface="Arial"/>
              <a:cs typeface="Arial"/>
              <a:sym typeface="Arial"/>
            </a:endParaRPr>
          </a:p>
          <a:p>
            <a:pPr marL="1219170" lvl="1" indent="-499521" defTabSz="1219170">
              <a:lnSpc>
                <a:spcPct val="115000"/>
              </a:lnSpc>
              <a:buClr>
                <a:srgbClr val="000000"/>
              </a:buClr>
              <a:buSzPts val="2300"/>
              <a:buFont typeface="Arial"/>
              <a:buChar char="○"/>
            </a:pPr>
            <a:r>
              <a:rPr lang="en" sz="3067" kern="0">
                <a:solidFill>
                  <a:srgbClr val="000000"/>
                </a:solidFill>
                <a:latin typeface="Arial"/>
                <a:cs typeface="Arial"/>
                <a:sym typeface="Arial"/>
              </a:rPr>
              <a:t>Regional justification based on industry demand</a:t>
            </a:r>
            <a:endParaRPr sz="3067" kern="0">
              <a:solidFill>
                <a:srgbClr val="000000"/>
              </a:solidFill>
              <a:latin typeface="Arial"/>
              <a:cs typeface="Arial"/>
              <a:sym typeface="Arial"/>
            </a:endParaRPr>
          </a:p>
          <a:p>
            <a:pPr marL="1219170" lvl="1" indent="-499521" defTabSz="1219170">
              <a:lnSpc>
                <a:spcPct val="115000"/>
              </a:lnSpc>
              <a:buClr>
                <a:srgbClr val="000000"/>
              </a:buClr>
              <a:buSzPts val="2300"/>
              <a:buFont typeface="Arial"/>
              <a:buChar char="○"/>
            </a:pPr>
            <a:r>
              <a:rPr lang="en" sz="3067" kern="0">
                <a:solidFill>
                  <a:srgbClr val="000000"/>
                </a:solidFill>
                <a:latin typeface="Arial"/>
                <a:cs typeface="Arial"/>
                <a:sym typeface="Arial"/>
              </a:rPr>
              <a:t>Emerging industry</a:t>
            </a:r>
            <a:endParaRPr sz="3067" kern="0">
              <a:solidFill>
                <a:srgbClr val="000000"/>
              </a:solidFill>
              <a:latin typeface="Arial"/>
              <a:cs typeface="Arial"/>
              <a:sym typeface="Arial"/>
            </a:endParaRPr>
          </a:p>
          <a:p>
            <a:pPr marL="1219170" lvl="1" indent="-499521" defTabSz="1219170">
              <a:lnSpc>
                <a:spcPct val="115000"/>
              </a:lnSpc>
              <a:buClr>
                <a:srgbClr val="000000"/>
              </a:buClr>
              <a:buSzPts val="2300"/>
              <a:buFont typeface="Arial"/>
              <a:buChar char="○"/>
            </a:pPr>
            <a:r>
              <a:rPr lang="en" sz="3067" kern="0">
                <a:solidFill>
                  <a:srgbClr val="000000"/>
                </a:solidFill>
                <a:latin typeface="Arial"/>
                <a:cs typeface="Arial"/>
                <a:sym typeface="Arial"/>
              </a:rPr>
              <a:t>Considerations other than wage or demand</a:t>
            </a:r>
            <a:endParaRPr sz="3067" kern="0">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c906cd0bb3_0_32"/>
          <p:cNvSpPr/>
          <p:nvPr/>
        </p:nvSpPr>
        <p:spPr>
          <a:xfrm>
            <a:off x="0" y="5733"/>
            <a:ext cx="12301200" cy="1530400"/>
          </a:xfrm>
          <a:prstGeom prst="rect">
            <a:avLst/>
          </a:prstGeom>
          <a:solidFill>
            <a:srgbClr val="156F49"/>
          </a:solidFill>
          <a:ln w="9525" cap="flat" cmpd="sng">
            <a:solidFill>
              <a:schemeClr val="dk2"/>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49" name="Google Shape;249;g2c906cd0bb3_0_32"/>
          <p:cNvSpPr txBox="1"/>
          <p:nvPr/>
        </p:nvSpPr>
        <p:spPr>
          <a:xfrm>
            <a:off x="457784" y="591234"/>
            <a:ext cx="10820400" cy="775597"/>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buSzPts val="2200"/>
            </a:pPr>
            <a:r>
              <a:rPr lang="en" sz="3600" b="1" kern="0">
                <a:solidFill>
                  <a:srgbClr val="FFFFFF"/>
                </a:solidFill>
                <a:latin typeface="Noto Sans"/>
                <a:ea typeface="Noto Sans"/>
                <a:cs typeface="Noto Sans"/>
                <a:sym typeface="Noto Sans"/>
              </a:rPr>
              <a:t>CTE Pathways</a:t>
            </a:r>
            <a:endParaRPr sz="2933" b="1" kern="0">
              <a:solidFill>
                <a:srgbClr val="FFFFFF"/>
              </a:solidFill>
              <a:latin typeface="Noto Sans"/>
              <a:ea typeface="Noto Sans"/>
              <a:cs typeface="Noto Sans"/>
              <a:sym typeface="Noto Sans"/>
            </a:endParaRPr>
          </a:p>
        </p:txBody>
      </p:sp>
      <p:sp>
        <p:nvSpPr>
          <p:cNvPr id="250" name="Google Shape;250;g2c906cd0bb3_0_32"/>
          <p:cNvSpPr txBox="1"/>
          <p:nvPr/>
        </p:nvSpPr>
        <p:spPr>
          <a:xfrm>
            <a:off x="336333" y="5616001"/>
            <a:ext cx="9718800" cy="1095644"/>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2300"/>
            </a:pPr>
            <a:r>
              <a:rPr lang="en" sz="2400" kern="0">
                <a:solidFill>
                  <a:srgbClr val="000000"/>
                </a:solidFill>
                <a:latin typeface="Arial"/>
                <a:ea typeface="Arial"/>
                <a:cs typeface="Arial"/>
                <a:sym typeface="Arial"/>
              </a:rPr>
              <a:t>In many cases additional skills must be attained in a post-secondary setting before an individual is prepared for employment.</a:t>
            </a:r>
            <a:endParaRPr sz="2400" kern="0">
              <a:solidFill>
                <a:srgbClr val="000000"/>
              </a:solidFill>
              <a:latin typeface="Arial"/>
              <a:ea typeface="Arial"/>
              <a:cs typeface="Arial"/>
              <a:sym typeface="Arial"/>
            </a:endParaRPr>
          </a:p>
        </p:txBody>
      </p:sp>
      <p:pic>
        <p:nvPicPr>
          <p:cNvPr id="251" name="Google Shape;251;g2c906cd0bb3_0_32"/>
          <p:cNvPicPr preferRelativeResize="0"/>
          <p:nvPr/>
        </p:nvPicPr>
        <p:blipFill rotWithShape="1">
          <a:blip r:embed="rId3">
            <a:alphaModFix/>
          </a:blip>
          <a:srcRect/>
          <a:stretch/>
        </p:blipFill>
        <p:spPr>
          <a:xfrm>
            <a:off x="10182568" y="5817950"/>
            <a:ext cx="1800089" cy="944868"/>
          </a:xfrm>
          <a:prstGeom prst="rect">
            <a:avLst/>
          </a:prstGeom>
          <a:noFill/>
          <a:ln>
            <a:noFill/>
          </a:ln>
        </p:spPr>
      </p:pic>
      <p:pic>
        <p:nvPicPr>
          <p:cNvPr id="252" name="Google Shape;252;g2c906cd0bb3_0_32"/>
          <p:cNvPicPr preferRelativeResize="0"/>
          <p:nvPr/>
        </p:nvPicPr>
        <p:blipFill rotWithShape="1">
          <a:blip r:embed="rId4">
            <a:alphaModFix/>
          </a:blip>
          <a:srcRect t="30866" b="2407"/>
          <a:stretch/>
        </p:blipFill>
        <p:spPr>
          <a:xfrm>
            <a:off x="978251" y="1684567"/>
            <a:ext cx="10235501" cy="38417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c906cd0bb3_0_46"/>
          <p:cNvSpPr/>
          <p:nvPr/>
        </p:nvSpPr>
        <p:spPr>
          <a:xfrm>
            <a:off x="0" y="5733"/>
            <a:ext cx="12301200" cy="1530400"/>
          </a:xfrm>
          <a:prstGeom prst="rect">
            <a:avLst/>
          </a:prstGeom>
          <a:solidFill>
            <a:srgbClr val="156F49"/>
          </a:solidFill>
          <a:ln w="9525" cap="flat" cmpd="sng">
            <a:solidFill>
              <a:schemeClr val="dk2"/>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58" name="Google Shape;258;g2c906cd0bb3_0_46"/>
          <p:cNvSpPr txBox="1"/>
          <p:nvPr/>
        </p:nvSpPr>
        <p:spPr>
          <a:xfrm>
            <a:off x="424651" y="105934"/>
            <a:ext cx="10820400" cy="1551194"/>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buSzPts val="2200"/>
            </a:pPr>
            <a:r>
              <a:rPr lang="en" sz="3600" b="1" kern="0">
                <a:solidFill>
                  <a:srgbClr val="FFFFFF"/>
                </a:solidFill>
                <a:latin typeface="Noto Sans"/>
                <a:ea typeface="Noto Sans"/>
                <a:cs typeface="Noto Sans"/>
                <a:sym typeface="Noto Sans"/>
              </a:rPr>
              <a:t>Career Ready Pathway to a Diploma</a:t>
            </a:r>
            <a:endParaRPr sz="3600" b="1" kern="0">
              <a:solidFill>
                <a:srgbClr val="FFFFFF"/>
              </a:solidFill>
              <a:latin typeface="Noto Sans"/>
              <a:ea typeface="Noto Sans"/>
              <a:cs typeface="Noto Sans"/>
              <a:sym typeface="Noto Sans"/>
            </a:endParaRPr>
          </a:p>
          <a:p>
            <a:pPr defTabSz="1219170">
              <a:lnSpc>
                <a:spcPct val="140000"/>
              </a:lnSpc>
              <a:buClr>
                <a:srgbClr val="000000"/>
              </a:buClr>
              <a:buSzPts val="2200"/>
            </a:pPr>
            <a:r>
              <a:rPr lang="en" sz="3600" b="1" kern="0">
                <a:solidFill>
                  <a:srgbClr val="FFFFFF"/>
                </a:solidFill>
                <a:latin typeface="Noto Sans"/>
                <a:ea typeface="Noto Sans"/>
                <a:cs typeface="Noto Sans"/>
                <a:sym typeface="Noto Sans"/>
              </a:rPr>
              <a:t>Diploma of Distinction</a:t>
            </a:r>
            <a:endParaRPr sz="3600" b="1" kern="0">
              <a:solidFill>
                <a:srgbClr val="FFFFFF"/>
              </a:solidFill>
              <a:latin typeface="Noto Sans"/>
              <a:ea typeface="Noto Sans"/>
              <a:cs typeface="Noto Sans"/>
              <a:sym typeface="Noto Sans"/>
            </a:endParaRPr>
          </a:p>
        </p:txBody>
      </p:sp>
      <p:pic>
        <p:nvPicPr>
          <p:cNvPr id="259" name="Google Shape;259;g2c906cd0bb3_0_46"/>
          <p:cNvPicPr preferRelativeResize="0"/>
          <p:nvPr/>
        </p:nvPicPr>
        <p:blipFill rotWithShape="1">
          <a:blip r:embed="rId3">
            <a:alphaModFix/>
          </a:blip>
          <a:srcRect/>
          <a:stretch/>
        </p:blipFill>
        <p:spPr>
          <a:xfrm>
            <a:off x="10182568" y="5817950"/>
            <a:ext cx="1800089" cy="944868"/>
          </a:xfrm>
          <a:prstGeom prst="rect">
            <a:avLst/>
          </a:prstGeom>
          <a:noFill/>
          <a:ln>
            <a:noFill/>
          </a:ln>
        </p:spPr>
      </p:pic>
      <p:pic>
        <p:nvPicPr>
          <p:cNvPr id="260" name="Google Shape;260;g2c906cd0bb3_0_46"/>
          <p:cNvPicPr preferRelativeResize="0"/>
          <p:nvPr/>
        </p:nvPicPr>
        <p:blipFill rotWithShape="1">
          <a:blip r:embed="rId4">
            <a:alphaModFix/>
          </a:blip>
          <a:srcRect t="3795" b="45115"/>
          <a:stretch/>
        </p:blipFill>
        <p:spPr>
          <a:xfrm>
            <a:off x="1302633" y="1581600"/>
            <a:ext cx="7871640" cy="52266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6d52061864_0_0"/>
          <p:cNvSpPr/>
          <p:nvPr/>
        </p:nvSpPr>
        <p:spPr>
          <a:xfrm>
            <a:off x="0" y="5733"/>
            <a:ext cx="12301200" cy="1530400"/>
          </a:xfrm>
          <a:prstGeom prst="rect">
            <a:avLst/>
          </a:prstGeom>
          <a:solidFill>
            <a:srgbClr val="156F49"/>
          </a:solidFill>
          <a:ln w="9525" cap="flat" cmpd="sng">
            <a:solidFill>
              <a:schemeClr val="dk2"/>
            </a:solidFill>
            <a:prstDash val="solid"/>
            <a:round/>
            <a:headEnd type="none" w="sm" len="sm"/>
            <a:tailEnd type="none" w="sm" len="sm"/>
          </a:ln>
        </p:spPr>
        <p:txBody>
          <a:bodyPr spcFirstLastPara="1" wrap="square" lIns="60967" tIns="60967" rIns="60967" bIns="60967"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66" name="Google Shape;266;g26d52061864_0_0"/>
          <p:cNvSpPr txBox="1"/>
          <p:nvPr/>
        </p:nvSpPr>
        <p:spPr>
          <a:xfrm>
            <a:off x="424651" y="105934"/>
            <a:ext cx="10820400" cy="775597"/>
          </a:xfrm>
          <a:prstGeom prst="rect">
            <a:avLst/>
          </a:prstGeom>
          <a:noFill/>
          <a:ln>
            <a:noFill/>
          </a:ln>
        </p:spPr>
        <p:txBody>
          <a:bodyPr spcFirstLastPara="1" wrap="square" lIns="0" tIns="0" rIns="0" bIns="0" anchor="t" anchorCtr="0">
            <a:spAutoFit/>
          </a:bodyPr>
          <a:lstStyle/>
          <a:p>
            <a:pPr defTabSz="1219170">
              <a:lnSpc>
                <a:spcPct val="140000"/>
              </a:lnSpc>
              <a:buClr>
                <a:srgbClr val="000000"/>
              </a:buClr>
              <a:buSzPts val="2200"/>
            </a:pPr>
            <a:r>
              <a:rPr lang="en" sz="3600" b="1" kern="0">
                <a:solidFill>
                  <a:srgbClr val="FFFFFF"/>
                </a:solidFill>
                <a:latin typeface="Noto Sans"/>
                <a:ea typeface="Noto Sans"/>
                <a:cs typeface="Noto Sans"/>
                <a:sym typeface="Noto Sans"/>
              </a:rPr>
              <a:t>Additional Pathways to Distinction</a:t>
            </a:r>
            <a:endParaRPr sz="3600" b="1" kern="0">
              <a:solidFill>
                <a:srgbClr val="FFFFFF"/>
              </a:solidFill>
              <a:latin typeface="Noto Sans"/>
              <a:ea typeface="Noto Sans"/>
              <a:cs typeface="Noto Sans"/>
              <a:sym typeface="Noto Sans"/>
            </a:endParaRPr>
          </a:p>
        </p:txBody>
      </p:sp>
      <p:pic>
        <p:nvPicPr>
          <p:cNvPr id="267" name="Google Shape;267;g26d52061864_0_0"/>
          <p:cNvPicPr preferRelativeResize="0"/>
          <p:nvPr/>
        </p:nvPicPr>
        <p:blipFill rotWithShape="1">
          <a:blip r:embed="rId3">
            <a:alphaModFix/>
          </a:blip>
          <a:srcRect/>
          <a:stretch/>
        </p:blipFill>
        <p:spPr>
          <a:xfrm>
            <a:off x="10182568" y="5817950"/>
            <a:ext cx="1800089" cy="944868"/>
          </a:xfrm>
          <a:prstGeom prst="rect">
            <a:avLst/>
          </a:prstGeom>
          <a:noFill/>
          <a:ln>
            <a:noFill/>
          </a:ln>
        </p:spPr>
      </p:pic>
      <p:sp>
        <p:nvSpPr>
          <p:cNvPr id="268" name="Google Shape;268;g26d52061864_0_0"/>
          <p:cNvSpPr txBox="1"/>
          <p:nvPr/>
        </p:nvSpPr>
        <p:spPr>
          <a:xfrm>
            <a:off x="424667" y="2080967"/>
            <a:ext cx="10820400" cy="4472210"/>
          </a:xfrm>
          <a:prstGeom prst="rect">
            <a:avLst/>
          </a:prstGeom>
          <a:noFill/>
          <a:ln>
            <a:noFill/>
          </a:ln>
        </p:spPr>
        <p:txBody>
          <a:bodyPr spcFirstLastPara="1" wrap="square" lIns="121900" tIns="121900" rIns="121900" bIns="121900" anchor="t" anchorCtr="0">
            <a:spAutoFit/>
          </a:bodyPr>
          <a:lstStyle/>
          <a:p>
            <a:pPr marL="304792" indent="-364058" defTabSz="1219170">
              <a:lnSpc>
                <a:spcPct val="120000"/>
              </a:lnSpc>
              <a:spcBef>
                <a:spcPts val="1333"/>
              </a:spcBef>
              <a:buClr>
                <a:srgbClr val="22243E"/>
              </a:buClr>
              <a:buSzPts val="2300"/>
              <a:buFont typeface="Noto Sans Symbols"/>
              <a:buChar char="●"/>
            </a:pPr>
            <a:r>
              <a:rPr lang="en" sz="3067" kern="0">
                <a:solidFill>
                  <a:srgbClr val="22243E"/>
                </a:solidFill>
                <a:latin typeface="Arial"/>
                <a:cs typeface="Arial"/>
                <a:sym typeface="Arial"/>
              </a:rPr>
              <a:t>Advanced Placement (AP)</a:t>
            </a:r>
            <a:endParaRPr sz="3067" kern="0">
              <a:solidFill>
                <a:srgbClr val="22243E"/>
              </a:solidFill>
              <a:latin typeface="Arial"/>
              <a:cs typeface="Arial"/>
              <a:sym typeface="Arial"/>
            </a:endParaRPr>
          </a:p>
          <a:p>
            <a:pPr marL="304792" indent="-364058" defTabSz="1219170">
              <a:lnSpc>
                <a:spcPct val="120000"/>
              </a:lnSpc>
              <a:spcBef>
                <a:spcPts val="1333"/>
              </a:spcBef>
              <a:buClr>
                <a:srgbClr val="22243E"/>
              </a:buClr>
              <a:buSzPts val="2300"/>
              <a:buFont typeface="Arial"/>
              <a:buChar char="●"/>
            </a:pPr>
            <a:r>
              <a:rPr lang="en" sz="3067" kern="0">
                <a:solidFill>
                  <a:srgbClr val="22243E"/>
                </a:solidFill>
                <a:latin typeface="Arial"/>
                <a:cs typeface="Arial"/>
                <a:sym typeface="Arial"/>
              </a:rPr>
              <a:t>Cambridge AICE</a:t>
            </a:r>
            <a:endParaRPr sz="3067" kern="0">
              <a:solidFill>
                <a:srgbClr val="22243E"/>
              </a:solidFill>
              <a:latin typeface="Arial"/>
              <a:cs typeface="Arial"/>
              <a:sym typeface="Arial"/>
            </a:endParaRPr>
          </a:p>
          <a:p>
            <a:pPr marL="304792" indent="-364058" defTabSz="1219170">
              <a:lnSpc>
                <a:spcPct val="120000"/>
              </a:lnSpc>
              <a:spcBef>
                <a:spcPts val="1333"/>
              </a:spcBef>
              <a:buClr>
                <a:srgbClr val="22243E"/>
              </a:buClr>
              <a:buSzPts val="2300"/>
              <a:buFont typeface="Arial"/>
              <a:buChar char="●"/>
            </a:pPr>
            <a:r>
              <a:rPr lang="en" sz="3067" kern="0">
                <a:solidFill>
                  <a:srgbClr val="22243E"/>
                </a:solidFill>
                <a:latin typeface="Arial"/>
                <a:cs typeface="Arial"/>
                <a:sym typeface="Arial"/>
              </a:rPr>
              <a:t>International Baccalaureate (IB)</a:t>
            </a:r>
            <a:endParaRPr sz="3067" kern="0">
              <a:solidFill>
                <a:srgbClr val="22243E"/>
              </a:solidFill>
              <a:latin typeface="Arial"/>
              <a:cs typeface="Arial"/>
              <a:sym typeface="Arial"/>
            </a:endParaRPr>
          </a:p>
          <a:p>
            <a:pPr marL="304792" indent="-364058" defTabSz="1219170">
              <a:lnSpc>
                <a:spcPct val="120000"/>
              </a:lnSpc>
              <a:spcBef>
                <a:spcPts val="1333"/>
              </a:spcBef>
              <a:buClr>
                <a:srgbClr val="22243E"/>
              </a:buClr>
              <a:buSzPts val="2300"/>
              <a:buFont typeface="Arial"/>
              <a:buChar char="●"/>
            </a:pPr>
            <a:r>
              <a:rPr lang="en" sz="3067" kern="0">
                <a:solidFill>
                  <a:srgbClr val="22243E"/>
                </a:solidFill>
                <a:latin typeface="Arial"/>
                <a:cs typeface="Arial"/>
                <a:sym typeface="Arial"/>
              </a:rPr>
              <a:t>World Languages-Seal of Biliteracy</a:t>
            </a:r>
            <a:endParaRPr sz="3067" kern="0">
              <a:solidFill>
                <a:srgbClr val="22243E"/>
              </a:solidFill>
              <a:latin typeface="Arial"/>
              <a:cs typeface="Arial"/>
              <a:sym typeface="Arial"/>
            </a:endParaRPr>
          </a:p>
          <a:p>
            <a:pPr marL="304792" indent="-364058" defTabSz="1219170">
              <a:lnSpc>
                <a:spcPct val="120000"/>
              </a:lnSpc>
              <a:spcBef>
                <a:spcPts val="1333"/>
              </a:spcBef>
              <a:buClr>
                <a:srgbClr val="22243E"/>
              </a:buClr>
              <a:buSzPts val="2300"/>
              <a:buFont typeface="Arial"/>
              <a:buChar char="●"/>
            </a:pPr>
            <a:r>
              <a:rPr lang="en" sz="3067" kern="0">
                <a:solidFill>
                  <a:srgbClr val="22243E"/>
                </a:solidFill>
                <a:latin typeface="Arial"/>
                <a:cs typeface="Arial"/>
                <a:sym typeface="Arial"/>
              </a:rPr>
              <a:t>12 Hours of Postsecondary Credit</a:t>
            </a:r>
            <a:endParaRPr sz="3067" kern="0">
              <a:solidFill>
                <a:srgbClr val="22243E"/>
              </a:solidFill>
              <a:latin typeface="Arial"/>
              <a:cs typeface="Arial"/>
              <a:sym typeface="Arial"/>
            </a:endParaRPr>
          </a:p>
          <a:p>
            <a:pPr marL="304792" defTabSz="1219170">
              <a:lnSpc>
                <a:spcPct val="120000"/>
              </a:lnSpc>
              <a:spcBef>
                <a:spcPts val="1333"/>
              </a:spcBef>
              <a:buClr>
                <a:srgbClr val="000000"/>
              </a:buClr>
            </a:pPr>
            <a:endParaRPr sz="2133" kern="0">
              <a:solidFill>
                <a:srgbClr val="22243E"/>
              </a:solidFill>
              <a:latin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F2F5DA-6322-6580-09C9-B26FC483A8D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6532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7239720" y="5442875"/>
            <a:ext cx="3129398" cy="384663"/>
          </a:xfrm>
        </p:spPr>
        <p:txBody>
          <a:bodyPr anchor="ctr">
            <a:noAutofit/>
          </a:bodyPr>
          <a:lstStyle/>
          <a:p>
            <a:r>
              <a:rPr lang="en-US" sz="3200" dirty="0"/>
              <a:t>Mason Campbell</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5854813" y="5945385"/>
            <a:ext cx="5578154" cy="485673"/>
          </a:xfrm>
        </p:spPr>
        <p:txBody>
          <a:bodyPr/>
          <a:lstStyle/>
          <a:p>
            <a:r>
              <a:rPr lang="en-US" spc="0" dirty="0"/>
              <a:t>Assistant Commissioner of Academic Affairs</a:t>
            </a:r>
          </a:p>
        </p:txBody>
      </p:sp>
      <p:sp>
        <p:nvSpPr>
          <p:cNvPr id="3" name="Title 5">
            <a:extLst>
              <a:ext uri="{FF2B5EF4-FFF2-40B4-BE49-F238E27FC236}">
                <a16:creationId xmlns:a16="http://schemas.microsoft.com/office/drawing/2014/main" id="{824751AA-E6B2-6B34-9E3B-8837284F79A6}"/>
              </a:ext>
            </a:extLst>
          </p:cNvPr>
          <p:cNvSpPr txBox="1">
            <a:spLocks/>
          </p:cNvSpPr>
          <p:nvPr/>
        </p:nvSpPr>
        <p:spPr>
          <a:xfrm>
            <a:off x="6096000" y="2348604"/>
            <a:ext cx="5095783" cy="2571086"/>
          </a:xfrm>
          <a:prstGeom prst="rect">
            <a:avLst/>
          </a:prstGeom>
        </p:spPr>
        <p:txBody>
          <a:bodyPr vert="horz" lIns="91440" tIns="45720" rIns="91440" bIns="0" rtlCol="0" anchor="ctr">
            <a:noAutofit/>
          </a:bodyPr>
          <a:lst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194C"/>
                </a:solidFill>
                <a:effectLst/>
                <a:uLnTx/>
                <a:uFillTx/>
                <a:latin typeface="Calibri" panose="020F0502020204030204"/>
                <a:ea typeface="+mj-ea"/>
                <a:cs typeface="+mj-cs"/>
              </a:rPr>
              <a:t>Annual Report 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194C"/>
                </a:solidFill>
                <a:effectLst/>
                <a:uLnTx/>
                <a:uFillTx/>
                <a:latin typeface="Calibri" panose="020F0502020204030204"/>
                <a:ea typeface="+mj-ea"/>
                <a:cs typeface="+mj-cs"/>
              </a:rPr>
              <a:t>First-Year Student Remediation</a:t>
            </a:r>
          </a:p>
        </p:txBody>
      </p:sp>
      <p:sp>
        <p:nvSpPr>
          <p:cNvPr id="4" name="TextBox 3">
            <a:extLst>
              <a:ext uri="{FF2B5EF4-FFF2-40B4-BE49-F238E27FC236}">
                <a16:creationId xmlns:a16="http://schemas.microsoft.com/office/drawing/2014/main" id="{4645D112-EFA3-FD01-1261-34DEC06D1B9D}"/>
              </a:ext>
            </a:extLst>
          </p:cNvPr>
          <p:cNvSpPr txBox="1"/>
          <p:nvPr/>
        </p:nvSpPr>
        <p:spPr>
          <a:xfrm>
            <a:off x="7316679" y="2117771"/>
            <a:ext cx="2654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194C"/>
                </a:solidFill>
                <a:effectLst/>
                <a:uLnTx/>
                <a:uFillTx/>
                <a:latin typeface="Calibri" panose="020F0502020204030204"/>
                <a:ea typeface="+mn-ea"/>
                <a:cs typeface="+mn-cs"/>
              </a:rPr>
              <a:t>Agenda Item No. 15</a:t>
            </a:r>
          </a:p>
        </p:txBody>
      </p:sp>
    </p:spTree>
    <p:extLst>
      <p:ext uri="{BB962C8B-B14F-4D97-AF65-F5344CB8AC3E}">
        <p14:creationId xmlns:p14="http://schemas.microsoft.com/office/powerpoint/2010/main" val="1475731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4793942" y="510473"/>
            <a:ext cx="6030643" cy="1147968"/>
          </a:xfrm>
        </p:spPr>
        <p:txBody>
          <a:bodyPr>
            <a:normAutofit fontScale="90000"/>
          </a:bodyPr>
          <a:lstStyle/>
          <a:p>
            <a:pPr algn="ctr"/>
            <a:r>
              <a:rPr lang="en-US" b="1" dirty="0">
                <a:solidFill>
                  <a:srgbClr val="00194C"/>
                </a:solidFill>
              </a:rPr>
              <a:t>Report on First-Year Student Remediation</a:t>
            </a:r>
            <a:endParaRPr lang="en-US" dirty="0">
              <a:solidFill>
                <a:srgbClr val="00194C"/>
              </a:solidFill>
            </a:endParaRPr>
          </a:p>
        </p:txBody>
      </p:sp>
      <p:sp>
        <p:nvSpPr>
          <p:cNvPr id="7" name="Text Placeholder 6">
            <a:extLst>
              <a:ext uri="{FF2B5EF4-FFF2-40B4-BE49-F238E27FC236}">
                <a16:creationId xmlns:a16="http://schemas.microsoft.com/office/drawing/2014/main" id="{BFC3EFA1-5655-3A01-4FDB-A605D79BBC24}"/>
              </a:ext>
            </a:extLst>
          </p:cNvPr>
          <p:cNvSpPr>
            <a:spLocks noGrp="1"/>
          </p:cNvSpPr>
          <p:nvPr>
            <p:ph type="body" sz="quarter" idx="10"/>
          </p:nvPr>
        </p:nvSpPr>
        <p:spPr>
          <a:xfrm>
            <a:off x="328475" y="2277476"/>
            <a:ext cx="11659086" cy="4371495"/>
          </a:xfrm>
        </p:spPr>
        <p:txBody>
          <a:bodyPr/>
          <a:lstStyle/>
          <a:p>
            <a:pPr marL="0" marR="0" indent="0" algn="ctr">
              <a:spcBef>
                <a:spcPts val="0"/>
              </a:spcBef>
              <a:spcAft>
                <a:spcPts val="0"/>
              </a:spcAft>
              <a:buNone/>
            </a:pPr>
            <a:r>
              <a:rPr lang="en-US" dirty="0">
                <a:solidFill>
                  <a:srgbClr val="00194C"/>
                </a:solidFill>
                <a:effectLst/>
                <a:latin typeface="Arial" panose="020B0604020202020204" pitchFamily="34" charset="0"/>
                <a:ea typeface="Arial" panose="020B0604020202020204" pitchFamily="34" charset="0"/>
              </a:rPr>
              <a:t>In accordance with A.C.A. §6-61-110 and Act 970 of 2009, the Arkansas Division of Higher Education (ADHE) addresses the placement standards necessary for enrollment of students into mathematics, English composition, and reading based on appropriate indicators of potential student success rates.</a:t>
            </a:r>
          </a:p>
          <a:p>
            <a:pPr marL="0" marR="0" indent="0">
              <a:spcBef>
                <a:spcPts val="0"/>
              </a:spcBef>
              <a:spcAft>
                <a:spcPts val="0"/>
              </a:spcAft>
              <a:buNone/>
            </a:pPr>
            <a:endParaRPr lang="en-US" dirty="0">
              <a:latin typeface="Arial" panose="020B0604020202020204" pitchFamily="34" charset="0"/>
              <a:ea typeface="Arial" panose="020B0604020202020204" pitchFamily="34" charset="0"/>
            </a:endParaRPr>
          </a:p>
          <a:p>
            <a:pPr lvl="1">
              <a:spcBef>
                <a:spcPts val="0"/>
              </a:spcBef>
              <a:buClr>
                <a:srgbClr val="00194C"/>
              </a:buClr>
            </a:pPr>
            <a:r>
              <a:rPr lang="en-US" sz="2400" dirty="0">
                <a:solidFill>
                  <a:srgbClr val="00194C"/>
                </a:solidFill>
                <a:latin typeface="Arial" panose="020B0604020202020204" pitchFamily="34" charset="0"/>
                <a:cs typeface="Arial" panose="020B0604020202020204" pitchFamily="34" charset="0"/>
              </a:rPr>
              <a:t>Students who required remediation during their first year of enrollment in a public state-supported institution of higher education in this state if the enrollment occurred within two (2) years of graduation from a secondary school in this state.</a:t>
            </a:r>
          </a:p>
          <a:p>
            <a:pPr marL="457200" lvl="1" indent="0">
              <a:spcBef>
                <a:spcPts val="0"/>
              </a:spcBef>
              <a:buClr>
                <a:srgbClr val="00194C"/>
              </a:buClr>
              <a:buNone/>
            </a:pPr>
            <a:endParaRPr lang="en-US" sz="2400" dirty="0">
              <a:solidFill>
                <a:srgbClr val="00194C"/>
              </a:solidFill>
              <a:latin typeface="Arial" panose="020B0604020202020204" pitchFamily="34" charset="0"/>
              <a:cs typeface="Arial" panose="020B0604020202020204" pitchFamily="34" charset="0"/>
            </a:endParaRPr>
          </a:p>
          <a:p>
            <a:pPr lvl="1">
              <a:spcBef>
                <a:spcPts val="0"/>
              </a:spcBef>
              <a:buClr>
                <a:srgbClr val="00194C"/>
              </a:buClr>
            </a:pPr>
            <a:r>
              <a:rPr lang="en-US" sz="2400" dirty="0">
                <a:solidFill>
                  <a:srgbClr val="00194C"/>
                </a:solidFill>
                <a:latin typeface="Arial" panose="020B0604020202020204" pitchFamily="34" charset="0"/>
                <a:cs typeface="Arial" panose="020B0604020202020204" pitchFamily="34" charset="0"/>
              </a:rPr>
              <a:t>Students who require remediation and who graduated with a 3.0 or higher GPA.</a:t>
            </a:r>
          </a:p>
          <a:p>
            <a:pPr marL="457200" lvl="1" indent="0">
              <a:spcBef>
                <a:spcPts val="0"/>
              </a:spcBef>
              <a:buClr>
                <a:srgbClr val="00194C"/>
              </a:buClr>
              <a:buNone/>
            </a:pPr>
            <a:endParaRPr lang="en-US" sz="2400" dirty="0">
              <a:solidFill>
                <a:srgbClr val="00194C"/>
              </a:solidFill>
              <a:latin typeface="Arial" panose="020B0604020202020204" pitchFamily="34" charset="0"/>
              <a:cs typeface="Arial" panose="020B0604020202020204" pitchFamily="34" charset="0"/>
            </a:endParaRPr>
          </a:p>
          <a:p>
            <a:pPr lvl="1">
              <a:spcBef>
                <a:spcPts val="0"/>
              </a:spcBef>
              <a:buClr>
                <a:srgbClr val="00194C"/>
              </a:buClr>
            </a:pPr>
            <a:r>
              <a:rPr lang="en-US" sz="2400" dirty="0">
                <a:solidFill>
                  <a:srgbClr val="00194C"/>
                </a:solidFill>
                <a:latin typeface="Arial" panose="020B0604020202020204" pitchFamily="34" charset="0"/>
                <a:cs typeface="Arial" panose="020B0604020202020204" pitchFamily="34" charset="0"/>
              </a:rPr>
              <a:t>Number of attempts it takes a student to pass postsecondary remedial courses.</a:t>
            </a:r>
          </a:p>
          <a:p>
            <a:endParaRPr lang="en-US" dirty="0"/>
          </a:p>
        </p:txBody>
      </p:sp>
      <p:grpSp>
        <p:nvGrpSpPr>
          <p:cNvPr id="14" name="Group 13">
            <a:extLst>
              <a:ext uri="{FF2B5EF4-FFF2-40B4-BE49-F238E27FC236}">
                <a16:creationId xmlns:a16="http://schemas.microsoft.com/office/drawing/2014/main" id="{65BCABC3-1601-3CA4-C4E8-5EB15D59505A}"/>
              </a:ext>
            </a:extLst>
          </p:cNvPr>
          <p:cNvGrpSpPr>
            <a:grpSpLocks noGrp="1" noUngrp="1" noRot="1" noChangeAspect="1" noMove="1" noResize="1"/>
          </p:cNvGrpSpPr>
          <p:nvPr/>
        </p:nvGrpSpPr>
        <p:grpSpPr>
          <a:xfrm>
            <a:off x="958369" y="369528"/>
            <a:ext cx="2060902" cy="1862204"/>
            <a:chOff x="1850735" y="3352487"/>
            <a:chExt cx="2872315" cy="2595386"/>
          </a:xfrm>
        </p:grpSpPr>
        <p:sp>
          <p:nvSpPr>
            <p:cNvPr id="12" name="Hexagon 11">
              <a:extLst>
                <a:ext uri="{FF2B5EF4-FFF2-40B4-BE49-F238E27FC236}">
                  <a16:creationId xmlns:a16="http://schemas.microsoft.com/office/drawing/2014/main" id="{CC70964D-7928-67AB-BDD7-230E7690CA5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2057049" y="3281871"/>
              <a:ext cx="2459690" cy="2872313"/>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6E17D300-6762-40FE-C323-44F9BC085AFE}"/>
                </a:ext>
              </a:extLst>
            </p:cNvPr>
            <p:cNvPicPr>
              <a:picLocks noGrp="1" noRot="1" noChangeAspect="1" noMove="1" noResize="1" noEditPoints="1" noAdjustHandles="1" noChangeArrowheads="1" noChangeShapeType="1" noCrop="1"/>
            </p:cNvPicPr>
            <p:nvPr/>
          </p:nvPicPr>
          <p:blipFill>
            <a:blip r:embed="rId2"/>
            <a:stretch>
              <a:fillRect/>
            </a:stretch>
          </p:blipFill>
          <p:spPr>
            <a:xfrm>
              <a:off x="1850735" y="3352487"/>
              <a:ext cx="2872314" cy="1992818"/>
            </a:xfrm>
            <a:prstGeom prst="rect">
              <a:avLst/>
            </a:prstGeom>
          </p:spPr>
        </p:pic>
      </p:grpSp>
      <p:sp>
        <p:nvSpPr>
          <p:cNvPr id="15" name="Text Placeholder 8">
            <a:extLst>
              <a:ext uri="{FF2B5EF4-FFF2-40B4-BE49-F238E27FC236}">
                <a16:creationId xmlns:a16="http://schemas.microsoft.com/office/drawing/2014/main" id="{F35203C7-E7FB-5045-0F9C-FBD8865C4E1D}"/>
              </a:ext>
            </a:extLst>
          </p:cNvPr>
          <p:cNvSpPr txBox="1">
            <a:spLocks noGrp="1" noRot="1" noMove="1" noResize="1" noEditPoints="1" noAdjustHandles="1" noChangeArrowheads="1" noChangeShapeType="1"/>
          </p:cNvSpPr>
          <p:nvPr/>
        </p:nvSpPr>
        <p:spPr>
          <a:xfrm>
            <a:off x="1906621" y="2361218"/>
            <a:ext cx="10085176" cy="4224408"/>
          </a:xfrm>
          <a:prstGeom prst="rect">
            <a:avLst/>
          </a:prstGeom>
        </p:spPr>
        <p:txBody>
          <a:bodyPr>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F3F3F"/>
              </a:buClr>
              <a:buSzTx/>
              <a:buFont typeface="Arial" panose="020B0604020202020204" pitchFamily="34" charset="0"/>
              <a:buChar char="•"/>
              <a:tabLst/>
              <a:defRPr/>
            </a:pPr>
            <a:endParaRPr kumimoji="0" lang="da-DK" sz="24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638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56997"/>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4" name="Chart 3">
            <a:extLst>
              <a:ext uri="{FF2B5EF4-FFF2-40B4-BE49-F238E27FC236}">
                <a16:creationId xmlns:a16="http://schemas.microsoft.com/office/drawing/2014/main" id="{6666C6E9-F087-8BF7-04A5-C56806140B70}"/>
              </a:ext>
            </a:extLst>
          </p:cNvPr>
          <p:cNvGraphicFramePr/>
          <p:nvPr/>
        </p:nvGraphicFramePr>
        <p:xfrm>
          <a:off x="4399472" y="2847544"/>
          <a:ext cx="3393057" cy="3566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3A42133-49B1-47B2-7746-8F37A4CE857B}"/>
              </a:ext>
            </a:extLst>
          </p:cNvPr>
          <p:cNvGraphicFramePr/>
          <p:nvPr/>
        </p:nvGraphicFramePr>
        <p:xfrm>
          <a:off x="8330216" y="1688939"/>
          <a:ext cx="3393057" cy="35666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BF4A689-4BF9-7B31-E6F8-DA64FC1481A0}"/>
              </a:ext>
            </a:extLst>
          </p:cNvPr>
          <p:cNvGraphicFramePr/>
          <p:nvPr/>
        </p:nvGraphicFramePr>
        <p:xfrm>
          <a:off x="468729" y="1688939"/>
          <a:ext cx="3393057" cy="3566641"/>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9EE5A2E1-841A-CEEF-6390-74C7A724CB03}"/>
              </a:ext>
            </a:extLst>
          </p:cNvPr>
          <p:cNvSpPr txBox="1"/>
          <p:nvPr/>
        </p:nvSpPr>
        <p:spPr>
          <a:xfrm>
            <a:off x="4399471" y="1771650"/>
            <a:ext cx="3393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Calibri" panose="020F0502020204030204"/>
                <a:ea typeface="+mn-ea"/>
                <a:cs typeface="+mn-cs"/>
              </a:rPr>
              <a:t>Total Population = 21,510</a:t>
            </a:r>
          </a:p>
        </p:txBody>
      </p:sp>
    </p:spTree>
    <p:extLst>
      <p:ext uri="{BB962C8B-B14F-4D97-AF65-F5344CB8AC3E}">
        <p14:creationId xmlns:p14="http://schemas.microsoft.com/office/powerpoint/2010/main" val="4202052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11097"/>
            <a:ext cx="12192000" cy="1368094"/>
          </a:xfrm>
          <a:solidFill>
            <a:srgbClr val="002060"/>
          </a:solidFill>
        </p:spPr>
        <p:txBody>
          <a:bodyPr anchor="ctr">
            <a:normAutofit/>
          </a:bodyPr>
          <a:lstStyle/>
          <a:p>
            <a:pPr algn="ctr"/>
            <a:r>
              <a:rPr lang="en-US" b="1" dirty="0">
                <a:solidFill>
                  <a:schemeClr val="bg1"/>
                </a:solidFill>
              </a:rPr>
              <a:t>Report on First-Year Student Remediation</a:t>
            </a:r>
          </a:p>
        </p:txBody>
      </p:sp>
      <mc:AlternateContent xmlns:mc="http://schemas.openxmlformats.org/markup-compatibility/2006" xmlns:cx4="http://schemas.microsoft.com/office/drawing/2016/5/10/chartex">
        <mc:Choice Requires="cx4">
          <p:graphicFrame>
            <p:nvGraphicFramePr>
              <p:cNvPr id="2" name="Chart 1">
                <a:extLst>
                  <a:ext uri="{FF2B5EF4-FFF2-40B4-BE49-F238E27FC236}">
                    <a16:creationId xmlns:a16="http://schemas.microsoft.com/office/drawing/2014/main" id="{27A3A185-6C16-7ABE-B4C0-5FF936C7909E}"/>
                  </a:ext>
                </a:extLst>
              </p:cNvPr>
              <p:cNvGraphicFramePr/>
              <p:nvPr/>
            </p:nvGraphicFramePr>
            <p:xfrm>
              <a:off x="1981135" y="1517285"/>
              <a:ext cx="8229730" cy="512321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 name="Chart 1">
                <a:extLst>
                  <a:ext uri="{FF2B5EF4-FFF2-40B4-BE49-F238E27FC236}">
                    <a16:creationId xmlns:a16="http://schemas.microsoft.com/office/drawing/2014/main" id="{27A3A185-6C16-7ABE-B4C0-5FF936C7909E}"/>
                  </a:ext>
                </a:extLst>
              </p:cNvPr>
              <p:cNvPicPr>
                <a:picLocks noGrp="1" noRot="1" noChangeAspect="1" noMove="1" noResize="1" noEditPoints="1" noAdjustHandles="1" noChangeArrowheads="1" noChangeShapeType="1"/>
              </p:cNvPicPr>
              <p:nvPr/>
            </p:nvPicPr>
            <p:blipFill>
              <a:blip r:embed="rId3"/>
              <a:stretch>
                <a:fillRect/>
              </a:stretch>
            </p:blipFill>
            <p:spPr>
              <a:xfrm>
                <a:off x="1981135" y="1517285"/>
                <a:ext cx="8229730" cy="5123212"/>
              </a:xfrm>
              <a:prstGeom prst="rect">
                <a:avLst/>
              </a:prstGeom>
            </p:spPr>
          </p:pic>
        </mc:Fallback>
      </mc:AlternateContent>
      <p:sp>
        <p:nvSpPr>
          <p:cNvPr id="3" name="TextBox 2">
            <a:extLst>
              <a:ext uri="{FF2B5EF4-FFF2-40B4-BE49-F238E27FC236}">
                <a16:creationId xmlns:a16="http://schemas.microsoft.com/office/drawing/2014/main" id="{CC209082-CF2E-AEDE-2D19-490B58A9224C}"/>
              </a:ext>
            </a:extLst>
          </p:cNvPr>
          <p:cNvSpPr txBox="1"/>
          <p:nvPr/>
        </p:nvSpPr>
        <p:spPr>
          <a:xfrm>
            <a:off x="3009900" y="2867025"/>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5</a:t>
            </a:r>
          </a:p>
        </p:txBody>
      </p:sp>
      <p:sp>
        <p:nvSpPr>
          <p:cNvPr id="7" name="TextBox 6">
            <a:extLst>
              <a:ext uri="{FF2B5EF4-FFF2-40B4-BE49-F238E27FC236}">
                <a16:creationId xmlns:a16="http://schemas.microsoft.com/office/drawing/2014/main" id="{0FCE8D13-F298-74D2-3D91-D50584DB04A8}"/>
              </a:ext>
            </a:extLst>
          </p:cNvPr>
          <p:cNvSpPr txBox="1"/>
          <p:nvPr/>
        </p:nvSpPr>
        <p:spPr>
          <a:xfrm>
            <a:off x="6276974" y="5340715"/>
            <a:ext cx="5048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306</a:t>
            </a:r>
          </a:p>
        </p:txBody>
      </p:sp>
      <p:sp>
        <p:nvSpPr>
          <p:cNvPr id="8" name="TextBox 7">
            <a:extLst>
              <a:ext uri="{FF2B5EF4-FFF2-40B4-BE49-F238E27FC236}">
                <a16:creationId xmlns:a16="http://schemas.microsoft.com/office/drawing/2014/main" id="{5C42E943-AE20-4683-1EF2-739C618BCC8D}"/>
              </a:ext>
            </a:extLst>
          </p:cNvPr>
          <p:cNvSpPr txBox="1"/>
          <p:nvPr/>
        </p:nvSpPr>
        <p:spPr>
          <a:xfrm>
            <a:off x="6657973" y="4979716"/>
            <a:ext cx="4191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49</a:t>
            </a:r>
          </a:p>
        </p:txBody>
      </p:sp>
      <p:sp>
        <p:nvSpPr>
          <p:cNvPr id="9" name="TextBox 8">
            <a:extLst>
              <a:ext uri="{FF2B5EF4-FFF2-40B4-BE49-F238E27FC236}">
                <a16:creationId xmlns:a16="http://schemas.microsoft.com/office/drawing/2014/main" id="{0D46CF1F-8746-738E-D962-9E58B63CCF21}"/>
              </a:ext>
            </a:extLst>
          </p:cNvPr>
          <p:cNvSpPr txBox="1"/>
          <p:nvPr/>
        </p:nvSpPr>
        <p:spPr>
          <a:xfrm>
            <a:off x="7019924" y="3810000"/>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1</a:t>
            </a:r>
          </a:p>
        </p:txBody>
      </p:sp>
      <p:sp>
        <p:nvSpPr>
          <p:cNvPr id="11" name="TextBox 10">
            <a:extLst>
              <a:ext uri="{FF2B5EF4-FFF2-40B4-BE49-F238E27FC236}">
                <a16:creationId xmlns:a16="http://schemas.microsoft.com/office/drawing/2014/main" id="{B88EE66E-C61A-B93C-AC7A-7F8605D65E82}"/>
              </a:ext>
            </a:extLst>
          </p:cNvPr>
          <p:cNvSpPr txBox="1"/>
          <p:nvPr/>
        </p:nvSpPr>
        <p:spPr>
          <a:xfrm>
            <a:off x="7715250" y="3909614"/>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0</a:t>
            </a:r>
          </a:p>
        </p:txBody>
      </p:sp>
      <p:sp>
        <p:nvSpPr>
          <p:cNvPr id="12" name="TextBox 11">
            <a:extLst>
              <a:ext uri="{FF2B5EF4-FFF2-40B4-BE49-F238E27FC236}">
                <a16:creationId xmlns:a16="http://schemas.microsoft.com/office/drawing/2014/main" id="{8EAFB425-542B-4340-6139-05AEF76C6D6A}"/>
              </a:ext>
            </a:extLst>
          </p:cNvPr>
          <p:cNvSpPr txBox="1"/>
          <p:nvPr/>
        </p:nvSpPr>
        <p:spPr>
          <a:xfrm>
            <a:off x="8886825" y="2480846"/>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0</a:t>
            </a:r>
          </a:p>
        </p:txBody>
      </p:sp>
      <p:sp>
        <p:nvSpPr>
          <p:cNvPr id="13" name="TextBox 12">
            <a:extLst>
              <a:ext uri="{FF2B5EF4-FFF2-40B4-BE49-F238E27FC236}">
                <a16:creationId xmlns:a16="http://schemas.microsoft.com/office/drawing/2014/main" id="{D05E64F2-0623-F625-36A5-2F32A3ABCD71}"/>
              </a:ext>
            </a:extLst>
          </p:cNvPr>
          <p:cNvSpPr txBox="1"/>
          <p:nvPr/>
        </p:nvSpPr>
        <p:spPr>
          <a:xfrm>
            <a:off x="8658225" y="2867025"/>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2</a:t>
            </a:r>
          </a:p>
        </p:txBody>
      </p:sp>
      <p:sp>
        <p:nvSpPr>
          <p:cNvPr id="14" name="TextBox 13">
            <a:extLst>
              <a:ext uri="{FF2B5EF4-FFF2-40B4-BE49-F238E27FC236}">
                <a16:creationId xmlns:a16="http://schemas.microsoft.com/office/drawing/2014/main" id="{57CF5B0D-2544-EB68-0814-B32FCD695A7E}"/>
              </a:ext>
            </a:extLst>
          </p:cNvPr>
          <p:cNvSpPr txBox="1"/>
          <p:nvPr/>
        </p:nvSpPr>
        <p:spPr>
          <a:xfrm>
            <a:off x="8467725" y="2781300"/>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0</a:t>
            </a:r>
          </a:p>
        </p:txBody>
      </p:sp>
      <p:sp>
        <p:nvSpPr>
          <p:cNvPr id="15" name="TextBox 14">
            <a:extLst>
              <a:ext uri="{FF2B5EF4-FFF2-40B4-BE49-F238E27FC236}">
                <a16:creationId xmlns:a16="http://schemas.microsoft.com/office/drawing/2014/main" id="{75C44EA2-2D20-D223-1C8C-7D4E44AD1653}"/>
              </a:ext>
            </a:extLst>
          </p:cNvPr>
          <p:cNvSpPr txBox="1"/>
          <p:nvPr/>
        </p:nvSpPr>
        <p:spPr>
          <a:xfrm>
            <a:off x="8829675" y="3069241"/>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7</a:t>
            </a:r>
          </a:p>
        </p:txBody>
      </p:sp>
      <p:sp>
        <p:nvSpPr>
          <p:cNvPr id="16" name="TextBox 15">
            <a:extLst>
              <a:ext uri="{FF2B5EF4-FFF2-40B4-BE49-F238E27FC236}">
                <a16:creationId xmlns:a16="http://schemas.microsoft.com/office/drawing/2014/main" id="{0D5C2380-030C-223B-2EAC-08401F1835F1}"/>
              </a:ext>
            </a:extLst>
          </p:cNvPr>
          <p:cNvSpPr txBox="1"/>
          <p:nvPr/>
        </p:nvSpPr>
        <p:spPr>
          <a:xfrm>
            <a:off x="8601075" y="3259723"/>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4</a:t>
            </a:r>
          </a:p>
        </p:txBody>
      </p:sp>
      <p:sp>
        <p:nvSpPr>
          <p:cNvPr id="17" name="TextBox 16">
            <a:extLst>
              <a:ext uri="{FF2B5EF4-FFF2-40B4-BE49-F238E27FC236}">
                <a16:creationId xmlns:a16="http://schemas.microsoft.com/office/drawing/2014/main" id="{F74BCBFD-921E-996B-147D-590D9D9C92AE}"/>
              </a:ext>
            </a:extLst>
          </p:cNvPr>
          <p:cNvSpPr txBox="1"/>
          <p:nvPr/>
        </p:nvSpPr>
        <p:spPr>
          <a:xfrm>
            <a:off x="8467725" y="3483144"/>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2</a:t>
            </a:r>
          </a:p>
        </p:txBody>
      </p:sp>
      <p:sp>
        <p:nvSpPr>
          <p:cNvPr id="18" name="TextBox 17">
            <a:extLst>
              <a:ext uri="{FF2B5EF4-FFF2-40B4-BE49-F238E27FC236}">
                <a16:creationId xmlns:a16="http://schemas.microsoft.com/office/drawing/2014/main" id="{BF225BBD-49CC-BC72-B7CC-B87EF8D0F58D}"/>
              </a:ext>
            </a:extLst>
          </p:cNvPr>
          <p:cNvSpPr txBox="1"/>
          <p:nvPr/>
        </p:nvSpPr>
        <p:spPr>
          <a:xfrm>
            <a:off x="8258175" y="3723460"/>
            <a:ext cx="1905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404286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2"/>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326618"/>
            <a:ext cx="8293258" cy="2680482"/>
          </a:xfrm>
        </p:spPr>
        <p:txBody>
          <a:bodyPr>
            <a:noAutofit/>
          </a:bodyPr>
          <a:lstStyle/>
          <a:p>
            <a:pPr algn="ctr"/>
            <a:r>
              <a:rPr lang="en-US" sz="4000"/>
              <a:t>AGENDA ITEM NO. 1:</a:t>
            </a:r>
            <a:br>
              <a:rPr lang="en-US" sz="4000"/>
            </a:br>
            <a:r>
              <a:rPr lang="en-US" sz="4000"/>
              <a:t>DISTRIBUTION OF MINERAL LEASE FUNDS FOR 2023-2024</a:t>
            </a:r>
            <a:endParaRPr lang="en-US" sz="4000" b="1"/>
          </a:p>
        </p:txBody>
      </p:sp>
    </p:spTree>
    <p:extLst>
      <p:ext uri="{BB962C8B-B14F-4D97-AF65-F5344CB8AC3E}">
        <p14:creationId xmlns:p14="http://schemas.microsoft.com/office/powerpoint/2010/main" val="2627754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56997"/>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3" name="Chart 2">
            <a:extLst>
              <a:ext uri="{FF2B5EF4-FFF2-40B4-BE49-F238E27FC236}">
                <a16:creationId xmlns:a16="http://schemas.microsoft.com/office/drawing/2014/main" id="{A3752AB4-8853-2468-89F1-175E72CB492F}"/>
              </a:ext>
            </a:extLst>
          </p:cNvPr>
          <p:cNvGraphicFramePr/>
          <p:nvPr/>
        </p:nvGraphicFramePr>
        <p:xfrm>
          <a:off x="2121693" y="1482181"/>
          <a:ext cx="7948613" cy="504825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74EE3BBA-F638-8321-2CB1-24A199E420C6}"/>
              </a:ext>
            </a:extLst>
          </p:cNvPr>
          <p:cNvSpPr txBox="1"/>
          <p:nvPr/>
        </p:nvSpPr>
        <p:spPr>
          <a:xfrm>
            <a:off x="2192694" y="6530431"/>
            <a:ext cx="787761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29 records from GPA ranges 0.0 – 1.499 are not depicted in this chart.</a:t>
            </a:r>
            <a:endParaRPr kumimoji="0" lang="en-US" sz="24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2456286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274826" cy="1325561"/>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2" name="Chart 1">
            <a:extLst>
              <a:ext uri="{FF2B5EF4-FFF2-40B4-BE49-F238E27FC236}">
                <a16:creationId xmlns:a16="http://schemas.microsoft.com/office/drawing/2014/main" id="{D9E4DDD1-D924-2B23-10BE-46C0E4064B99}"/>
              </a:ext>
            </a:extLst>
          </p:cNvPr>
          <p:cNvGraphicFramePr/>
          <p:nvPr/>
        </p:nvGraphicFramePr>
        <p:xfrm>
          <a:off x="490330" y="1626946"/>
          <a:ext cx="3481595" cy="3604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02EFB87C-4ED7-1AD0-6E61-B76E076B5A4A}"/>
              </a:ext>
            </a:extLst>
          </p:cNvPr>
          <p:cNvGraphicFramePr/>
          <p:nvPr/>
        </p:nvGraphicFramePr>
        <p:xfrm>
          <a:off x="4355202" y="2950921"/>
          <a:ext cx="3481596" cy="3604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1B3B945-D88E-DA59-122A-C382C64196BE}"/>
              </a:ext>
            </a:extLst>
          </p:cNvPr>
          <p:cNvGraphicFramePr/>
          <p:nvPr/>
        </p:nvGraphicFramePr>
        <p:xfrm>
          <a:off x="8220075" y="1626945"/>
          <a:ext cx="3481595" cy="360410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EC573D8C-3679-2279-454B-FCF28955DB9F}"/>
              </a:ext>
            </a:extLst>
          </p:cNvPr>
          <p:cNvSpPr txBox="1"/>
          <p:nvPr/>
        </p:nvSpPr>
        <p:spPr>
          <a:xfrm>
            <a:off x="4462462" y="1722743"/>
            <a:ext cx="3267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Calibri" panose="020F0502020204030204"/>
                <a:ea typeface="+mn-ea"/>
                <a:cs typeface="+mn-cs"/>
              </a:rPr>
              <a:t>Remediation Population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Calibri" panose="020F0502020204030204"/>
                <a:ea typeface="+mn-ea"/>
                <a:cs typeface="+mn-cs"/>
              </a:rPr>
              <a:t>= 8,106</a:t>
            </a:r>
          </a:p>
        </p:txBody>
      </p:sp>
    </p:spTree>
    <p:extLst>
      <p:ext uri="{BB962C8B-B14F-4D97-AF65-F5344CB8AC3E}">
        <p14:creationId xmlns:p14="http://schemas.microsoft.com/office/powerpoint/2010/main" val="2500534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22025"/>
            <a:ext cx="12192000" cy="1379022"/>
          </a:xfrm>
          <a:solidFill>
            <a:srgbClr val="002060"/>
          </a:solidFill>
        </p:spPr>
        <p:txBody>
          <a:bodyPr anchor="ctr">
            <a:normAutofit/>
          </a:bodyPr>
          <a:lstStyle/>
          <a:p>
            <a:pPr algn="ctr"/>
            <a:r>
              <a:rPr lang="en-US" dirty="0">
                <a:solidFill>
                  <a:schemeClr val="bg1"/>
                </a:solidFill>
              </a:rPr>
              <a:t>Report on First-Year Student Remediation</a:t>
            </a:r>
          </a:p>
        </p:txBody>
      </p:sp>
      <mc:AlternateContent xmlns:mc="http://schemas.openxmlformats.org/markup-compatibility/2006" xmlns:cx4="http://schemas.microsoft.com/office/drawing/2016/5/10/chartex">
        <mc:Choice Requires="cx4">
          <p:graphicFrame>
            <p:nvGraphicFramePr>
              <p:cNvPr id="3" name="Chart 2">
                <a:extLst>
                  <a:ext uri="{FF2B5EF4-FFF2-40B4-BE49-F238E27FC236}">
                    <a16:creationId xmlns:a16="http://schemas.microsoft.com/office/drawing/2014/main" id="{AF9318B4-2204-27F1-C603-85CFE7D7445F}"/>
                  </a:ext>
                </a:extLst>
              </p:cNvPr>
              <p:cNvGraphicFramePr/>
              <p:nvPr/>
            </p:nvGraphicFramePr>
            <p:xfrm>
              <a:off x="1895475" y="1562100"/>
              <a:ext cx="8401049" cy="51435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Chart 2">
                <a:extLst>
                  <a:ext uri="{FF2B5EF4-FFF2-40B4-BE49-F238E27FC236}">
                    <a16:creationId xmlns:a16="http://schemas.microsoft.com/office/drawing/2014/main" id="{AF9318B4-2204-27F1-C603-85CFE7D7445F}"/>
                  </a:ext>
                </a:extLst>
              </p:cNvPr>
              <p:cNvPicPr>
                <a:picLocks noGrp="1" noRot="1" noChangeAspect="1" noMove="1" noResize="1" noEditPoints="1" noAdjustHandles="1" noChangeArrowheads="1" noChangeShapeType="1"/>
              </p:cNvPicPr>
              <p:nvPr/>
            </p:nvPicPr>
            <p:blipFill>
              <a:blip r:embed="rId3"/>
              <a:stretch>
                <a:fillRect/>
              </a:stretch>
            </p:blipFill>
            <p:spPr>
              <a:xfrm>
                <a:off x="1895475" y="1562100"/>
                <a:ext cx="8401049" cy="5143500"/>
              </a:xfrm>
              <a:prstGeom prst="rect">
                <a:avLst/>
              </a:prstGeom>
            </p:spPr>
          </p:pic>
        </mc:Fallback>
      </mc:AlternateContent>
      <p:sp>
        <p:nvSpPr>
          <p:cNvPr id="2" name="TextBox 1">
            <a:extLst>
              <a:ext uri="{FF2B5EF4-FFF2-40B4-BE49-F238E27FC236}">
                <a16:creationId xmlns:a16="http://schemas.microsoft.com/office/drawing/2014/main" id="{66D03069-6130-844E-08E6-7EEE90AEB617}"/>
              </a:ext>
            </a:extLst>
          </p:cNvPr>
          <p:cNvSpPr txBox="1"/>
          <p:nvPr/>
        </p:nvSpPr>
        <p:spPr>
          <a:xfrm>
            <a:off x="2838450" y="2877721"/>
            <a:ext cx="2095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2</a:t>
            </a:r>
            <a:endPar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B6E369-8A41-6CD9-976C-5FF720C605B2}"/>
              </a:ext>
            </a:extLst>
          </p:cNvPr>
          <p:cNvSpPr txBox="1"/>
          <p:nvPr/>
        </p:nvSpPr>
        <p:spPr>
          <a:xfrm>
            <a:off x="6276973" y="5476875"/>
            <a:ext cx="5334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159</a:t>
            </a:r>
            <a:endPar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9B50DDB-EF1C-D140-F456-2EE414D52745}"/>
              </a:ext>
            </a:extLst>
          </p:cNvPr>
          <p:cNvSpPr txBox="1"/>
          <p:nvPr/>
        </p:nvSpPr>
        <p:spPr>
          <a:xfrm>
            <a:off x="6648448" y="5071061"/>
            <a:ext cx="4572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13</a:t>
            </a:r>
            <a:endPar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3350FC-53D9-7BFF-5C79-650B0F3C34BD}"/>
              </a:ext>
            </a:extLst>
          </p:cNvPr>
          <p:cNvSpPr txBox="1"/>
          <p:nvPr/>
        </p:nvSpPr>
        <p:spPr>
          <a:xfrm>
            <a:off x="7096125" y="3775076"/>
            <a:ext cx="20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rPr>
              <a:t>0</a:t>
            </a:r>
          </a:p>
        </p:txBody>
      </p:sp>
      <p:sp>
        <p:nvSpPr>
          <p:cNvPr id="8" name="TextBox 7">
            <a:extLst>
              <a:ext uri="{FF2B5EF4-FFF2-40B4-BE49-F238E27FC236}">
                <a16:creationId xmlns:a16="http://schemas.microsoft.com/office/drawing/2014/main" id="{054408B0-7AAF-C39A-3911-387590562885}"/>
              </a:ext>
            </a:extLst>
          </p:cNvPr>
          <p:cNvSpPr txBox="1"/>
          <p:nvPr/>
        </p:nvSpPr>
        <p:spPr>
          <a:xfrm>
            <a:off x="7743825" y="3959742"/>
            <a:ext cx="20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BC474B50-FB3F-B8D1-4195-17A518D9A599}"/>
              </a:ext>
            </a:extLst>
          </p:cNvPr>
          <p:cNvSpPr txBox="1"/>
          <p:nvPr/>
        </p:nvSpPr>
        <p:spPr>
          <a:xfrm>
            <a:off x="8858250" y="3090446"/>
            <a:ext cx="2095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F3F3F"/>
                </a:solidFill>
                <a:effectLst/>
                <a:uLnTx/>
                <a:uFillTx/>
                <a:latin typeface="Calibri" panose="020F0502020204030204"/>
                <a:ea typeface="+mn-ea"/>
                <a:cs typeface="+mn-cs"/>
              </a:rPr>
              <a:t>2</a:t>
            </a:r>
            <a:endPar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E276479-5424-3CB2-8566-84C0D5756909}"/>
              </a:ext>
            </a:extLst>
          </p:cNvPr>
          <p:cNvSpPr txBox="1"/>
          <p:nvPr/>
        </p:nvSpPr>
        <p:spPr>
          <a:xfrm>
            <a:off x="8543925" y="2751892"/>
            <a:ext cx="20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rPr>
              <a:t>0</a:t>
            </a:r>
          </a:p>
        </p:txBody>
      </p:sp>
      <p:sp>
        <p:nvSpPr>
          <p:cNvPr id="12" name="TextBox 11">
            <a:extLst>
              <a:ext uri="{FF2B5EF4-FFF2-40B4-BE49-F238E27FC236}">
                <a16:creationId xmlns:a16="http://schemas.microsoft.com/office/drawing/2014/main" id="{5C0046C5-A03D-58E0-8C8D-98D2464DBE9B}"/>
              </a:ext>
            </a:extLst>
          </p:cNvPr>
          <p:cNvSpPr txBox="1"/>
          <p:nvPr/>
        </p:nvSpPr>
        <p:spPr>
          <a:xfrm>
            <a:off x="8543925" y="3567500"/>
            <a:ext cx="20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rPr>
              <a:t>0</a:t>
            </a:r>
          </a:p>
        </p:txBody>
      </p:sp>
      <p:sp>
        <p:nvSpPr>
          <p:cNvPr id="13" name="TextBox 12">
            <a:extLst>
              <a:ext uri="{FF2B5EF4-FFF2-40B4-BE49-F238E27FC236}">
                <a16:creationId xmlns:a16="http://schemas.microsoft.com/office/drawing/2014/main" id="{02947FE1-B4D0-2CAB-B3B3-DBE9866FE484}"/>
              </a:ext>
            </a:extLst>
          </p:cNvPr>
          <p:cNvSpPr txBox="1"/>
          <p:nvPr/>
        </p:nvSpPr>
        <p:spPr>
          <a:xfrm>
            <a:off x="8701088" y="3279955"/>
            <a:ext cx="20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rPr>
              <a:t>1</a:t>
            </a:r>
          </a:p>
        </p:txBody>
      </p:sp>
      <p:sp>
        <p:nvSpPr>
          <p:cNvPr id="14" name="TextBox 13">
            <a:extLst>
              <a:ext uri="{FF2B5EF4-FFF2-40B4-BE49-F238E27FC236}">
                <a16:creationId xmlns:a16="http://schemas.microsoft.com/office/drawing/2014/main" id="{B2B4B129-B8D0-57DF-7C46-EABAC9011743}"/>
              </a:ext>
            </a:extLst>
          </p:cNvPr>
          <p:cNvSpPr txBox="1"/>
          <p:nvPr/>
        </p:nvSpPr>
        <p:spPr>
          <a:xfrm>
            <a:off x="8910638" y="2539167"/>
            <a:ext cx="20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3725453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18" name="Table 17">
            <a:extLst>
              <a:ext uri="{FF2B5EF4-FFF2-40B4-BE49-F238E27FC236}">
                <a16:creationId xmlns:a16="http://schemas.microsoft.com/office/drawing/2014/main" id="{84C950A5-2DE8-A2E8-3D15-00C854785B9E}"/>
              </a:ext>
            </a:extLst>
          </p:cNvPr>
          <p:cNvGraphicFramePr>
            <a:graphicFrameLocks noGrp="1"/>
          </p:cNvGraphicFramePr>
          <p:nvPr>
            <p:extLst>
              <p:ext uri="{D42A27DB-BD31-4B8C-83A1-F6EECF244321}">
                <p14:modId xmlns:p14="http://schemas.microsoft.com/office/powerpoint/2010/main" val="2993269545"/>
              </p:ext>
            </p:extLst>
          </p:nvPr>
        </p:nvGraphicFramePr>
        <p:xfrm>
          <a:off x="1179870" y="1707206"/>
          <a:ext cx="9832259" cy="4762419"/>
        </p:xfrm>
        <a:graphic>
          <a:graphicData uri="http://schemas.openxmlformats.org/drawingml/2006/table">
            <a:tbl>
              <a:tblPr firstRow="1" firstCol="1" bandRow="1">
                <a:tableStyleId>{17292A2E-F333-43FB-9621-5CBBE7FDCDCB}</a:tableStyleId>
              </a:tblPr>
              <a:tblGrid>
                <a:gridCol w="2311000">
                  <a:extLst>
                    <a:ext uri="{9D8B030D-6E8A-4147-A177-3AD203B41FA5}">
                      <a16:colId xmlns:a16="http://schemas.microsoft.com/office/drawing/2014/main" val="3018279253"/>
                    </a:ext>
                  </a:extLst>
                </a:gridCol>
                <a:gridCol w="1365591">
                  <a:extLst>
                    <a:ext uri="{9D8B030D-6E8A-4147-A177-3AD203B41FA5}">
                      <a16:colId xmlns:a16="http://schemas.microsoft.com/office/drawing/2014/main" val="4173609208"/>
                    </a:ext>
                  </a:extLst>
                </a:gridCol>
                <a:gridCol w="1463635">
                  <a:extLst>
                    <a:ext uri="{9D8B030D-6E8A-4147-A177-3AD203B41FA5}">
                      <a16:colId xmlns:a16="http://schemas.microsoft.com/office/drawing/2014/main" val="286927717"/>
                    </a:ext>
                  </a:extLst>
                </a:gridCol>
                <a:gridCol w="1434456">
                  <a:extLst>
                    <a:ext uri="{9D8B030D-6E8A-4147-A177-3AD203B41FA5}">
                      <a16:colId xmlns:a16="http://schemas.microsoft.com/office/drawing/2014/main" val="2401567692"/>
                    </a:ext>
                  </a:extLst>
                </a:gridCol>
                <a:gridCol w="1451962">
                  <a:extLst>
                    <a:ext uri="{9D8B030D-6E8A-4147-A177-3AD203B41FA5}">
                      <a16:colId xmlns:a16="http://schemas.microsoft.com/office/drawing/2014/main" val="1661862919"/>
                    </a:ext>
                  </a:extLst>
                </a:gridCol>
                <a:gridCol w="1805615">
                  <a:extLst>
                    <a:ext uri="{9D8B030D-6E8A-4147-A177-3AD203B41FA5}">
                      <a16:colId xmlns:a16="http://schemas.microsoft.com/office/drawing/2014/main" val="144945926"/>
                    </a:ext>
                  </a:extLst>
                </a:gridCol>
              </a:tblGrid>
              <a:tr h="923392">
                <a:tc>
                  <a:txBody>
                    <a:bodyPr/>
                    <a:lstStyle/>
                    <a:p>
                      <a:pPr>
                        <a:lnSpc>
                          <a:spcPct val="115000"/>
                        </a:lnSpc>
                      </a:pPr>
                      <a:endParaRPr lang="en-US" sz="1800" kern="100" dirty="0">
                        <a:effectLst/>
                        <a:latin typeface="Calibri" panose="020F0502020204030204" pitchFamily="34" charset="0"/>
                        <a:cs typeface="Times New Roman" panose="02020603050405020304" pitchFamily="18"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gridSpan="2">
                  <a:txBody>
                    <a:bodyPr/>
                    <a:lstStyle/>
                    <a:p>
                      <a:pPr marL="0" marR="0" algn="ctr">
                        <a:lnSpc>
                          <a:spcPct val="115000"/>
                        </a:lnSpc>
                        <a:spcBef>
                          <a:spcPts val="0"/>
                        </a:spcBef>
                        <a:spcAft>
                          <a:spcPts val="0"/>
                        </a:spcAft>
                      </a:pPr>
                      <a:r>
                        <a:rPr lang="en-US" sz="1800" kern="100" dirty="0">
                          <a:effectLst/>
                        </a:rPr>
                        <a:t>Total Population* </a:t>
                      </a:r>
                    </a:p>
                    <a:p>
                      <a:pPr marL="0" marR="0" algn="ctr">
                        <a:lnSpc>
                          <a:spcPct val="115000"/>
                        </a:lnSpc>
                        <a:spcBef>
                          <a:spcPts val="0"/>
                        </a:spcBef>
                        <a:spcAft>
                          <a:spcPts val="0"/>
                        </a:spcAft>
                      </a:pPr>
                      <a:r>
                        <a:rPr lang="en-US" sz="1800" kern="100" dirty="0">
                          <a:effectLst/>
                        </a:rPr>
                        <a:t>(21,510)</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800" kern="100" dirty="0">
                          <a:effectLst/>
                        </a:rPr>
                        <a:t>Remediation Population (8,106)</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15000"/>
                        </a:lnSpc>
                        <a:spcBef>
                          <a:spcPts val="0"/>
                        </a:spcBef>
                        <a:spcAft>
                          <a:spcPts val="0"/>
                        </a:spcAft>
                      </a:pPr>
                      <a:r>
                        <a:rPr lang="en-US" sz="1800" kern="100">
                          <a:effectLst/>
                        </a:rPr>
                        <a:t>Remediation Rate by Race/Ethnicity</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40657888"/>
                  </a:ext>
                </a:extLst>
              </a:tr>
              <a:tr h="336154">
                <a:tc>
                  <a:txBody>
                    <a:bodyPr/>
                    <a:lstStyle/>
                    <a:p>
                      <a:pPr>
                        <a:lnSpc>
                          <a:spcPct val="115000"/>
                        </a:lnSpc>
                      </a:pPr>
                      <a:endParaRPr lang="en-US" sz="1800" kern="100" dirty="0">
                        <a:effectLst/>
                        <a:latin typeface="Calibri" panose="020F0502020204030204" pitchFamily="34" charset="0"/>
                        <a:cs typeface="Times New Roman" panose="02020603050405020304" pitchFamily="18" charset="0"/>
                      </a:endParaRPr>
                    </a:p>
                  </a:txBody>
                  <a:tcPr marL="68580" marR="68580" marT="0" marB="0" anchor="ctr">
                    <a:lnL w="6350" cap="flat" cmpd="sng" algn="ctr">
                      <a:noFill/>
                      <a:prstDash val="solid"/>
                      <a:miter lim="800000"/>
                    </a:lnL>
                    <a:lnR w="12700" cap="flat" cmpd="sng" algn="ctr">
                      <a:solidFill>
                        <a:schemeClr val="accent4"/>
                      </a:solidFill>
                      <a:prstDash val="solid"/>
                      <a:round/>
                      <a:headEnd type="none" w="med" len="med"/>
                      <a:tailEnd type="none" w="med" len="med"/>
                    </a:lnR>
                    <a:lnT w="6350" cap="flat" cmpd="sng" algn="ctr">
                      <a:noFill/>
                      <a:prstDash val="solid"/>
                      <a:miter lim="800000"/>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800" b="1" i="1" kern="100" dirty="0">
                          <a:solidFill>
                            <a:schemeClr val="bg1"/>
                          </a:solidFill>
                          <a:effectLst/>
                        </a:rPr>
                        <a:t>n</a:t>
                      </a:r>
                      <a:endParaRPr lang="en-US" sz="1800" b="1" i="1"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4"/>
                    </a:solidFill>
                  </a:tcPr>
                </a:tc>
                <a:tc>
                  <a:txBody>
                    <a:bodyPr/>
                    <a:lstStyle/>
                    <a:p>
                      <a:pPr marL="0" marR="0" algn="ctr">
                        <a:lnSpc>
                          <a:spcPct val="115000"/>
                        </a:lnSpc>
                        <a:spcBef>
                          <a:spcPts val="0"/>
                        </a:spcBef>
                        <a:spcAft>
                          <a:spcPts val="0"/>
                        </a:spcAft>
                      </a:pPr>
                      <a:r>
                        <a:rPr lang="en-US" sz="1800" b="1" kern="100" dirty="0">
                          <a:solidFill>
                            <a:schemeClr val="bg1"/>
                          </a:solidFill>
                          <a:effectLst/>
                        </a:rPr>
                        <a:t>Percentage</a:t>
                      </a:r>
                      <a:endParaRPr lang="en-US" sz="1800" b="1"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4"/>
                    </a:solidFill>
                  </a:tcPr>
                </a:tc>
                <a:tc>
                  <a:txBody>
                    <a:bodyPr/>
                    <a:lstStyle/>
                    <a:p>
                      <a:pPr marL="0" marR="0" algn="ctr">
                        <a:lnSpc>
                          <a:spcPct val="115000"/>
                        </a:lnSpc>
                        <a:spcBef>
                          <a:spcPts val="0"/>
                        </a:spcBef>
                        <a:spcAft>
                          <a:spcPts val="0"/>
                        </a:spcAft>
                      </a:pPr>
                      <a:r>
                        <a:rPr lang="en-US" sz="1800" b="1" i="1" kern="100" dirty="0">
                          <a:solidFill>
                            <a:schemeClr val="bg1"/>
                          </a:solidFill>
                          <a:effectLst/>
                        </a:rPr>
                        <a:t>n</a:t>
                      </a:r>
                      <a:endParaRPr lang="en-US" sz="1800" b="1" i="1"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4"/>
                    </a:solidFill>
                  </a:tcPr>
                </a:tc>
                <a:tc>
                  <a:txBody>
                    <a:bodyPr/>
                    <a:lstStyle/>
                    <a:p>
                      <a:pPr marL="0" marR="0" algn="ctr">
                        <a:lnSpc>
                          <a:spcPct val="115000"/>
                        </a:lnSpc>
                        <a:spcBef>
                          <a:spcPts val="0"/>
                        </a:spcBef>
                        <a:spcAft>
                          <a:spcPts val="0"/>
                        </a:spcAft>
                      </a:pPr>
                      <a:r>
                        <a:rPr lang="en-US" sz="1800" b="1" kern="100" dirty="0">
                          <a:solidFill>
                            <a:schemeClr val="bg1"/>
                          </a:solidFill>
                          <a:effectLst/>
                        </a:rPr>
                        <a:t>Percentage</a:t>
                      </a:r>
                      <a:endParaRPr lang="en-US" sz="1800" b="1"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4"/>
                    </a:solidFill>
                  </a:tcPr>
                </a:tc>
                <a:tc vMerge="1">
                  <a:txBody>
                    <a:bodyPr/>
                    <a:lstStyle/>
                    <a:p>
                      <a:endParaRPr lang="en-US"/>
                    </a:p>
                  </a:txBody>
                  <a:tcPr/>
                </a:tc>
                <a:extLst>
                  <a:ext uri="{0D108BD9-81ED-4DB2-BD59-A6C34878D82A}">
                    <a16:rowId xmlns:a16="http://schemas.microsoft.com/office/drawing/2014/main" val="1455881593"/>
                  </a:ext>
                </a:extLst>
              </a:tr>
              <a:tr h="318443">
                <a:tc>
                  <a:txBody>
                    <a:bodyPr/>
                    <a:lstStyle/>
                    <a:p>
                      <a:pPr marL="0" marR="0" algn="r">
                        <a:lnSpc>
                          <a:spcPct val="115000"/>
                        </a:lnSpc>
                        <a:spcBef>
                          <a:spcPts val="0"/>
                        </a:spcBef>
                        <a:spcAft>
                          <a:spcPts val="0"/>
                        </a:spcAft>
                      </a:pPr>
                      <a:r>
                        <a:rPr lang="en-US" sz="1800" kern="100" dirty="0">
                          <a:effectLst/>
                        </a:rPr>
                        <a:t>American Indian</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166</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60</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36%</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702384318"/>
                  </a:ext>
                </a:extLst>
              </a:tr>
              <a:tr h="318443">
                <a:tc>
                  <a:txBody>
                    <a:bodyPr/>
                    <a:lstStyle/>
                    <a:p>
                      <a:pPr marL="0" marR="0" algn="r">
                        <a:lnSpc>
                          <a:spcPct val="115000"/>
                        </a:lnSpc>
                        <a:spcBef>
                          <a:spcPts val="0"/>
                        </a:spcBef>
                        <a:spcAft>
                          <a:spcPts val="0"/>
                        </a:spcAft>
                      </a:pPr>
                      <a:r>
                        <a:rPr lang="en-US" sz="1800" kern="100" dirty="0">
                          <a:effectLst/>
                        </a:rPr>
                        <a:t>Asian </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435</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2%</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142</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2%</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33%</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750029581"/>
                  </a:ext>
                </a:extLst>
              </a:tr>
              <a:tr h="318443">
                <a:tc>
                  <a:txBody>
                    <a:bodyPr/>
                    <a:lstStyle/>
                    <a:p>
                      <a:pPr marL="0" marR="0" algn="r">
                        <a:lnSpc>
                          <a:spcPct val="115000"/>
                        </a:lnSpc>
                        <a:spcBef>
                          <a:spcPts val="0"/>
                        </a:spcBef>
                        <a:spcAft>
                          <a:spcPts val="0"/>
                        </a:spcAft>
                      </a:pPr>
                      <a:r>
                        <a:rPr lang="en-US" sz="1800" kern="100" dirty="0">
                          <a:effectLst/>
                        </a:rPr>
                        <a:t>Black</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2,740</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13%</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1,691</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21%</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62%</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13658015"/>
                  </a:ext>
                </a:extLst>
              </a:tr>
              <a:tr h="318443">
                <a:tc>
                  <a:txBody>
                    <a:bodyPr/>
                    <a:lstStyle/>
                    <a:p>
                      <a:pPr marL="0" marR="0" algn="r">
                        <a:lnSpc>
                          <a:spcPct val="115000"/>
                        </a:lnSpc>
                        <a:spcBef>
                          <a:spcPts val="0"/>
                        </a:spcBef>
                        <a:spcAft>
                          <a:spcPts val="0"/>
                        </a:spcAft>
                      </a:pPr>
                      <a:r>
                        <a:rPr lang="en-US" sz="1800" kern="100" dirty="0">
                          <a:effectLst/>
                        </a:rPr>
                        <a:t>Hispanic</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2,448</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11%</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1,149</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14%</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47%</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577113240"/>
                  </a:ext>
                </a:extLst>
              </a:tr>
              <a:tr h="318443">
                <a:tc>
                  <a:txBody>
                    <a:bodyPr/>
                    <a:lstStyle/>
                    <a:p>
                      <a:pPr marL="0" marR="0" algn="r">
                        <a:lnSpc>
                          <a:spcPct val="115000"/>
                        </a:lnSpc>
                        <a:spcBef>
                          <a:spcPts val="0"/>
                        </a:spcBef>
                        <a:spcAft>
                          <a:spcPts val="0"/>
                        </a:spcAft>
                      </a:pPr>
                      <a:r>
                        <a:rPr lang="en-US" sz="1800" kern="100" dirty="0">
                          <a:effectLst/>
                        </a:rPr>
                        <a:t>Native Hawaiian</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45</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0%</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15</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0%</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33%</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905758158"/>
                  </a:ext>
                </a:extLst>
              </a:tr>
              <a:tr h="318443">
                <a:tc>
                  <a:txBody>
                    <a:bodyPr/>
                    <a:lstStyle/>
                    <a:p>
                      <a:pPr marL="0" marR="0" algn="r">
                        <a:lnSpc>
                          <a:spcPct val="115000"/>
                        </a:lnSpc>
                        <a:spcBef>
                          <a:spcPts val="0"/>
                        </a:spcBef>
                        <a:spcAft>
                          <a:spcPts val="0"/>
                        </a:spcAft>
                      </a:pPr>
                      <a:r>
                        <a:rPr lang="en-US" sz="1800" kern="100" dirty="0">
                          <a:effectLst/>
                        </a:rPr>
                        <a:t>Non-US Resident</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292</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153</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2%</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52%</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74977311"/>
                  </a:ext>
                </a:extLst>
              </a:tr>
              <a:tr h="318443">
                <a:tc>
                  <a:txBody>
                    <a:bodyPr/>
                    <a:lstStyle/>
                    <a:p>
                      <a:pPr marL="0" marR="0" algn="r">
                        <a:lnSpc>
                          <a:spcPct val="115000"/>
                        </a:lnSpc>
                        <a:spcBef>
                          <a:spcPts val="0"/>
                        </a:spcBef>
                        <a:spcAft>
                          <a:spcPts val="0"/>
                        </a:spcAft>
                      </a:pPr>
                      <a:r>
                        <a:rPr lang="en-US" sz="1800" kern="100" dirty="0">
                          <a:effectLst/>
                        </a:rPr>
                        <a:t>Two or more races</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1,023</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5%</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396</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5%</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39%</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06684703"/>
                  </a:ext>
                </a:extLst>
              </a:tr>
              <a:tr h="318443">
                <a:tc>
                  <a:txBody>
                    <a:bodyPr/>
                    <a:lstStyle/>
                    <a:p>
                      <a:pPr marL="0" marR="0" algn="r">
                        <a:lnSpc>
                          <a:spcPct val="115000"/>
                        </a:lnSpc>
                        <a:spcBef>
                          <a:spcPts val="0"/>
                        </a:spcBef>
                        <a:spcAft>
                          <a:spcPts val="0"/>
                        </a:spcAft>
                      </a:pPr>
                      <a:r>
                        <a:rPr lang="en-US" sz="1800" kern="100" dirty="0">
                          <a:effectLst/>
                        </a:rPr>
                        <a:t>Unknown</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120</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52</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a:effectLst/>
                        </a:rPr>
                        <a:t>1%</a:t>
                      </a:r>
                      <a:endParaRPr lang="en-US" sz="18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43%</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481518207"/>
                  </a:ext>
                </a:extLst>
              </a:tr>
              <a:tr h="318443">
                <a:tc>
                  <a:txBody>
                    <a:bodyPr/>
                    <a:lstStyle/>
                    <a:p>
                      <a:pPr marL="0" marR="0" algn="r">
                        <a:lnSpc>
                          <a:spcPct val="115000"/>
                        </a:lnSpc>
                        <a:spcBef>
                          <a:spcPts val="0"/>
                        </a:spcBef>
                        <a:spcAft>
                          <a:spcPts val="0"/>
                        </a:spcAft>
                      </a:pPr>
                      <a:r>
                        <a:rPr lang="en-US" sz="1800" kern="100" dirty="0">
                          <a:effectLst/>
                        </a:rPr>
                        <a:t>White </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14,241</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66%</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4,448</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55%</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31%</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562637394"/>
                  </a:ext>
                </a:extLst>
              </a:tr>
              <a:tr h="318443">
                <a:tc>
                  <a:txBody>
                    <a:bodyPr/>
                    <a:lstStyle/>
                    <a:p>
                      <a:pPr marL="0" marR="0" algn="r">
                        <a:lnSpc>
                          <a:spcPct val="115000"/>
                        </a:lnSpc>
                        <a:spcBef>
                          <a:spcPts val="0"/>
                        </a:spcBef>
                        <a:spcAft>
                          <a:spcPts val="0"/>
                        </a:spcAft>
                      </a:pPr>
                      <a:r>
                        <a:rPr lang="en-US" sz="1800" kern="100" dirty="0">
                          <a:effectLst/>
                        </a:rPr>
                        <a:t>Total</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21,510</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100%</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8,106</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100%</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00" dirty="0">
                          <a:effectLst/>
                        </a:rPr>
                        <a:t>38%</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4"/>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169633104"/>
                  </a:ext>
                </a:extLst>
              </a:tr>
              <a:tr h="318443">
                <a:tc gridSpan="6">
                  <a:txBody>
                    <a:bodyPr/>
                    <a:lstStyle/>
                    <a:p>
                      <a:pPr marL="0" marR="0" algn="ctr">
                        <a:lnSpc>
                          <a:spcPct val="115000"/>
                        </a:lnSpc>
                        <a:spcBef>
                          <a:spcPts val="0"/>
                        </a:spcBef>
                        <a:spcAft>
                          <a:spcPts val="0"/>
                        </a:spcAft>
                      </a:pPr>
                      <a:r>
                        <a:rPr lang="en-US" sz="1800" kern="100" dirty="0">
                          <a:effectLst/>
                        </a:rPr>
                        <a:t>* Number of first-time, degree seeking students who graduated high school in 2022 or 2021.</a:t>
                      </a:r>
                      <a:endParaRPr lang="en-US" sz="18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6350" cap="flat" cmpd="sng" algn="ctr">
                      <a:noFill/>
                      <a:prstDash val="solid"/>
                      <a:miter lim="800000"/>
                    </a:lnL>
                    <a:lnR w="6350" cap="flat" cmpd="sng" algn="ctr">
                      <a:noFill/>
                      <a:prstDash val="solid"/>
                      <a:miter lim="800000"/>
                    </a:lnR>
                    <a:lnT w="12700" cap="flat" cmpd="sng" algn="ctr">
                      <a:solidFill>
                        <a:schemeClr val="accent4"/>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9339766"/>
                  </a:ext>
                </a:extLst>
              </a:tr>
            </a:tbl>
          </a:graphicData>
        </a:graphic>
      </p:graphicFrame>
    </p:spTree>
    <p:extLst>
      <p:ext uri="{BB962C8B-B14F-4D97-AF65-F5344CB8AC3E}">
        <p14:creationId xmlns:p14="http://schemas.microsoft.com/office/powerpoint/2010/main" val="2016702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3" name="Chart 2">
            <a:extLst>
              <a:ext uri="{FF2B5EF4-FFF2-40B4-BE49-F238E27FC236}">
                <a16:creationId xmlns:a16="http://schemas.microsoft.com/office/drawing/2014/main" id="{B094BA74-391B-72D7-2941-5C56B0F479B3}"/>
              </a:ext>
            </a:extLst>
          </p:cNvPr>
          <p:cNvGraphicFramePr/>
          <p:nvPr>
            <p:extLst>
              <p:ext uri="{D42A27DB-BD31-4B8C-83A1-F6EECF244321}">
                <p14:modId xmlns:p14="http://schemas.microsoft.com/office/powerpoint/2010/main" val="3838464420"/>
              </p:ext>
            </p:extLst>
          </p:nvPr>
        </p:nvGraphicFramePr>
        <p:xfrm>
          <a:off x="2364478" y="1861765"/>
          <a:ext cx="7463044" cy="43501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0242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2" name="Chart 1">
            <a:extLst>
              <a:ext uri="{FF2B5EF4-FFF2-40B4-BE49-F238E27FC236}">
                <a16:creationId xmlns:a16="http://schemas.microsoft.com/office/drawing/2014/main" id="{52F76D28-38AC-6599-A030-9F7F21237778}"/>
              </a:ext>
            </a:extLst>
          </p:cNvPr>
          <p:cNvGraphicFramePr/>
          <p:nvPr/>
        </p:nvGraphicFramePr>
        <p:xfrm>
          <a:off x="437535" y="1484055"/>
          <a:ext cx="11316929" cy="51133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3572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4" name="Chart 3">
            <a:extLst>
              <a:ext uri="{FF2B5EF4-FFF2-40B4-BE49-F238E27FC236}">
                <a16:creationId xmlns:a16="http://schemas.microsoft.com/office/drawing/2014/main" id="{AB188251-10AB-A081-88D5-83734AB3D199}"/>
              </a:ext>
            </a:extLst>
          </p:cNvPr>
          <p:cNvGraphicFramePr/>
          <p:nvPr/>
        </p:nvGraphicFramePr>
        <p:xfrm>
          <a:off x="4629764" y="1526458"/>
          <a:ext cx="7160342" cy="496283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F7580A7-7090-8EDE-A2D8-FCB3B09FF472}"/>
              </a:ext>
            </a:extLst>
          </p:cNvPr>
          <p:cNvSpPr txBox="1"/>
          <p:nvPr/>
        </p:nvSpPr>
        <p:spPr>
          <a:xfrm>
            <a:off x="401894" y="2299714"/>
            <a:ext cx="354495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31 institutions offered corequisite remediation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20 institutions offered gateway remediation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18 offered non-gateway remediation in mathematics </a:t>
            </a:r>
            <a:endParaRPr kumimoji="0" lang="en-US" sz="20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4278411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dirty="0">
                <a:solidFill>
                  <a:schemeClr val="bg1"/>
                </a:solidFill>
              </a:rPr>
              <a:t>Report on First-Year Student Remediation</a:t>
            </a:r>
          </a:p>
        </p:txBody>
      </p:sp>
      <p:graphicFrame>
        <p:nvGraphicFramePr>
          <p:cNvPr id="4" name="Chart 3">
            <a:extLst>
              <a:ext uri="{FF2B5EF4-FFF2-40B4-BE49-F238E27FC236}">
                <a16:creationId xmlns:a16="http://schemas.microsoft.com/office/drawing/2014/main" id="{A524F0CA-315A-5112-4395-D626087C1E8C}"/>
              </a:ext>
            </a:extLst>
          </p:cNvPr>
          <p:cNvGraphicFramePr/>
          <p:nvPr/>
        </p:nvGraphicFramePr>
        <p:xfrm>
          <a:off x="587375" y="1683384"/>
          <a:ext cx="7359650" cy="4636135"/>
        </p:xfrm>
        <a:graphic>
          <a:graphicData uri="http://schemas.openxmlformats.org/drawingml/2006/chart">
            <c:chart xmlns:c="http://schemas.openxmlformats.org/drawingml/2006/chart" xmlns:r="http://schemas.openxmlformats.org/officeDocument/2006/relationships" r:id="rId2"/>
          </a:graphicData>
        </a:graphic>
      </p:graphicFrame>
      <p:sp>
        <p:nvSpPr>
          <p:cNvPr id="8" name="Oval 7">
            <a:extLst>
              <a:ext uri="{FF2B5EF4-FFF2-40B4-BE49-F238E27FC236}">
                <a16:creationId xmlns:a16="http://schemas.microsoft.com/office/drawing/2014/main" id="{16879D2D-65F6-93E8-549D-7F54C1176B1B}"/>
              </a:ext>
            </a:extLst>
          </p:cNvPr>
          <p:cNvSpPr/>
          <p:nvPr/>
        </p:nvSpPr>
        <p:spPr>
          <a:xfrm>
            <a:off x="8959646" y="2074328"/>
            <a:ext cx="2394154" cy="38542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7FF217B-188A-0D9B-43D6-75A58307AAB6}"/>
              </a:ext>
            </a:extLst>
          </p:cNvPr>
          <p:cNvSpPr txBox="1"/>
          <p:nvPr/>
        </p:nvSpPr>
        <p:spPr>
          <a:xfrm>
            <a:off x="9124336" y="2760945"/>
            <a:ext cx="2064774" cy="2677656"/>
          </a:xfrm>
          <a:prstGeom prst="rect">
            <a:avLst/>
          </a:prstGeom>
          <a:noFill/>
          <a:ln w="28575">
            <a:noFill/>
            <a:extLst>
              <a:ext uri="{C807C97D-BFC1-408E-A445-0C87EB9F89A2}">
                <ask:lineSketchStyleProps xmlns:ask="http://schemas.microsoft.com/office/drawing/2018/sketchyshapes" sd="1219033472">
                  <a:custGeom>
                    <a:avLst/>
                    <a:gdLst>
                      <a:gd name="connsiteX0" fmla="*/ 0 w 2064774"/>
                      <a:gd name="connsiteY0" fmla="*/ 0 h 2677656"/>
                      <a:gd name="connsiteX1" fmla="*/ 2064774 w 2064774"/>
                      <a:gd name="connsiteY1" fmla="*/ 0 h 2677656"/>
                      <a:gd name="connsiteX2" fmla="*/ 2064774 w 2064774"/>
                      <a:gd name="connsiteY2" fmla="*/ 2677656 h 2677656"/>
                      <a:gd name="connsiteX3" fmla="*/ 0 w 2064774"/>
                      <a:gd name="connsiteY3" fmla="*/ 2677656 h 2677656"/>
                      <a:gd name="connsiteX4" fmla="*/ 0 w 2064774"/>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774" h="2677656" extrusionOk="0">
                        <a:moveTo>
                          <a:pt x="0" y="0"/>
                        </a:moveTo>
                        <a:cubicBezTo>
                          <a:pt x="371496" y="118645"/>
                          <a:pt x="1521600" y="116012"/>
                          <a:pt x="2064774" y="0"/>
                        </a:cubicBezTo>
                        <a:cubicBezTo>
                          <a:pt x="1931892" y="1264470"/>
                          <a:pt x="2149725" y="1864932"/>
                          <a:pt x="2064774" y="2677656"/>
                        </a:cubicBezTo>
                        <a:cubicBezTo>
                          <a:pt x="1208505" y="2812256"/>
                          <a:pt x="564532" y="2520460"/>
                          <a:pt x="0" y="2677656"/>
                        </a:cubicBezTo>
                        <a:cubicBezTo>
                          <a:pt x="-20187" y="1951845"/>
                          <a:pt x="-152480" y="311349"/>
                          <a:pt x="0" y="0"/>
                        </a:cubicBezTo>
                        <a:close/>
                      </a:path>
                    </a:pathLst>
                  </a:custGeom>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5,446 students who required remediation graduated high school with a GPA of 3.0 or higher</a:t>
            </a:r>
          </a:p>
        </p:txBody>
      </p:sp>
      <p:sp>
        <p:nvSpPr>
          <p:cNvPr id="10" name="TextBox 9">
            <a:extLst>
              <a:ext uri="{FF2B5EF4-FFF2-40B4-BE49-F238E27FC236}">
                <a16:creationId xmlns:a16="http://schemas.microsoft.com/office/drawing/2014/main" id="{1B156BBF-5D25-B5F5-105E-133D74DAE424}"/>
              </a:ext>
            </a:extLst>
          </p:cNvPr>
          <p:cNvSpPr txBox="1"/>
          <p:nvPr/>
        </p:nvSpPr>
        <p:spPr>
          <a:xfrm>
            <a:off x="587375" y="6319519"/>
            <a:ext cx="735965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10 records from GPA ranges 0.0 – 1.499 are not depicted in this chart.</a:t>
            </a:r>
            <a:endParaRPr kumimoji="0" lang="en-US" sz="24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3932744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a:solidFill>
                  <a:schemeClr val="bg1"/>
                </a:solidFill>
              </a:rPr>
              <a:t>Report on First-Year Student Remediation</a:t>
            </a:r>
            <a:endParaRPr lang="en-US" b="1" dirty="0">
              <a:solidFill>
                <a:schemeClr val="bg1"/>
              </a:solidFill>
            </a:endParaRPr>
          </a:p>
        </p:txBody>
      </p:sp>
      <p:graphicFrame>
        <p:nvGraphicFramePr>
          <p:cNvPr id="2" name="Chart 1">
            <a:extLst>
              <a:ext uri="{FF2B5EF4-FFF2-40B4-BE49-F238E27FC236}">
                <a16:creationId xmlns:a16="http://schemas.microsoft.com/office/drawing/2014/main" id="{DA7F0C63-8BA0-A4FD-A106-F818EF5BF84F}"/>
              </a:ext>
            </a:extLst>
          </p:cNvPr>
          <p:cNvGraphicFramePr/>
          <p:nvPr/>
        </p:nvGraphicFramePr>
        <p:xfrm>
          <a:off x="2246947" y="1502410"/>
          <a:ext cx="7698105" cy="50203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2562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a:solidFill>
                  <a:schemeClr val="bg1"/>
                </a:solidFill>
              </a:rPr>
              <a:t>Report on First-Year Student Remediation</a:t>
            </a:r>
            <a:endParaRPr lang="en-US" b="1" dirty="0">
              <a:solidFill>
                <a:schemeClr val="bg1"/>
              </a:solidFill>
            </a:endParaRPr>
          </a:p>
        </p:txBody>
      </p:sp>
      <p:graphicFrame>
        <p:nvGraphicFramePr>
          <p:cNvPr id="3" name="Chart 2">
            <a:extLst>
              <a:ext uri="{FF2B5EF4-FFF2-40B4-BE49-F238E27FC236}">
                <a16:creationId xmlns:a16="http://schemas.microsoft.com/office/drawing/2014/main" id="{7CF60FF3-E6D2-B396-51AE-4811585E0597}"/>
              </a:ext>
            </a:extLst>
          </p:cNvPr>
          <p:cNvGraphicFramePr/>
          <p:nvPr/>
        </p:nvGraphicFramePr>
        <p:xfrm>
          <a:off x="406399" y="1620520"/>
          <a:ext cx="5334001" cy="4841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08315395-E543-C8D2-BAD3-637ED79F5F17}"/>
              </a:ext>
            </a:extLst>
          </p:cNvPr>
          <p:cNvGraphicFramePr/>
          <p:nvPr/>
        </p:nvGraphicFramePr>
        <p:xfrm>
          <a:off x="6451599" y="1620520"/>
          <a:ext cx="5334001" cy="4841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550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Distribution of Mineral Lease Funds</a:t>
            </a:r>
          </a:p>
        </p:txBody>
      </p:sp>
      <p:sp>
        <p:nvSpPr>
          <p:cNvPr id="4" name="Content Placeholder 3">
            <a:extLst>
              <a:ext uri="{FF2B5EF4-FFF2-40B4-BE49-F238E27FC236}">
                <a16:creationId xmlns:a16="http://schemas.microsoft.com/office/drawing/2014/main" id="{89A3E192-B010-527F-B354-E83F2DED51E1}"/>
              </a:ext>
            </a:extLst>
          </p:cNvPr>
          <p:cNvSpPr>
            <a:spLocks noGrp="1"/>
          </p:cNvSpPr>
          <p:nvPr>
            <p:ph idx="1"/>
          </p:nvPr>
        </p:nvSpPr>
        <p:spPr/>
        <p:txBody>
          <a:bodyPr/>
          <a:lstStyle/>
          <a:p>
            <a:endParaRPr lang="en-US"/>
          </a:p>
        </p:txBody>
      </p:sp>
      <p:sp>
        <p:nvSpPr>
          <p:cNvPr id="7" name="TextBox 6">
            <a:extLst>
              <a:ext uri="{FF2B5EF4-FFF2-40B4-BE49-F238E27FC236}">
                <a16:creationId xmlns:a16="http://schemas.microsoft.com/office/drawing/2014/main" id="{751491F7-9262-7DE2-7C65-D21ED6BC4C8F}"/>
              </a:ext>
            </a:extLst>
          </p:cNvPr>
          <p:cNvSpPr txBox="1"/>
          <p:nvPr/>
        </p:nvSpPr>
        <p:spPr>
          <a:xfrm>
            <a:off x="1822450" y="2496437"/>
            <a:ext cx="8547100" cy="345325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rPr>
              <a:t>It is recommended that up to $475,000 be allocated (from the H.E. Research Development Fund) to the University of Arkansas, Fayetteville for continuing personal services and operating expenses associated with ARE-ON.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AB2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rPr>
              <a:t>$</a:t>
            </a: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13,466,058.59</a:t>
            </a:r>
            <a:r>
              <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rPr>
              <a:t> has been distributed since May 2007, the first transfer of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Calibri" panose="020F0502020204030204"/>
                <a:ea typeface="+mn-ea"/>
                <a:cs typeface="+mn-cs"/>
              </a:rPr>
              <a:t>The current balance of the Research Development Fund is $255,858.59.</a:t>
            </a:r>
          </a:p>
        </p:txBody>
      </p:sp>
    </p:spTree>
    <p:extLst>
      <p:ext uri="{BB962C8B-B14F-4D97-AF65-F5344CB8AC3E}">
        <p14:creationId xmlns:p14="http://schemas.microsoft.com/office/powerpoint/2010/main" val="309944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4736160C-7E43-6FE7-E606-C087613FD0EF}"/>
              </a:ext>
            </a:extLst>
          </p:cNvPr>
          <p:cNvSpPr/>
          <p:nvPr/>
        </p:nvSpPr>
        <p:spPr>
          <a:xfrm>
            <a:off x="478093" y="1950194"/>
            <a:ext cx="3940277" cy="38542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a:solidFill>
                  <a:schemeClr val="bg1"/>
                </a:solidFill>
              </a:rPr>
              <a:t>Report on First-Year Student Remediation</a:t>
            </a:r>
            <a:endParaRPr lang="en-US" b="1" dirty="0">
              <a:solidFill>
                <a:schemeClr val="bg1"/>
              </a:solidFill>
            </a:endParaRPr>
          </a:p>
        </p:txBody>
      </p:sp>
      <p:graphicFrame>
        <p:nvGraphicFramePr>
          <p:cNvPr id="2" name="Table 1">
            <a:extLst>
              <a:ext uri="{FF2B5EF4-FFF2-40B4-BE49-F238E27FC236}">
                <a16:creationId xmlns:a16="http://schemas.microsoft.com/office/drawing/2014/main" id="{FD774E03-0324-74A3-910D-4B8C49D81A9E}"/>
              </a:ext>
            </a:extLst>
          </p:cNvPr>
          <p:cNvGraphicFramePr>
            <a:graphicFrameLocks noGrp="1"/>
          </p:cNvGraphicFramePr>
          <p:nvPr/>
        </p:nvGraphicFramePr>
        <p:xfrm>
          <a:off x="5996961" y="2662050"/>
          <a:ext cx="4749697" cy="2430534"/>
        </p:xfrm>
        <a:graphic>
          <a:graphicData uri="http://schemas.openxmlformats.org/drawingml/2006/table">
            <a:tbl>
              <a:tblPr firstRow="1" firstCol="1" bandRow="1">
                <a:tableStyleId>{5A111915-BE36-4E01-A7E5-04B1672EAD32}</a:tableStyleId>
              </a:tblPr>
              <a:tblGrid>
                <a:gridCol w="2996141">
                  <a:extLst>
                    <a:ext uri="{9D8B030D-6E8A-4147-A177-3AD203B41FA5}">
                      <a16:colId xmlns:a16="http://schemas.microsoft.com/office/drawing/2014/main" val="3730777374"/>
                    </a:ext>
                  </a:extLst>
                </a:gridCol>
                <a:gridCol w="1753556">
                  <a:extLst>
                    <a:ext uri="{9D8B030D-6E8A-4147-A177-3AD203B41FA5}">
                      <a16:colId xmlns:a16="http://schemas.microsoft.com/office/drawing/2014/main" val="786556340"/>
                    </a:ext>
                  </a:extLst>
                </a:gridCol>
              </a:tblGrid>
              <a:tr h="619098">
                <a:tc>
                  <a:txBody>
                    <a:bodyPr/>
                    <a:lstStyle/>
                    <a:p>
                      <a:pPr marL="0" marR="0" algn="ctr">
                        <a:lnSpc>
                          <a:spcPct val="115000"/>
                        </a:lnSpc>
                        <a:spcBef>
                          <a:spcPts val="0"/>
                        </a:spcBef>
                        <a:spcAft>
                          <a:spcPts val="0"/>
                        </a:spcAft>
                      </a:pPr>
                      <a:r>
                        <a:rPr lang="en-US" sz="2400" kern="100" dirty="0">
                          <a:effectLst/>
                        </a:rPr>
                        <a:t>Attempts</a:t>
                      </a:r>
                      <a:endParaRPr lang="en-US" sz="20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2400" kern="100">
                          <a:effectLst/>
                        </a:rPr>
                        <a:t>Percentage</a:t>
                      </a:r>
                      <a:endParaRPr lang="en-US" sz="2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tcPr>
                </a:tc>
                <a:extLst>
                  <a:ext uri="{0D108BD9-81ED-4DB2-BD59-A6C34878D82A}">
                    <a16:rowId xmlns:a16="http://schemas.microsoft.com/office/drawing/2014/main" val="3347512396"/>
                  </a:ext>
                </a:extLst>
              </a:tr>
              <a:tr h="596169">
                <a:tc>
                  <a:txBody>
                    <a:bodyPr/>
                    <a:lstStyle/>
                    <a:p>
                      <a:pPr marL="0" marR="0" algn="ctr">
                        <a:lnSpc>
                          <a:spcPct val="115000"/>
                        </a:lnSpc>
                        <a:spcBef>
                          <a:spcPts val="0"/>
                        </a:spcBef>
                        <a:spcAft>
                          <a:spcPts val="0"/>
                        </a:spcAft>
                      </a:pPr>
                      <a:r>
                        <a:rPr lang="en-US" sz="2400" kern="100" dirty="0">
                          <a:effectLst/>
                        </a:rPr>
                        <a:t>Once</a:t>
                      </a:r>
                      <a:endParaRPr lang="en-US" sz="20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kern="100" dirty="0">
                          <a:effectLst/>
                        </a:rPr>
                        <a:t>92.1%</a:t>
                      </a:r>
                      <a:endParaRPr lang="en-US" sz="20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066913487"/>
                  </a:ext>
                </a:extLst>
              </a:tr>
              <a:tr h="596169">
                <a:tc>
                  <a:txBody>
                    <a:bodyPr/>
                    <a:lstStyle/>
                    <a:p>
                      <a:pPr marL="0" marR="0" algn="ctr">
                        <a:lnSpc>
                          <a:spcPct val="115000"/>
                        </a:lnSpc>
                        <a:spcBef>
                          <a:spcPts val="0"/>
                        </a:spcBef>
                        <a:spcAft>
                          <a:spcPts val="0"/>
                        </a:spcAft>
                      </a:pPr>
                      <a:r>
                        <a:rPr lang="en-US" sz="2400" kern="100" dirty="0">
                          <a:effectLst/>
                        </a:rPr>
                        <a:t>Twice</a:t>
                      </a:r>
                      <a:endParaRPr lang="en-US" sz="20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kern="100" dirty="0">
                          <a:effectLst/>
                        </a:rPr>
                        <a:t>6.5%</a:t>
                      </a:r>
                      <a:endParaRPr lang="en-US" sz="20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76139734"/>
                  </a:ext>
                </a:extLst>
              </a:tr>
              <a:tr h="619098">
                <a:tc>
                  <a:txBody>
                    <a:bodyPr/>
                    <a:lstStyle/>
                    <a:p>
                      <a:pPr marL="0" marR="0" algn="ctr">
                        <a:lnSpc>
                          <a:spcPct val="115000"/>
                        </a:lnSpc>
                        <a:spcBef>
                          <a:spcPts val="0"/>
                        </a:spcBef>
                        <a:spcAft>
                          <a:spcPts val="0"/>
                        </a:spcAft>
                      </a:pPr>
                      <a:r>
                        <a:rPr lang="en-US" sz="2400" kern="100">
                          <a:effectLst/>
                        </a:rPr>
                        <a:t>Three or more</a:t>
                      </a:r>
                      <a:endParaRPr lang="en-US" sz="2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kern="100" dirty="0">
                          <a:effectLst/>
                        </a:rPr>
                        <a:t>1.5%</a:t>
                      </a:r>
                      <a:endParaRPr lang="en-US" sz="2000" b="1"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556530789"/>
                  </a:ext>
                </a:extLst>
              </a:tr>
            </a:tbl>
          </a:graphicData>
        </a:graphic>
      </p:graphicFrame>
      <p:sp>
        <p:nvSpPr>
          <p:cNvPr id="9" name="TextBox 8">
            <a:extLst>
              <a:ext uri="{FF2B5EF4-FFF2-40B4-BE49-F238E27FC236}">
                <a16:creationId xmlns:a16="http://schemas.microsoft.com/office/drawing/2014/main" id="{E30FD29D-FD56-8114-6206-85E8D94F3691}"/>
              </a:ext>
            </a:extLst>
          </p:cNvPr>
          <p:cNvSpPr txBox="1"/>
          <p:nvPr/>
        </p:nvSpPr>
        <p:spPr>
          <a:xfrm>
            <a:off x="1251156" y="2353823"/>
            <a:ext cx="2394153"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Number of attempts it takes a student to pass postsecondary remedial courses</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478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a:solidFill>
                  <a:schemeClr val="bg1"/>
                </a:solidFill>
              </a:rPr>
              <a:t>Report on First-Year Student Remediation</a:t>
            </a:r>
            <a:endParaRPr lang="en-US" b="1" dirty="0">
              <a:solidFill>
                <a:schemeClr val="bg1"/>
              </a:solidFill>
            </a:endParaRPr>
          </a:p>
        </p:txBody>
      </p:sp>
      <p:graphicFrame>
        <p:nvGraphicFramePr>
          <p:cNvPr id="3" name="Table 2">
            <a:extLst>
              <a:ext uri="{FF2B5EF4-FFF2-40B4-BE49-F238E27FC236}">
                <a16:creationId xmlns:a16="http://schemas.microsoft.com/office/drawing/2014/main" id="{8ABDFFBE-5597-9464-F03E-7B52AEAD6805}"/>
              </a:ext>
            </a:extLst>
          </p:cNvPr>
          <p:cNvGraphicFramePr>
            <a:graphicFrameLocks noGrp="1"/>
          </p:cNvGraphicFramePr>
          <p:nvPr/>
        </p:nvGraphicFramePr>
        <p:xfrm>
          <a:off x="2998839" y="2721205"/>
          <a:ext cx="6577780" cy="1236416"/>
        </p:xfrm>
        <a:graphic>
          <a:graphicData uri="http://schemas.openxmlformats.org/drawingml/2006/table">
            <a:tbl>
              <a:tblPr/>
              <a:tblGrid>
                <a:gridCol w="1376516">
                  <a:extLst>
                    <a:ext uri="{9D8B030D-6E8A-4147-A177-3AD203B41FA5}">
                      <a16:colId xmlns:a16="http://schemas.microsoft.com/office/drawing/2014/main" val="1536407420"/>
                    </a:ext>
                  </a:extLst>
                </a:gridCol>
                <a:gridCol w="988461">
                  <a:extLst>
                    <a:ext uri="{9D8B030D-6E8A-4147-A177-3AD203B41FA5}">
                      <a16:colId xmlns:a16="http://schemas.microsoft.com/office/drawing/2014/main" val="525165979"/>
                    </a:ext>
                  </a:extLst>
                </a:gridCol>
                <a:gridCol w="889739">
                  <a:extLst>
                    <a:ext uri="{9D8B030D-6E8A-4147-A177-3AD203B41FA5}">
                      <a16:colId xmlns:a16="http://schemas.microsoft.com/office/drawing/2014/main" val="847415977"/>
                    </a:ext>
                  </a:extLst>
                </a:gridCol>
                <a:gridCol w="953490">
                  <a:extLst>
                    <a:ext uri="{9D8B030D-6E8A-4147-A177-3AD203B41FA5}">
                      <a16:colId xmlns:a16="http://schemas.microsoft.com/office/drawing/2014/main" val="3585276901"/>
                    </a:ext>
                  </a:extLst>
                </a:gridCol>
                <a:gridCol w="761997">
                  <a:extLst>
                    <a:ext uri="{9D8B030D-6E8A-4147-A177-3AD203B41FA5}">
                      <a16:colId xmlns:a16="http://schemas.microsoft.com/office/drawing/2014/main" val="3259703476"/>
                    </a:ext>
                  </a:extLst>
                </a:gridCol>
                <a:gridCol w="1607577">
                  <a:extLst>
                    <a:ext uri="{9D8B030D-6E8A-4147-A177-3AD203B41FA5}">
                      <a16:colId xmlns:a16="http://schemas.microsoft.com/office/drawing/2014/main" val="2726110907"/>
                    </a:ext>
                  </a:extLst>
                </a:gridCol>
              </a:tblGrid>
              <a:tr h="390596">
                <a:tc>
                  <a:txBody>
                    <a:bodyPr/>
                    <a:lstStyle/>
                    <a:p>
                      <a:pPr algn="ctr" fontAlgn="ctr"/>
                      <a:r>
                        <a:rPr lang="en-US" sz="1800" b="1" i="0" u="none" strike="noStrike">
                          <a:solidFill>
                            <a:srgbClr val="000000"/>
                          </a:solidFill>
                          <a:effectLst/>
                          <a:latin typeface="Arial" panose="020B0604020202020204" pitchFamily="34" charset="0"/>
                        </a:rPr>
                        <a:t>Institution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Subject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Failed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rial" panose="020B0604020202020204" pitchFamily="34" charset="0"/>
                        </a:rPr>
                        <a:t>Passed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Success Rate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7256713"/>
                  </a:ext>
                </a:extLst>
              </a:tr>
              <a:tr h="216011">
                <a:tc rowSpan="3">
                  <a:txBody>
                    <a:bodyPr/>
                    <a:lstStyle/>
                    <a:p>
                      <a:pPr algn="ctr" fontAlgn="ctr"/>
                      <a:r>
                        <a:rPr lang="en-US" sz="1800" b="0" i="0" u="none" strike="noStrike">
                          <a:solidFill>
                            <a:srgbClr val="000000"/>
                          </a:solidFill>
                          <a:effectLst/>
                          <a:latin typeface="Arial" panose="020B0604020202020204" pitchFamily="34" charset="0"/>
                        </a:rPr>
                        <a:t>EACC</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rPr>
                        <a:t>Math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sz="1800" b="0" i="0" u="none" strike="noStrike" dirty="0">
                          <a:solidFill>
                            <a:srgbClr val="000000"/>
                          </a:solidFill>
                          <a:effectLst/>
                          <a:latin typeface="Arial" panose="020B060402020202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72.2%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1070002"/>
                  </a:ext>
                </a:extLst>
              </a:tr>
              <a:tr h="216011">
                <a:tc vMerge="1">
                  <a:txBody>
                    <a:bodyPr/>
                    <a:lstStyle/>
                    <a:p>
                      <a:endParaRPr lang="en-US"/>
                    </a:p>
                  </a:txBody>
                  <a:tcPr/>
                </a:tc>
                <a:tc>
                  <a:txBody>
                    <a:bodyPr/>
                    <a:lstStyle/>
                    <a:p>
                      <a:pPr algn="ctr" fontAlgn="ctr"/>
                      <a:r>
                        <a:rPr lang="en-US" sz="1800" b="0" i="0" u="none" strike="noStrike">
                          <a:solidFill>
                            <a:srgbClr val="000000"/>
                          </a:solidFill>
                          <a:effectLst/>
                          <a:latin typeface="Arial" panose="020B0604020202020204" pitchFamily="34" charset="0"/>
                        </a:rPr>
                        <a:t>English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800" b="0" i="0" u="none" strike="noStrike">
                          <a:solidFill>
                            <a:srgbClr val="000000"/>
                          </a:solidFill>
                          <a:effectLst/>
                          <a:latin typeface="Arial" panose="020B060402020202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rPr>
                        <a:t>75.0%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6366230"/>
                  </a:ext>
                </a:extLst>
              </a:tr>
              <a:tr h="216011">
                <a:tc vMerge="1">
                  <a:txBody>
                    <a:bodyPr/>
                    <a:lstStyle/>
                    <a:p>
                      <a:endParaRPr lang="en-US"/>
                    </a:p>
                  </a:txBody>
                  <a:tcPr/>
                </a:tc>
                <a:tc>
                  <a:txBody>
                    <a:bodyPr/>
                    <a:lstStyle/>
                    <a:p>
                      <a:pPr algn="ctr" fontAlgn="ctr"/>
                      <a:r>
                        <a:rPr lang="en-US" sz="1800" b="0" i="0" u="none" strike="noStrike" dirty="0">
                          <a:solidFill>
                            <a:srgbClr val="000000"/>
                          </a:solidFill>
                          <a:effectLst/>
                          <a:latin typeface="Arial" panose="020B0604020202020204" pitchFamily="34" charset="0"/>
                        </a:rPr>
                        <a:t>Reading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800" b="0" i="0" u="none" strike="noStrike">
                          <a:solidFill>
                            <a:srgbClr val="000000"/>
                          </a:solidFill>
                          <a:effectLst/>
                          <a:latin typeface="Arial" panose="020B060402020202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rPr>
                        <a:t>75.0%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7298132"/>
                  </a:ext>
                </a:extLst>
              </a:tr>
            </a:tbl>
          </a:graphicData>
        </a:graphic>
      </p:graphicFrame>
      <p:graphicFrame>
        <p:nvGraphicFramePr>
          <p:cNvPr id="4" name="Table 3">
            <a:extLst>
              <a:ext uri="{FF2B5EF4-FFF2-40B4-BE49-F238E27FC236}">
                <a16:creationId xmlns:a16="http://schemas.microsoft.com/office/drawing/2014/main" id="{CCB0E0E3-1243-F6C6-8C6B-C61371205AC5}"/>
              </a:ext>
            </a:extLst>
          </p:cNvPr>
          <p:cNvGraphicFramePr>
            <a:graphicFrameLocks noGrp="1"/>
          </p:cNvGraphicFramePr>
          <p:nvPr/>
        </p:nvGraphicFramePr>
        <p:xfrm>
          <a:off x="2998839" y="4373567"/>
          <a:ext cx="6577781" cy="1236416"/>
        </p:xfrm>
        <a:graphic>
          <a:graphicData uri="http://schemas.openxmlformats.org/drawingml/2006/table">
            <a:tbl>
              <a:tblPr/>
              <a:tblGrid>
                <a:gridCol w="1396181">
                  <a:extLst>
                    <a:ext uri="{9D8B030D-6E8A-4147-A177-3AD203B41FA5}">
                      <a16:colId xmlns:a16="http://schemas.microsoft.com/office/drawing/2014/main" val="3523170850"/>
                    </a:ext>
                  </a:extLst>
                </a:gridCol>
                <a:gridCol w="1008367">
                  <a:extLst>
                    <a:ext uri="{9D8B030D-6E8A-4147-A177-3AD203B41FA5}">
                      <a16:colId xmlns:a16="http://schemas.microsoft.com/office/drawing/2014/main" val="2031782639"/>
                    </a:ext>
                  </a:extLst>
                </a:gridCol>
                <a:gridCol w="877570">
                  <a:extLst>
                    <a:ext uri="{9D8B030D-6E8A-4147-A177-3AD203B41FA5}">
                      <a16:colId xmlns:a16="http://schemas.microsoft.com/office/drawing/2014/main" val="3610621993"/>
                    </a:ext>
                  </a:extLst>
                </a:gridCol>
                <a:gridCol w="955585">
                  <a:extLst>
                    <a:ext uri="{9D8B030D-6E8A-4147-A177-3AD203B41FA5}">
                      <a16:colId xmlns:a16="http://schemas.microsoft.com/office/drawing/2014/main" val="3408931120"/>
                    </a:ext>
                  </a:extLst>
                </a:gridCol>
                <a:gridCol w="742333">
                  <a:extLst>
                    <a:ext uri="{9D8B030D-6E8A-4147-A177-3AD203B41FA5}">
                      <a16:colId xmlns:a16="http://schemas.microsoft.com/office/drawing/2014/main" val="1518967790"/>
                    </a:ext>
                  </a:extLst>
                </a:gridCol>
                <a:gridCol w="1597745">
                  <a:extLst>
                    <a:ext uri="{9D8B030D-6E8A-4147-A177-3AD203B41FA5}">
                      <a16:colId xmlns:a16="http://schemas.microsoft.com/office/drawing/2014/main" val="785567915"/>
                    </a:ext>
                  </a:extLst>
                </a:gridCol>
              </a:tblGrid>
              <a:tr h="390596">
                <a:tc>
                  <a:txBody>
                    <a:bodyPr/>
                    <a:lstStyle/>
                    <a:p>
                      <a:pPr algn="ctr" fontAlgn="ctr"/>
                      <a:r>
                        <a:rPr lang="en-US" sz="1800" b="1" i="0" u="none" strike="noStrike" dirty="0">
                          <a:solidFill>
                            <a:srgbClr val="000000"/>
                          </a:solidFill>
                          <a:effectLst/>
                          <a:latin typeface="Arial" panose="020B0604020202020204" pitchFamily="34" charset="0"/>
                        </a:rPr>
                        <a:t>Institution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Subject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Failed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Passed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rial" panose="020B0604020202020204" pitchFamily="34" charset="0"/>
                        </a:rPr>
                        <a:t>Success Rate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203213"/>
                  </a:ext>
                </a:extLst>
              </a:tr>
              <a:tr h="216011">
                <a:tc rowSpan="3">
                  <a:txBody>
                    <a:bodyPr/>
                    <a:lstStyle/>
                    <a:p>
                      <a:pPr algn="ctr" fontAlgn="ctr"/>
                      <a:r>
                        <a:rPr lang="en-US" sz="1800" b="0" i="0" u="none" strike="noStrike">
                          <a:solidFill>
                            <a:srgbClr val="000000"/>
                          </a:solidFill>
                          <a:effectLst/>
                          <a:latin typeface="Arial" panose="020B0604020202020204" pitchFamily="34" charset="0"/>
                        </a:rPr>
                        <a:t>UALR</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rial" panose="020B0604020202020204" pitchFamily="34" charset="0"/>
                        </a:rPr>
                        <a:t>Math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r>
                        <a:rPr lang="en-US" sz="1800" b="0" i="0" u="none" strike="noStrike">
                          <a:solidFill>
                            <a:srgbClr val="000000"/>
                          </a:solidFill>
                          <a:effectLst/>
                          <a:latin typeface="Arial" panose="020B0604020202020204" pitchFamily="34" charset="0"/>
                        </a:rPr>
                        <a:t>55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134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189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rPr>
                        <a:t>70.9%</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2312820"/>
                  </a:ext>
                </a:extLst>
              </a:tr>
              <a:tr h="216011">
                <a:tc vMerge="1">
                  <a:txBody>
                    <a:bodyPr/>
                    <a:lstStyle/>
                    <a:p>
                      <a:endParaRPr lang="en-US"/>
                    </a:p>
                  </a:txBody>
                  <a:tcPr/>
                </a:tc>
                <a:tc>
                  <a:txBody>
                    <a:bodyPr/>
                    <a:lstStyle/>
                    <a:p>
                      <a:pPr algn="ctr" fontAlgn="ctr"/>
                      <a:r>
                        <a:rPr lang="en-US" sz="1800" b="0" i="0" u="none" strike="noStrike">
                          <a:solidFill>
                            <a:srgbClr val="000000"/>
                          </a:solidFill>
                          <a:effectLst/>
                          <a:latin typeface="Arial" panose="020B0604020202020204" pitchFamily="34" charset="0"/>
                        </a:rPr>
                        <a:t>English</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800" b="0" i="0" u="none" strike="noStrike">
                          <a:solidFill>
                            <a:srgbClr val="000000"/>
                          </a:solidFill>
                          <a:effectLst/>
                          <a:latin typeface="Arial" panose="020B060402020202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96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89.6%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553746"/>
                  </a:ext>
                </a:extLst>
              </a:tr>
              <a:tr h="216011">
                <a:tc vMerge="1">
                  <a:txBody>
                    <a:bodyPr/>
                    <a:lstStyle/>
                    <a:p>
                      <a:endParaRPr lang="en-US"/>
                    </a:p>
                  </a:txBody>
                  <a:tcPr/>
                </a:tc>
                <a:tc>
                  <a:txBody>
                    <a:bodyPr/>
                    <a:lstStyle/>
                    <a:p>
                      <a:pPr algn="ctr" fontAlgn="ctr"/>
                      <a:r>
                        <a:rPr lang="en-US" sz="1800" b="0" i="0" u="none" strike="noStrike">
                          <a:solidFill>
                            <a:srgbClr val="000000"/>
                          </a:solidFill>
                          <a:effectLst/>
                          <a:latin typeface="Arial" panose="020B0604020202020204" pitchFamily="34" charset="0"/>
                        </a:rPr>
                        <a:t>Reading</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800" b="0" i="0" u="none" strike="noStrike">
                          <a:solidFill>
                            <a:srgbClr val="000000"/>
                          </a:solidFill>
                          <a:effectLst/>
                          <a:latin typeface="Arial" panose="020B060402020202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rPr>
                        <a:t>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rPr>
                        <a:t>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rPr>
                        <a:t>89.5%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1604608"/>
                  </a:ext>
                </a:extLst>
              </a:tr>
            </a:tbl>
          </a:graphicData>
        </a:graphic>
      </p:graphicFrame>
      <p:sp>
        <p:nvSpPr>
          <p:cNvPr id="5" name="TextBox 4">
            <a:extLst>
              <a:ext uri="{FF2B5EF4-FFF2-40B4-BE49-F238E27FC236}">
                <a16:creationId xmlns:a16="http://schemas.microsoft.com/office/drawing/2014/main" id="{5BEB2F01-C076-2CC2-99E7-E816DB32CE14}"/>
              </a:ext>
            </a:extLst>
          </p:cNvPr>
          <p:cNvSpPr txBox="1"/>
          <p:nvPr/>
        </p:nvSpPr>
        <p:spPr>
          <a:xfrm>
            <a:off x="1205154" y="1462282"/>
            <a:ext cx="9781691"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Appendix B shows gateway course success rates for each institution by subject area for remediated students.</a:t>
            </a:r>
            <a:r>
              <a:rPr kumimoji="0" lang="en-US" sz="2000" b="0" i="1"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 </a:t>
            </a:r>
            <a:r>
              <a:rPr kumimoji="0" lang="en-US" sz="20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These students took both remedial and gateway courses during AY2023, or as a concurrent student, and passed with an A, B, C, CR, P, or 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6BD64DF-518D-7600-F8FC-7202F9435D54}"/>
              </a:ext>
            </a:extLst>
          </p:cNvPr>
          <p:cNvSpPr txBox="1"/>
          <p:nvPr/>
        </p:nvSpPr>
        <p:spPr>
          <a:xfrm>
            <a:off x="0" y="6222575"/>
            <a:ext cx="12192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Based on the 21,510 AY2023 first-time entering, degree seeking students who graduated high school in 2022 or 2021. </a:t>
            </a:r>
            <a:endParaRPr kumimoji="0" lang="en-US" sz="16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Course subjects identified by AHEIS Credit Course File CIP Code fields.</a:t>
            </a:r>
            <a:endParaRPr kumimoji="0" lang="en-US" sz="16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2613828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idx="4294967295"/>
          </p:nvPr>
        </p:nvSpPr>
        <p:spPr>
          <a:xfrm>
            <a:off x="0" y="0"/>
            <a:ext cx="12192000" cy="1325563"/>
          </a:xfrm>
          <a:solidFill>
            <a:srgbClr val="002060"/>
          </a:solidFill>
        </p:spPr>
        <p:txBody>
          <a:bodyPr anchor="ctr">
            <a:normAutofit/>
          </a:bodyPr>
          <a:lstStyle/>
          <a:p>
            <a:pPr algn="ctr"/>
            <a:r>
              <a:rPr lang="en-US" b="1">
                <a:solidFill>
                  <a:schemeClr val="bg1"/>
                </a:solidFill>
              </a:rPr>
              <a:t>Report on First-Year Student Remediation</a:t>
            </a:r>
            <a:endParaRPr lang="en-US" b="1" dirty="0">
              <a:solidFill>
                <a:schemeClr val="bg1"/>
              </a:solidFill>
            </a:endParaRPr>
          </a:p>
        </p:txBody>
      </p:sp>
      <p:sp>
        <p:nvSpPr>
          <p:cNvPr id="5" name="TextBox 4">
            <a:extLst>
              <a:ext uri="{FF2B5EF4-FFF2-40B4-BE49-F238E27FC236}">
                <a16:creationId xmlns:a16="http://schemas.microsoft.com/office/drawing/2014/main" id="{5BEB2F01-C076-2CC2-99E7-E816DB32CE14}"/>
              </a:ext>
            </a:extLst>
          </p:cNvPr>
          <p:cNvSpPr txBox="1"/>
          <p:nvPr/>
        </p:nvSpPr>
        <p:spPr>
          <a:xfrm>
            <a:off x="735563" y="1440363"/>
            <a:ext cx="107208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Appendix C shows </a:t>
            </a:r>
            <a:r>
              <a:rPr kumimoji="0" lang="en-US" sz="2000" b="0" i="0" u="none" strike="noStrike" kern="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the college, remedial, and overall success rates of the first math course completed at each institution and offers insight into the effectiveness of an institution’s placement plan. Placement measures should reflect a better than 75% student success rate.</a:t>
            </a:r>
            <a:endParaRPr kumimoji="0" lang="en-US" sz="20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6BD64DF-518D-7600-F8FC-7202F9435D54}"/>
              </a:ext>
            </a:extLst>
          </p:cNvPr>
          <p:cNvSpPr txBox="1"/>
          <p:nvPr/>
        </p:nvSpPr>
        <p:spPr>
          <a:xfrm>
            <a:off x="0" y="6519446"/>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rPr>
              <a:t>Based on the 21,510 AY2023 first-time entering, degree seeking students who graduated high school in 2022 or 2021. </a:t>
            </a:r>
            <a:endParaRPr kumimoji="0" lang="en-US" sz="1600" b="0" i="0" u="none" strike="noStrike" kern="1200" cap="none" spc="0" normalizeH="0" baseline="0" noProof="0" dirty="0">
              <a:ln>
                <a:noFill/>
              </a:ln>
              <a:solidFill>
                <a:srgbClr val="3F3F3F"/>
              </a:solidFill>
              <a:effectLst/>
              <a:uLnTx/>
              <a:uFillTx/>
              <a:latin typeface="Arial" panose="020B0604020202020204" pitchFamily="34" charset="0"/>
              <a:ea typeface="Arial" panose="020B0604020202020204" pitchFamily="34" charset="0"/>
              <a:cs typeface="+mn-cs"/>
            </a:endParaRPr>
          </a:p>
        </p:txBody>
      </p:sp>
      <p:graphicFrame>
        <p:nvGraphicFramePr>
          <p:cNvPr id="7" name="Table 6">
            <a:extLst>
              <a:ext uri="{FF2B5EF4-FFF2-40B4-BE49-F238E27FC236}">
                <a16:creationId xmlns:a16="http://schemas.microsoft.com/office/drawing/2014/main" id="{F505BCF9-D6C0-FF98-07CD-5D346C7CBECA}"/>
              </a:ext>
            </a:extLst>
          </p:cNvPr>
          <p:cNvGraphicFramePr>
            <a:graphicFrameLocks noGrp="1"/>
          </p:cNvGraphicFramePr>
          <p:nvPr/>
        </p:nvGraphicFramePr>
        <p:xfrm>
          <a:off x="2998839" y="2631740"/>
          <a:ext cx="6577780" cy="1402080"/>
        </p:xfrm>
        <a:graphic>
          <a:graphicData uri="http://schemas.openxmlformats.org/drawingml/2006/table">
            <a:tbl>
              <a:tblPr/>
              <a:tblGrid>
                <a:gridCol w="1499018">
                  <a:extLst>
                    <a:ext uri="{9D8B030D-6E8A-4147-A177-3AD203B41FA5}">
                      <a16:colId xmlns:a16="http://schemas.microsoft.com/office/drawing/2014/main" val="3867843670"/>
                    </a:ext>
                  </a:extLst>
                </a:gridCol>
                <a:gridCol w="1387151">
                  <a:extLst>
                    <a:ext uri="{9D8B030D-6E8A-4147-A177-3AD203B41FA5}">
                      <a16:colId xmlns:a16="http://schemas.microsoft.com/office/drawing/2014/main" val="1424565218"/>
                    </a:ext>
                  </a:extLst>
                </a:gridCol>
                <a:gridCol w="760696">
                  <a:extLst>
                    <a:ext uri="{9D8B030D-6E8A-4147-A177-3AD203B41FA5}">
                      <a16:colId xmlns:a16="http://schemas.microsoft.com/office/drawing/2014/main" val="2096895896"/>
                    </a:ext>
                  </a:extLst>
                </a:gridCol>
                <a:gridCol w="850189">
                  <a:extLst>
                    <a:ext uri="{9D8B030D-6E8A-4147-A177-3AD203B41FA5}">
                      <a16:colId xmlns:a16="http://schemas.microsoft.com/office/drawing/2014/main" val="3804841302"/>
                    </a:ext>
                  </a:extLst>
                </a:gridCol>
                <a:gridCol w="626455">
                  <a:extLst>
                    <a:ext uri="{9D8B030D-6E8A-4147-A177-3AD203B41FA5}">
                      <a16:colId xmlns:a16="http://schemas.microsoft.com/office/drawing/2014/main" val="57653146"/>
                    </a:ext>
                  </a:extLst>
                </a:gridCol>
                <a:gridCol w="1454271">
                  <a:extLst>
                    <a:ext uri="{9D8B030D-6E8A-4147-A177-3AD203B41FA5}">
                      <a16:colId xmlns:a16="http://schemas.microsoft.com/office/drawing/2014/main" val="2352041996"/>
                    </a:ext>
                  </a:extLst>
                </a:gridCol>
              </a:tblGrid>
              <a:tr h="548640">
                <a:tc>
                  <a:txBody>
                    <a:bodyPr/>
                    <a:lstStyle/>
                    <a:p>
                      <a:pPr algn="ctr" fontAlgn="ctr"/>
                      <a:r>
                        <a:rPr lang="en-US" sz="1800" b="1" i="0" u="none" strike="noStrike">
                          <a:solidFill>
                            <a:srgbClr val="000000"/>
                          </a:solidFill>
                          <a:effectLst/>
                          <a:latin typeface="Aptos Narrow" panose="020B0004020202020204" pitchFamily="34" charset="0"/>
                        </a:rPr>
                        <a:t>Institution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ptos Narrow" panose="020B0004020202020204" pitchFamily="34" charset="0"/>
                        </a:rPr>
                        <a:t>Placement Course Level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ptos Narrow" panose="020B0004020202020204" pitchFamily="34" charset="0"/>
                        </a:rPr>
                        <a:t>Failed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ptos Narrow" panose="020B0004020202020204" pitchFamily="34" charset="0"/>
                        </a:rPr>
                        <a:t>Passed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ptos Narrow" panose="020B000402020202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ptos Narrow" panose="020B0004020202020204" pitchFamily="34" charset="0"/>
                        </a:rPr>
                        <a:t>Placement Success Rate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08531"/>
                  </a:ext>
                </a:extLst>
              </a:tr>
              <a:tr h="182880">
                <a:tc rowSpan="3">
                  <a:txBody>
                    <a:bodyPr/>
                    <a:lstStyle/>
                    <a:p>
                      <a:pPr algn="ctr" fontAlgn="ctr"/>
                      <a:r>
                        <a:rPr lang="en-US" sz="1800" b="0" i="0" u="none" strike="noStrike">
                          <a:solidFill>
                            <a:srgbClr val="000000"/>
                          </a:solidFill>
                          <a:effectLst/>
                          <a:latin typeface="Aptos Narrow" panose="020B0004020202020204" pitchFamily="34" charset="0"/>
                        </a:rPr>
                        <a:t>ANC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College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1800" b="0" i="0" u="none" strike="noStrike">
                          <a:solidFill>
                            <a:srgbClr val="000000"/>
                          </a:solidFill>
                          <a:effectLst/>
                          <a:latin typeface="Aptos Narrow" panose="020B0004020202020204" pitchFamily="34" charset="0"/>
                        </a:rPr>
                        <a:t>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83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108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76.9%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4424754"/>
                  </a:ext>
                </a:extLst>
              </a:tr>
              <a:tr h="182880">
                <a:tc vMerge="1">
                  <a:txBody>
                    <a:bodyPr/>
                    <a:lstStyle/>
                    <a:p>
                      <a:endParaRPr lang="en-US"/>
                    </a:p>
                  </a:txBody>
                  <a:tcPr/>
                </a:tc>
                <a:tc>
                  <a:txBody>
                    <a:bodyPr/>
                    <a:lstStyle/>
                    <a:p>
                      <a:pPr algn="ctr" fontAlgn="ctr"/>
                      <a:r>
                        <a:rPr lang="en-US" sz="1800" b="0" i="0" u="none" strike="noStrike">
                          <a:solidFill>
                            <a:srgbClr val="000000"/>
                          </a:solidFill>
                          <a:effectLst/>
                          <a:latin typeface="Aptos Narrow" panose="020B0004020202020204" pitchFamily="34" charset="0"/>
                        </a:rPr>
                        <a:t>Remedial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a:solidFill>
                            <a:srgbClr val="000000"/>
                          </a:solidFill>
                          <a:effectLst/>
                          <a:latin typeface="Aptos Narrow" panose="020B0004020202020204" pitchFamily="34"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51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82.4%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3027993"/>
                  </a:ext>
                </a:extLst>
              </a:tr>
              <a:tr h="182880">
                <a:tc vMerge="1">
                  <a:txBody>
                    <a:bodyPr/>
                    <a:lstStyle/>
                    <a:p>
                      <a:endParaRPr lang="en-US"/>
                    </a:p>
                  </a:txBody>
                  <a:tcPr/>
                </a:tc>
                <a:tc>
                  <a:txBody>
                    <a:bodyPr/>
                    <a:lstStyle/>
                    <a:p>
                      <a:pPr algn="ctr" fontAlgn="ctr"/>
                      <a:r>
                        <a:rPr lang="en-US" sz="1800" b="0" i="0" u="none" strike="noStrike">
                          <a:solidFill>
                            <a:srgbClr val="000000"/>
                          </a:solidFill>
                          <a:effectLst/>
                          <a:latin typeface="Aptos Narrow" panose="020B0004020202020204" pitchFamily="34" charset="0"/>
                        </a:rPr>
                        <a:t>Overall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en-US" sz="1800" b="0" i="0" u="none" strike="noStrike">
                          <a:solidFill>
                            <a:srgbClr val="000000"/>
                          </a:solidFill>
                          <a:effectLst/>
                          <a:latin typeface="Aptos Narrow" panose="020B0004020202020204" pitchFamily="34" charset="0"/>
                        </a:rPr>
                        <a:t>34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125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159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ptos Narrow" panose="020B0004020202020204" pitchFamily="34" charset="0"/>
                        </a:rPr>
                        <a:t>78.6%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7607046"/>
                  </a:ext>
                </a:extLst>
              </a:tr>
            </a:tbl>
          </a:graphicData>
        </a:graphic>
      </p:graphicFrame>
      <p:graphicFrame>
        <p:nvGraphicFramePr>
          <p:cNvPr id="9" name="Table 8">
            <a:extLst>
              <a:ext uri="{FF2B5EF4-FFF2-40B4-BE49-F238E27FC236}">
                <a16:creationId xmlns:a16="http://schemas.microsoft.com/office/drawing/2014/main" id="{A7B0A880-C3BB-B8EC-4139-786878F8C614}"/>
              </a:ext>
            </a:extLst>
          </p:cNvPr>
          <p:cNvGraphicFramePr>
            <a:graphicFrameLocks noGrp="1"/>
          </p:cNvGraphicFramePr>
          <p:nvPr/>
        </p:nvGraphicFramePr>
        <p:xfrm>
          <a:off x="2998839" y="4385247"/>
          <a:ext cx="6577781" cy="1577340"/>
        </p:xfrm>
        <a:graphic>
          <a:graphicData uri="http://schemas.openxmlformats.org/drawingml/2006/table">
            <a:tbl>
              <a:tblPr/>
              <a:tblGrid>
                <a:gridCol w="1514167">
                  <a:extLst>
                    <a:ext uri="{9D8B030D-6E8A-4147-A177-3AD203B41FA5}">
                      <a16:colId xmlns:a16="http://schemas.microsoft.com/office/drawing/2014/main" val="3685068128"/>
                    </a:ext>
                  </a:extLst>
                </a:gridCol>
                <a:gridCol w="1376517">
                  <a:extLst>
                    <a:ext uri="{9D8B030D-6E8A-4147-A177-3AD203B41FA5}">
                      <a16:colId xmlns:a16="http://schemas.microsoft.com/office/drawing/2014/main" val="618196527"/>
                    </a:ext>
                  </a:extLst>
                </a:gridCol>
                <a:gridCol w="766916">
                  <a:extLst>
                    <a:ext uri="{9D8B030D-6E8A-4147-A177-3AD203B41FA5}">
                      <a16:colId xmlns:a16="http://schemas.microsoft.com/office/drawing/2014/main" val="2288691088"/>
                    </a:ext>
                  </a:extLst>
                </a:gridCol>
                <a:gridCol w="835742">
                  <a:extLst>
                    <a:ext uri="{9D8B030D-6E8A-4147-A177-3AD203B41FA5}">
                      <a16:colId xmlns:a16="http://schemas.microsoft.com/office/drawing/2014/main" val="1198178030"/>
                    </a:ext>
                  </a:extLst>
                </a:gridCol>
                <a:gridCol w="648929">
                  <a:extLst>
                    <a:ext uri="{9D8B030D-6E8A-4147-A177-3AD203B41FA5}">
                      <a16:colId xmlns:a16="http://schemas.microsoft.com/office/drawing/2014/main" val="199512055"/>
                    </a:ext>
                  </a:extLst>
                </a:gridCol>
                <a:gridCol w="1435510">
                  <a:extLst>
                    <a:ext uri="{9D8B030D-6E8A-4147-A177-3AD203B41FA5}">
                      <a16:colId xmlns:a16="http://schemas.microsoft.com/office/drawing/2014/main" val="2277845037"/>
                    </a:ext>
                  </a:extLst>
                </a:gridCol>
              </a:tblGrid>
              <a:tr h="731520">
                <a:tc>
                  <a:txBody>
                    <a:bodyPr/>
                    <a:lstStyle/>
                    <a:p>
                      <a:pPr algn="ctr" fontAlgn="ctr"/>
                      <a:r>
                        <a:rPr lang="en-US" sz="1800" b="1" i="0" u="none" strike="noStrike">
                          <a:solidFill>
                            <a:srgbClr val="000000"/>
                          </a:solidFill>
                          <a:effectLst/>
                          <a:latin typeface="Aptos Narrow" panose="020B0004020202020204" pitchFamily="34" charset="0"/>
                        </a:rPr>
                        <a:t>Institution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ptos Narrow" panose="020B0004020202020204" pitchFamily="34" charset="0"/>
                        </a:rPr>
                        <a:t>Placement Course Level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ptos Narrow" panose="020B0004020202020204" pitchFamily="34" charset="0"/>
                        </a:rPr>
                        <a:t>Failed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dirty="0">
                          <a:solidFill>
                            <a:srgbClr val="000000"/>
                          </a:solidFill>
                          <a:effectLst/>
                          <a:latin typeface="Aptos Narrow" panose="020B0004020202020204" pitchFamily="34" charset="0"/>
                        </a:rPr>
                        <a:t>Passed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ptos Narrow" panose="020B0004020202020204" pitchFamily="34" charset="0"/>
                        </a:rPr>
                        <a:t>Total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1" i="0" u="none" strike="noStrike">
                          <a:solidFill>
                            <a:srgbClr val="000000"/>
                          </a:solidFill>
                          <a:effectLst/>
                          <a:latin typeface="Aptos Narrow" panose="020B0004020202020204" pitchFamily="34" charset="0"/>
                        </a:rPr>
                        <a:t>Placement Success Rate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4413721"/>
                  </a:ext>
                </a:extLst>
              </a:tr>
              <a:tr h="182880">
                <a:tc rowSpan="3">
                  <a:txBody>
                    <a:bodyPr/>
                    <a:lstStyle/>
                    <a:p>
                      <a:pPr algn="ctr" fontAlgn="ctr"/>
                      <a:r>
                        <a:rPr lang="en-US" sz="1800" b="0" i="0" u="none" strike="noStrike">
                          <a:solidFill>
                            <a:srgbClr val="000000"/>
                          </a:solidFill>
                          <a:effectLst/>
                          <a:latin typeface="Aptos Narrow" panose="020B0004020202020204" pitchFamily="34" charset="0"/>
                        </a:rPr>
                        <a:t>UAFS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College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en-US" sz="1800" b="0" i="0" u="none" strike="noStrike">
                          <a:solidFill>
                            <a:srgbClr val="000000"/>
                          </a:solidFill>
                          <a:effectLst/>
                          <a:latin typeface="Aptos Narrow" panose="020B0004020202020204" pitchFamily="34" charset="0"/>
                        </a:rPr>
                        <a:t>46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322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368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87.5%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839154"/>
                  </a:ext>
                </a:extLst>
              </a:tr>
              <a:tr h="182880">
                <a:tc vMerge="1">
                  <a:txBody>
                    <a:bodyPr/>
                    <a:lstStyle/>
                    <a:p>
                      <a:endParaRPr lang="en-US"/>
                    </a:p>
                  </a:txBody>
                  <a:tcPr/>
                </a:tc>
                <a:tc>
                  <a:txBody>
                    <a:bodyPr/>
                    <a:lstStyle/>
                    <a:p>
                      <a:pPr algn="ctr" fontAlgn="ctr"/>
                      <a:r>
                        <a:rPr lang="en-US" sz="1800" b="0" i="0" u="none" strike="noStrike">
                          <a:solidFill>
                            <a:srgbClr val="000000"/>
                          </a:solidFill>
                          <a:effectLst/>
                          <a:latin typeface="Aptos Narrow" panose="020B0004020202020204" pitchFamily="34" charset="0"/>
                        </a:rPr>
                        <a:t>Remedial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n-US" sz="1800" b="0" i="0" u="none" strike="noStrike">
                          <a:solidFill>
                            <a:srgbClr val="000000"/>
                          </a:solidFill>
                          <a:effectLst/>
                          <a:latin typeface="Aptos Narrow" panose="020B0004020202020204" pitchFamily="34" charset="0"/>
                        </a:rPr>
                        <a:t>76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278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354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78.5%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1336803"/>
                  </a:ext>
                </a:extLst>
              </a:tr>
              <a:tr h="182880">
                <a:tc vMerge="1">
                  <a:txBody>
                    <a:bodyPr/>
                    <a:lstStyle/>
                    <a:p>
                      <a:endParaRPr lang="en-US"/>
                    </a:p>
                  </a:txBody>
                  <a:tcPr/>
                </a:tc>
                <a:tc>
                  <a:txBody>
                    <a:bodyPr/>
                    <a:lstStyle/>
                    <a:p>
                      <a:pPr algn="ctr" fontAlgn="ctr"/>
                      <a:r>
                        <a:rPr lang="en-US" sz="1800" b="0" i="0" u="none" strike="noStrike">
                          <a:solidFill>
                            <a:srgbClr val="000000"/>
                          </a:solidFill>
                          <a:effectLst/>
                          <a:latin typeface="Aptos Narrow" panose="020B0004020202020204" pitchFamily="34" charset="0"/>
                        </a:rPr>
                        <a:t>Overall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ctr"/>
                      <a:r>
                        <a:rPr lang="en-US" sz="1800" b="0" i="0" u="none" strike="noStrike">
                          <a:solidFill>
                            <a:srgbClr val="000000"/>
                          </a:solidFill>
                          <a:effectLst/>
                          <a:latin typeface="Aptos Narrow" panose="020B0004020202020204" pitchFamily="34" charset="0"/>
                        </a:rPr>
                        <a:t>122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600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Aptos Narrow" panose="020B0004020202020204" pitchFamily="34" charset="0"/>
                        </a:rPr>
                        <a:t>722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dirty="0">
                          <a:solidFill>
                            <a:srgbClr val="000000"/>
                          </a:solidFill>
                          <a:effectLst/>
                          <a:latin typeface="Aptos Narrow" panose="020B0004020202020204" pitchFamily="34" charset="0"/>
                        </a:rPr>
                        <a:t>83.1%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5257246"/>
                  </a:ext>
                </a:extLst>
              </a:tr>
            </a:tbl>
          </a:graphicData>
        </a:graphic>
      </p:graphicFrame>
    </p:spTree>
    <p:extLst>
      <p:ext uri="{BB962C8B-B14F-4D97-AF65-F5344CB8AC3E}">
        <p14:creationId xmlns:p14="http://schemas.microsoft.com/office/powerpoint/2010/main" val="2396796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954030-FE79-85FF-3051-41EAB3994713}"/>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t>Add a footer</a:t>
            </a:r>
            <a:endPar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1B3F311-D88C-1C85-961E-21CA8EBFAE8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A7F35983-ED84-3DAF-0F6D-204FF19B61B8}"/>
              </a:ext>
            </a:extLst>
          </p:cNvPr>
          <p:cNvSpPr>
            <a:spLocks noGrp="1"/>
          </p:cNvSpPr>
          <p:nvPr>
            <p:ph type="title"/>
          </p:nvPr>
        </p:nvSpPr>
        <p:spPr>
          <a:xfrm>
            <a:off x="4690719" y="2855015"/>
            <a:ext cx="2810562" cy="1147969"/>
          </a:xfrm>
        </p:spPr>
        <p:txBody>
          <a:bodyPr/>
          <a:lstStyle/>
          <a:p>
            <a:r>
              <a:rPr lang="en-US" dirty="0"/>
              <a:t>Questions?</a:t>
            </a:r>
          </a:p>
        </p:txBody>
      </p:sp>
    </p:spTree>
    <p:extLst>
      <p:ext uri="{BB962C8B-B14F-4D97-AF65-F5344CB8AC3E}">
        <p14:creationId xmlns:p14="http://schemas.microsoft.com/office/powerpoint/2010/main" val="2259349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B7DBB-1A14-9AEC-026A-31BBB68401B8}"/>
              </a:ext>
            </a:extLst>
          </p:cNvPr>
          <p:cNvSpPr txBox="1"/>
          <p:nvPr/>
        </p:nvSpPr>
        <p:spPr>
          <a:xfrm>
            <a:off x="3886200" y="940713"/>
            <a:ext cx="6349364" cy="3108543"/>
          </a:xfrm>
          <a:prstGeom prst="rect">
            <a:avLst/>
          </a:prstGeom>
          <a:solidFill>
            <a:schemeClr val="bg1">
              <a:lumMod val="95000"/>
            </a:schemeClr>
          </a:solidFill>
        </p:spPr>
        <p:txBody>
          <a:bodyPr wrap="square" rtlCol="0">
            <a:spAutoFit/>
          </a:bodyPr>
          <a:lstStyle/>
          <a:p>
            <a:pPr algn="ctr">
              <a:defRPr/>
            </a:pPr>
            <a:r>
              <a:rPr lang="en-US" sz="3600" b="1">
                <a:solidFill>
                  <a:prstClr val="black"/>
                </a:solidFill>
                <a:latin typeface="Calibri" panose="020F0502020204030204"/>
                <a:ea typeface="Calibri" charset="0"/>
                <a:cs typeface="Calibri" charset="0"/>
              </a:rPr>
              <a:t>AHECB Meeting</a:t>
            </a:r>
          </a:p>
          <a:p>
            <a:pPr algn="ctr">
              <a:defRPr/>
            </a:pPr>
            <a:r>
              <a:rPr lang="en-US" sz="3200" b="1">
                <a:solidFill>
                  <a:prstClr val="black"/>
                </a:solidFill>
                <a:latin typeface="Calibri" panose="020F0502020204030204"/>
                <a:ea typeface="Calibri" charset="0"/>
                <a:cs typeface="Calibri" charset="0"/>
              </a:rPr>
              <a:t>April 26, 2024</a:t>
            </a:r>
          </a:p>
          <a:p>
            <a:pPr algn="ctr">
              <a:defRPr/>
            </a:pPr>
            <a:endParaRPr lang="en-US" sz="3200" b="1">
              <a:solidFill>
                <a:prstClr val="black"/>
              </a:solidFill>
              <a:latin typeface="Calibri" panose="020F0502020204030204"/>
              <a:ea typeface="Calibri" charset="0"/>
              <a:cs typeface="Calibri" charset="0"/>
            </a:endParaRPr>
          </a:p>
          <a:p>
            <a:pPr algn="ctr">
              <a:defRPr/>
            </a:pPr>
            <a:endParaRPr lang="en-US" sz="3200" b="1">
              <a:solidFill>
                <a:prstClr val="black"/>
              </a:solidFill>
              <a:latin typeface="Calibri" panose="020F0502020204030204"/>
              <a:ea typeface="Calibri" charset="0"/>
              <a:cs typeface="Calibri" charset="0"/>
            </a:endParaRPr>
          </a:p>
          <a:p>
            <a:pPr algn="ctr">
              <a:defRPr/>
            </a:pPr>
            <a:r>
              <a:rPr lang="en-US" sz="3200" b="1">
                <a:solidFill>
                  <a:prstClr val="black"/>
                </a:solidFill>
                <a:latin typeface="Calibri" panose="020F0502020204030204"/>
                <a:ea typeface="Calibri" charset="0"/>
                <a:cs typeface="Calibri" charset="0"/>
              </a:rPr>
              <a:t>Annual Report of</a:t>
            </a:r>
          </a:p>
          <a:p>
            <a:pPr algn="ctr">
              <a:defRPr/>
            </a:pPr>
            <a:r>
              <a:rPr lang="en-US" sz="3200" b="1">
                <a:solidFill>
                  <a:prstClr val="black"/>
                </a:solidFill>
                <a:latin typeface="Calibri" panose="020F0502020204030204"/>
                <a:ea typeface="Calibri" charset="0"/>
                <a:cs typeface="Calibri" charset="0"/>
              </a:rPr>
              <a:t>Student Retention and Graduation</a:t>
            </a:r>
            <a:endParaRPr lang="en-US" sz="3000">
              <a:solidFill>
                <a:srgbClr val="002060"/>
              </a:solidFill>
              <a:latin typeface="Times New Roman"/>
            </a:endParaRPr>
          </a:p>
        </p:txBody>
      </p:sp>
      <p:cxnSp>
        <p:nvCxnSpPr>
          <p:cNvPr id="2" name="Straight Connector 1">
            <a:extLst>
              <a:ext uri="{FF2B5EF4-FFF2-40B4-BE49-F238E27FC236}">
                <a16:creationId xmlns:a16="http://schemas.microsoft.com/office/drawing/2014/main" id="{14B78EDA-3535-F2F0-72DF-F3412561ACCE}"/>
              </a:ext>
            </a:extLst>
          </p:cNvPr>
          <p:cNvCxnSpPr>
            <a:cxnSpLocks/>
          </p:cNvCxnSpPr>
          <p:nvPr/>
        </p:nvCxnSpPr>
        <p:spPr>
          <a:xfrm flipV="1">
            <a:off x="2074152" y="4663372"/>
            <a:ext cx="7908048" cy="1"/>
          </a:xfrm>
          <a:prstGeom prst="line">
            <a:avLst/>
          </a:prstGeom>
          <a:ln w="9842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8736864-68A0-8E03-83F6-E8225EF253EB}"/>
              </a:ext>
            </a:extLst>
          </p:cNvPr>
          <p:cNvSpPr txBox="1"/>
          <p:nvPr/>
        </p:nvSpPr>
        <p:spPr>
          <a:xfrm>
            <a:off x="1981200" y="4763870"/>
            <a:ext cx="6442316" cy="646331"/>
          </a:xfrm>
          <a:prstGeom prst="rect">
            <a:avLst/>
          </a:prstGeom>
          <a:noFill/>
        </p:spPr>
        <p:txBody>
          <a:bodyPr wrap="square" rtlCol="0">
            <a:spAutoFit/>
          </a:bodyPr>
          <a:lstStyle/>
          <a:p>
            <a:pPr defTabSz="685800"/>
            <a:r>
              <a:rPr lang="en-US">
                <a:solidFill>
                  <a:prstClr val="black"/>
                </a:solidFill>
                <a:latin typeface="Calibri" panose="020F0502020204030204" pitchFamily="34" charset="0"/>
                <a:cs typeface="Calibri" panose="020F0502020204030204" pitchFamily="34" charset="0"/>
              </a:rPr>
              <a:t>Sonia Hazelwood, Assistant Commissioner</a:t>
            </a:r>
          </a:p>
          <a:p>
            <a:pPr defTabSz="685800"/>
            <a:r>
              <a:rPr lang="en-US">
                <a:solidFill>
                  <a:prstClr val="black"/>
                </a:solidFill>
                <a:latin typeface="Calibri" panose="020F0502020204030204" pitchFamily="34" charset="0"/>
                <a:cs typeface="Calibri" panose="020F0502020204030204" pitchFamily="34" charset="0"/>
              </a:rPr>
              <a:t>Information Systems &amp; Technology Innovation</a:t>
            </a:r>
          </a:p>
        </p:txBody>
      </p:sp>
    </p:spTree>
    <p:extLst>
      <p:ext uri="{BB962C8B-B14F-4D97-AF65-F5344CB8AC3E}">
        <p14:creationId xmlns:p14="http://schemas.microsoft.com/office/powerpoint/2010/main" val="2734754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F9CE14-3F93-45C8-B577-65A54F56B1DA}"/>
              </a:ext>
            </a:extLst>
          </p:cNvPr>
          <p:cNvSpPr txBox="1"/>
          <p:nvPr/>
        </p:nvSpPr>
        <p:spPr>
          <a:xfrm>
            <a:off x="866691" y="1981201"/>
            <a:ext cx="10710407" cy="4462760"/>
          </a:xfrm>
          <a:prstGeom prst="rect">
            <a:avLst/>
          </a:prstGeom>
          <a:noFill/>
        </p:spPr>
        <p:txBody>
          <a:bodyPr wrap="square" rtlCol="0">
            <a:spAutoFit/>
          </a:bodyPr>
          <a:lstStyle/>
          <a:p>
            <a:r>
              <a:rPr lang="en-US" sz="2800" dirty="0">
                <a:solidFill>
                  <a:prstClr val="black"/>
                </a:solidFill>
                <a:latin typeface="Calibri" panose="020F0502020204030204"/>
              </a:rPr>
              <a:t>According to the most recent data published in </a:t>
            </a:r>
            <a:r>
              <a:rPr lang="en-US" sz="2800" u="sng" dirty="0">
                <a:solidFill>
                  <a:prstClr val="black"/>
                </a:solidFill>
                <a:latin typeface="Calibri" panose="020F0502020204030204"/>
              </a:rPr>
              <a:t>May 2023</a:t>
            </a:r>
            <a:r>
              <a:rPr lang="en-US" sz="2800" dirty="0">
                <a:solidFill>
                  <a:prstClr val="black"/>
                </a:solidFill>
                <a:latin typeface="Calibri" panose="020F0502020204030204"/>
              </a:rPr>
              <a:t> in the </a:t>
            </a:r>
            <a:r>
              <a:rPr lang="en-US" sz="2800" i="1" dirty="0">
                <a:solidFill>
                  <a:prstClr val="black"/>
                </a:solidFill>
                <a:latin typeface="Calibri" panose="020F0502020204030204"/>
              </a:rPr>
              <a:t>Report on the Condition of Education 2023</a:t>
            </a:r>
            <a:r>
              <a:rPr lang="en-US" sz="2800" dirty="0">
                <a:solidFill>
                  <a:prstClr val="black"/>
                </a:solidFill>
                <a:latin typeface="Calibri" panose="020F0502020204030204"/>
              </a:rPr>
              <a:t>, NCES reported 81% of the first-time, full-time degree-seeking students who enrolled at a 4-year degree-granting institution in fall 2020 returned in the fall 2021.</a:t>
            </a:r>
          </a:p>
          <a:p>
            <a:endParaRPr lang="en-US" sz="2800" dirty="0">
              <a:solidFill>
                <a:prstClr val="black"/>
              </a:solidFill>
              <a:latin typeface="Calibri" panose="020F0502020204030204"/>
            </a:endParaRPr>
          </a:p>
          <a:p>
            <a:r>
              <a:rPr lang="en-US" sz="2800" dirty="0">
                <a:solidFill>
                  <a:prstClr val="black"/>
                </a:solidFill>
                <a:latin typeface="Calibri" panose="020F0502020204030204"/>
              </a:rPr>
              <a:t>Students who enrolled at a 2-year college in fall 2020 and then returned in fall 2021 or completed their program within the year, reported a 61% retention rate.</a:t>
            </a:r>
          </a:p>
          <a:p>
            <a:endParaRPr lang="en-US" sz="2800" dirty="0">
              <a:solidFill>
                <a:prstClr val="black"/>
              </a:solidFill>
              <a:latin typeface="Calibri" panose="020F0502020204030204"/>
            </a:endParaRPr>
          </a:p>
          <a:p>
            <a:endParaRPr lang="en-US" sz="1600" dirty="0">
              <a:solidFill>
                <a:prstClr val="black"/>
              </a:solidFill>
              <a:latin typeface="Calibri" panose="020F0502020204030204"/>
            </a:endParaRPr>
          </a:p>
          <a:p>
            <a:endParaRPr lang="en-US" sz="1600" dirty="0">
              <a:solidFill>
                <a:prstClr val="black"/>
              </a:solidFill>
              <a:latin typeface="Calibri" panose="020F0502020204030204"/>
            </a:endParaRPr>
          </a:p>
        </p:txBody>
      </p:sp>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rPr>
              <a:t>National Center for Education Statistics (NCES)</a:t>
            </a:r>
          </a:p>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National Retention Rates</a:t>
            </a:r>
          </a:p>
        </p:txBody>
      </p:sp>
    </p:spTree>
    <p:extLst>
      <p:ext uri="{BB962C8B-B14F-4D97-AF65-F5344CB8AC3E}">
        <p14:creationId xmlns:p14="http://schemas.microsoft.com/office/powerpoint/2010/main" val="3872253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304800"/>
            <a:ext cx="12192000" cy="994172"/>
          </a:xfrm>
          <a:prstGeom prst="rect">
            <a:avLst/>
          </a:prstGeom>
          <a:solidFill>
            <a:schemeClr val="accent1">
              <a:lumMod val="50000"/>
            </a:schemeClr>
          </a:solidFill>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Statewide Retention</a:t>
            </a:r>
          </a:p>
        </p:txBody>
      </p:sp>
      <p:sp>
        <p:nvSpPr>
          <p:cNvPr id="2" name="TextBox 1">
            <a:extLst>
              <a:ext uri="{FF2B5EF4-FFF2-40B4-BE49-F238E27FC236}">
                <a16:creationId xmlns:a16="http://schemas.microsoft.com/office/drawing/2014/main" id="{25F9CE14-3F93-45C8-B577-65A54F56B1DA}"/>
              </a:ext>
            </a:extLst>
          </p:cNvPr>
          <p:cNvSpPr txBox="1"/>
          <p:nvPr/>
        </p:nvSpPr>
        <p:spPr>
          <a:xfrm>
            <a:off x="1582310" y="5341443"/>
            <a:ext cx="9692640" cy="1531188"/>
          </a:xfrm>
          <a:prstGeom prst="rect">
            <a:avLst/>
          </a:prstGeom>
          <a:noFill/>
        </p:spPr>
        <p:txBody>
          <a:bodyPr wrap="square" rtlCol="0">
            <a:spAutoFit/>
          </a:bodyPr>
          <a:lstStyle/>
          <a:p>
            <a:r>
              <a:rPr lang="en-US" sz="1600" b="1" dirty="0">
                <a:solidFill>
                  <a:prstClr val="black"/>
                </a:solidFill>
                <a:latin typeface="Calibri" panose="020F0502020204030204"/>
              </a:rPr>
              <a:t>The retention calculations for the 4-year institutions are based on students in the IPEDS cohort of fall term, first-time entering, full-time, and bachelor-seeking students returning to your institution the next fall term.</a:t>
            </a:r>
          </a:p>
          <a:p>
            <a:endParaRPr lang="en-US" sz="1600" b="1" dirty="0">
              <a:solidFill>
                <a:prstClr val="black"/>
              </a:solidFill>
              <a:latin typeface="Calibri" panose="020F0502020204030204"/>
            </a:endParaRPr>
          </a:p>
          <a:p>
            <a:r>
              <a:rPr lang="en-US" sz="1600" b="1" dirty="0">
                <a:solidFill>
                  <a:prstClr val="black"/>
                </a:solidFill>
                <a:latin typeface="Calibri" panose="020F0502020204030204"/>
              </a:rPr>
              <a:t>Retention rates for our 2-year colleges follows the IPEDS model and includes students receiving any certificates during the year.</a:t>
            </a:r>
          </a:p>
          <a:p>
            <a:endParaRPr lang="en-US" sz="135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99B393AE-C4AE-209F-DAD7-7DD9810702E5}"/>
              </a:ext>
            </a:extLst>
          </p:cNvPr>
          <p:cNvPicPr>
            <a:picLocks noChangeAspect="1"/>
          </p:cNvPicPr>
          <p:nvPr/>
        </p:nvPicPr>
        <p:blipFill>
          <a:blip r:embed="rId3"/>
          <a:stretch>
            <a:fillRect/>
          </a:stretch>
        </p:blipFill>
        <p:spPr>
          <a:xfrm>
            <a:off x="2552700" y="1524001"/>
            <a:ext cx="7086600" cy="3592415"/>
          </a:xfrm>
          <a:prstGeom prst="rect">
            <a:avLst/>
          </a:prstGeom>
        </p:spPr>
      </p:pic>
    </p:spTree>
    <p:extLst>
      <p:ext uri="{BB962C8B-B14F-4D97-AF65-F5344CB8AC3E}">
        <p14:creationId xmlns:p14="http://schemas.microsoft.com/office/powerpoint/2010/main" val="2684875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Retention – Public Institutions</a:t>
            </a:r>
          </a:p>
        </p:txBody>
      </p:sp>
      <p:sp>
        <p:nvSpPr>
          <p:cNvPr id="8" name="TextBox 7">
            <a:extLst>
              <a:ext uri="{FF2B5EF4-FFF2-40B4-BE49-F238E27FC236}">
                <a16:creationId xmlns:a16="http://schemas.microsoft.com/office/drawing/2014/main" id="{25F9CE14-3F93-45C8-B577-65A54F56B1DA}"/>
              </a:ext>
            </a:extLst>
          </p:cNvPr>
          <p:cNvSpPr txBox="1"/>
          <p:nvPr/>
        </p:nvSpPr>
        <p:spPr>
          <a:xfrm>
            <a:off x="8137496" y="2249346"/>
            <a:ext cx="3646337" cy="3070071"/>
          </a:xfrm>
          <a:prstGeom prst="rect">
            <a:avLst/>
          </a:prstGeom>
          <a:noFill/>
        </p:spPr>
        <p:txBody>
          <a:bodyPr wrap="square" rtlCol="0">
            <a:spAutoFit/>
          </a:bodyPr>
          <a:lstStyle/>
          <a:p>
            <a:r>
              <a:rPr lang="en-US" sz="2000" dirty="0">
                <a:solidFill>
                  <a:prstClr val="black"/>
                </a:solidFill>
                <a:latin typeface="Calibri" panose="020F0502020204030204"/>
              </a:rPr>
              <a:t>Both male and female cohorts showed improved retention rates for our public 4-year institutions. </a:t>
            </a:r>
          </a:p>
          <a:p>
            <a:endParaRPr lang="en-US" sz="2000" dirty="0">
              <a:solidFill>
                <a:prstClr val="black"/>
              </a:solidFill>
              <a:latin typeface="Calibri" panose="020F0502020204030204"/>
            </a:endParaRPr>
          </a:p>
          <a:p>
            <a:r>
              <a:rPr lang="en-US" sz="2000" dirty="0">
                <a:solidFill>
                  <a:prstClr val="black"/>
                </a:solidFill>
                <a:latin typeface="Calibri" panose="020F0502020204030204"/>
              </a:rPr>
              <a:t>For our 2-year colleges, the female cohort reported an increase over 3% while the male cohort reported a modest decline.</a:t>
            </a:r>
          </a:p>
          <a:p>
            <a:endParaRPr lang="en-US" sz="135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25C11481-4632-0391-F5F9-E048AC6464D6}"/>
              </a:ext>
            </a:extLst>
          </p:cNvPr>
          <p:cNvPicPr>
            <a:picLocks noChangeAspect="1"/>
          </p:cNvPicPr>
          <p:nvPr/>
        </p:nvPicPr>
        <p:blipFill>
          <a:blip r:embed="rId3"/>
          <a:stretch>
            <a:fillRect/>
          </a:stretch>
        </p:blipFill>
        <p:spPr>
          <a:xfrm>
            <a:off x="1905001" y="2072755"/>
            <a:ext cx="6011177" cy="3353091"/>
          </a:xfrm>
          <a:prstGeom prst="rect">
            <a:avLst/>
          </a:prstGeom>
        </p:spPr>
      </p:pic>
    </p:spTree>
    <p:extLst>
      <p:ext uri="{BB962C8B-B14F-4D97-AF65-F5344CB8AC3E}">
        <p14:creationId xmlns:p14="http://schemas.microsoft.com/office/powerpoint/2010/main" val="2889497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rPr>
              <a:t>National Center for Education Statistics (NCES)</a:t>
            </a:r>
          </a:p>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National Graduation Rates</a:t>
            </a:r>
          </a:p>
        </p:txBody>
      </p:sp>
      <p:pic>
        <p:nvPicPr>
          <p:cNvPr id="2" name="Picture 1">
            <a:extLst>
              <a:ext uri="{FF2B5EF4-FFF2-40B4-BE49-F238E27FC236}">
                <a16:creationId xmlns:a16="http://schemas.microsoft.com/office/drawing/2014/main" id="{6283D265-7DC8-0A52-471E-E8441F50D7FB}"/>
              </a:ext>
            </a:extLst>
          </p:cNvPr>
          <p:cNvPicPr>
            <a:picLocks noChangeAspect="1"/>
          </p:cNvPicPr>
          <p:nvPr/>
        </p:nvPicPr>
        <p:blipFill>
          <a:blip r:embed="rId3"/>
          <a:stretch>
            <a:fillRect/>
          </a:stretch>
        </p:blipFill>
        <p:spPr>
          <a:xfrm>
            <a:off x="3935456" y="1669483"/>
            <a:ext cx="5017711" cy="4912401"/>
          </a:xfrm>
          <a:prstGeom prst="rect">
            <a:avLst/>
          </a:prstGeom>
        </p:spPr>
      </p:pic>
      <p:sp>
        <p:nvSpPr>
          <p:cNvPr id="6" name="TextBox 5">
            <a:extLst>
              <a:ext uri="{FF2B5EF4-FFF2-40B4-BE49-F238E27FC236}">
                <a16:creationId xmlns:a16="http://schemas.microsoft.com/office/drawing/2014/main" id="{63318C06-3C76-7151-0403-A4145E812F1A}"/>
              </a:ext>
            </a:extLst>
          </p:cNvPr>
          <p:cNvSpPr txBox="1"/>
          <p:nvPr/>
        </p:nvSpPr>
        <p:spPr>
          <a:xfrm>
            <a:off x="475090" y="6324600"/>
            <a:ext cx="4953000" cy="338554"/>
          </a:xfrm>
          <a:prstGeom prst="rect">
            <a:avLst/>
          </a:prstGeom>
          <a:noFill/>
        </p:spPr>
        <p:txBody>
          <a:bodyPr wrap="square">
            <a:spAutoFit/>
          </a:bodyPr>
          <a:lstStyle/>
          <a:p>
            <a:r>
              <a:rPr lang="en-US" sz="1600">
                <a:solidFill>
                  <a:prstClr val="black"/>
                </a:solidFill>
                <a:latin typeface="Calibri" panose="020F0502020204030204"/>
                <a:hlinkClick r:id="rId4"/>
              </a:rPr>
              <a:t>https://nces.ed.gov/programs/coe/indicator/ctr</a:t>
            </a:r>
            <a:endParaRPr lang="en-US" sz="1600">
              <a:solidFill>
                <a:prstClr val="black"/>
              </a:solidFill>
              <a:latin typeface="Calibri" panose="020F0502020204030204"/>
            </a:endParaRPr>
          </a:p>
        </p:txBody>
      </p:sp>
    </p:spTree>
    <p:extLst>
      <p:ext uri="{BB962C8B-B14F-4D97-AF65-F5344CB8AC3E}">
        <p14:creationId xmlns:p14="http://schemas.microsoft.com/office/powerpoint/2010/main" val="3191596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4-Year Public Graduation Rates</a:t>
            </a:r>
          </a:p>
        </p:txBody>
      </p:sp>
      <p:sp>
        <p:nvSpPr>
          <p:cNvPr id="8" name="TextBox 7">
            <a:extLst>
              <a:ext uri="{FF2B5EF4-FFF2-40B4-BE49-F238E27FC236}">
                <a16:creationId xmlns:a16="http://schemas.microsoft.com/office/drawing/2014/main" id="{25F9CE14-3F93-45C8-B577-65A54F56B1DA}"/>
              </a:ext>
            </a:extLst>
          </p:cNvPr>
          <p:cNvSpPr txBox="1"/>
          <p:nvPr/>
        </p:nvSpPr>
        <p:spPr>
          <a:xfrm>
            <a:off x="2620653" y="5801381"/>
            <a:ext cx="6950693" cy="800219"/>
          </a:xfrm>
          <a:prstGeom prst="rect">
            <a:avLst/>
          </a:prstGeom>
          <a:noFill/>
        </p:spPr>
        <p:txBody>
          <a:bodyPr wrap="square" rtlCol="0">
            <a:spAutoFit/>
          </a:bodyPr>
          <a:lstStyle/>
          <a:p>
            <a:r>
              <a:rPr lang="en-US" sz="1600">
                <a:solidFill>
                  <a:prstClr val="black"/>
                </a:solidFill>
                <a:latin typeface="Calibri" panose="020F0502020204030204"/>
              </a:rPr>
              <a:t>For the 4-Year public institutions, there was a slight dip in the 100% graduation rate, but the 150% graduation rate increased 1.4%.</a:t>
            </a:r>
          </a:p>
          <a:p>
            <a:endParaRPr lang="en-US" sz="1400">
              <a:solidFill>
                <a:prstClr val="black"/>
              </a:solidFill>
              <a:latin typeface="Calibri" panose="020F0502020204030204"/>
            </a:endParaRPr>
          </a:p>
        </p:txBody>
      </p:sp>
      <p:pic>
        <p:nvPicPr>
          <p:cNvPr id="4" name="Picture 3">
            <a:extLst>
              <a:ext uri="{FF2B5EF4-FFF2-40B4-BE49-F238E27FC236}">
                <a16:creationId xmlns:a16="http://schemas.microsoft.com/office/drawing/2014/main" id="{28C614F7-7BC0-E832-FB09-12717046ED9B}"/>
              </a:ext>
            </a:extLst>
          </p:cNvPr>
          <p:cNvPicPr>
            <a:picLocks noChangeAspect="1"/>
          </p:cNvPicPr>
          <p:nvPr/>
        </p:nvPicPr>
        <p:blipFill>
          <a:blip r:embed="rId3"/>
          <a:stretch>
            <a:fillRect/>
          </a:stretch>
        </p:blipFill>
        <p:spPr>
          <a:xfrm>
            <a:off x="2620654" y="1877980"/>
            <a:ext cx="6950693" cy="3714111"/>
          </a:xfrm>
          <a:prstGeom prst="rect">
            <a:avLst/>
          </a:prstGeom>
        </p:spPr>
      </p:pic>
    </p:spTree>
    <p:extLst>
      <p:ext uri="{BB962C8B-B14F-4D97-AF65-F5344CB8AC3E}">
        <p14:creationId xmlns:p14="http://schemas.microsoft.com/office/powerpoint/2010/main" val="1664856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a:bodyPr>
          <a:lstStyle/>
          <a:p>
            <a:pPr algn="r"/>
            <a:r>
              <a:rPr lang="en-US" sz="2800" b="0"/>
              <a:t>Nick Fuller</a:t>
            </a:r>
            <a:br>
              <a:rPr lang="en-US" sz="2800" b="0"/>
            </a:br>
            <a:r>
              <a:rPr lang="en-US" sz="2800" b="0"/>
              <a:t>Assistant Commissioner</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r>
              <a:rPr lang="en-US" sz="4000" b="1"/>
              <a:t>AGENDA ITEM NO. 2:</a:t>
            </a:r>
            <a:br>
              <a:rPr lang="en-US" sz="4000" b="1"/>
            </a:br>
            <a:r>
              <a:rPr lang="en-US" sz="4000" b="1"/>
              <a:t>ECONOMIC FEASIBILITY OF A BOND ISSUE FOR THE</a:t>
            </a:r>
            <a:br>
              <a:rPr lang="en-US" sz="4000" b="1"/>
            </a:br>
            <a:r>
              <a:rPr lang="en-US" sz="4000" b="1"/>
              <a:t>UNIVERSITY OF ARKANSAS AT FAYETTEVILLE</a:t>
            </a:r>
          </a:p>
        </p:txBody>
      </p:sp>
    </p:spTree>
    <p:extLst>
      <p:ext uri="{BB962C8B-B14F-4D97-AF65-F5344CB8AC3E}">
        <p14:creationId xmlns:p14="http://schemas.microsoft.com/office/powerpoint/2010/main" val="3980699782"/>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2-Year Public Graduation Rates</a:t>
            </a:r>
          </a:p>
        </p:txBody>
      </p:sp>
      <p:sp>
        <p:nvSpPr>
          <p:cNvPr id="8" name="TextBox 7">
            <a:extLst>
              <a:ext uri="{FF2B5EF4-FFF2-40B4-BE49-F238E27FC236}">
                <a16:creationId xmlns:a16="http://schemas.microsoft.com/office/drawing/2014/main" id="{25F9CE14-3F93-45C8-B577-65A54F56B1DA}"/>
              </a:ext>
            </a:extLst>
          </p:cNvPr>
          <p:cNvSpPr txBox="1"/>
          <p:nvPr/>
        </p:nvSpPr>
        <p:spPr>
          <a:xfrm>
            <a:off x="8261098" y="2514600"/>
            <a:ext cx="2576530" cy="2523768"/>
          </a:xfrm>
          <a:prstGeom prst="rect">
            <a:avLst/>
          </a:prstGeom>
          <a:noFill/>
        </p:spPr>
        <p:txBody>
          <a:bodyPr wrap="square" rtlCol="0">
            <a:spAutoFit/>
          </a:bodyPr>
          <a:lstStyle/>
          <a:p>
            <a:r>
              <a:rPr lang="en-US" dirty="0">
                <a:solidFill>
                  <a:prstClr val="black"/>
                </a:solidFill>
                <a:latin typeface="Calibri" panose="020F0502020204030204"/>
              </a:rPr>
              <a:t>For the 2-Year colleges, there was an increase in both the 100% graduation rate and the 150% graduation rate. Most notably, an unusual 4% increase in the 150% graduation rate.</a:t>
            </a:r>
          </a:p>
          <a:p>
            <a:endParaRPr lang="en-US" sz="1400"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5EA66D59-96D8-46E4-F811-0EF76E7CF082}"/>
              </a:ext>
            </a:extLst>
          </p:cNvPr>
          <p:cNvPicPr>
            <a:picLocks noChangeAspect="1"/>
          </p:cNvPicPr>
          <p:nvPr/>
        </p:nvPicPr>
        <p:blipFill>
          <a:blip r:embed="rId3"/>
          <a:stretch>
            <a:fillRect/>
          </a:stretch>
        </p:blipFill>
        <p:spPr>
          <a:xfrm>
            <a:off x="1905001" y="2103885"/>
            <a:ext cx="6067413" cy="3934438"/>
          </a:xfrm>
          <a:prstGeom prst="rect">
            <a:avLst/>
          </a:prstGeom>
        </p:spPr>
      </p:pic>
    </p:spTree>
    <p:extLst>
      <p:ext uri="{BB962C8B-B14F-4D97-AF65-F5344CB8AC3E}">
        <p14:creationId xmlns:p14="http://schemas.microsoft.com/office/powerpoint/2010/main" val="2254533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4-Year Private/Independent Graduation Rates</a:t>
            </a:r>
          </a:p>
        </p:txBody>
      </p:sp>
      <p:sp>
        <p:nvSpPr>
          <p:cNvPr id="8" name="TextBox 7">
            <a:extLst>
              <a:ext uri="{FF2B5EF4-FFF2-40B4-BE49-F238E27FC236}">
                <a16:creationId xmlns:a16="http://schemas.microsoft.com/office/drawing/2014/main" id="{25F9CE14-3F93-45C8-B577-65A54F56B1DA}"/>
              </a:ext>
            </a:extLst>
          </p:cNvPr>
          <p:cNvSpPr txBox="1"/>
          <p:nvPr/>
        </p:nvSpPr>
        <p:spPr>
          <a:xfrm>
            <a:off x="1335819" y="2667001"/>
            <a:ext cx="2338605" cy="2462213"/>
          </a:xfrm>
          <a:prstGeom prst="rect">
            <a:avLst/>
          </a:prstGeom>
          <a:noFill/>
        </p:spPr>
        <p:txBody>
          <a:bodyPr wrap="square" rtlCol="0">
            <a:spAutoFit/>
          </a:bodyPr>
          <a:lstStyle/>
          <a:p>
            <a:r>
              <a:rPr lang="en-US" sz="2000" dirty="0">
                <a:solidFill>
                  <a:prstClr val="black"/>
                </a:solidFill>
                <a:latin typeface="Calibri" panose="020F0502020204030204"/>
              </a:rPr>
              <a:t>For the 4-Year private institutions, there was an increase in both the 100% graduation rate and the 150% graduation rate.</a:t>
            </a:r>
          </a:p>
          <a:p>
            <a:endParaRPr lang="en-US" sz="14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A7DB4F78-9E39-9E69-6726-CBCB77279255}"/>
              </a:ext>
            </a:extLst>
          </p:cNvPr>
          <p:cNvPicPr>
            <a:picLocks noChangeAspect="1"/>
          </p:cNvPicPr>
          <p:nvPr/>
        </p:nvPicPr>
        <p:blipFill>
          <a:blip r:embed="rId3"/>
          <a:stretch>
            <a:fillRect/>
          </a:stretch>
        </p:blipFill>
        <p:spPr>
          <a:xfrm>
            <a:off x="3962400" y="2286000"/>
            <a:ext cx="6114528" cy="3581400"/>
          </a:xfrm>
          <a:prstGeom prst="rect">
            <a:avLst/>
          </a:prstGeom>
        </p:spPr>
      </p:pic>
    </p:spTree>
    <p:extLst>
      <p:ext uri="{BB962C8B-B14F-4D97-AF65-F5344CB8AC3E}">
        <p14:creationId xmlns:p14="http://schemas.microsoft.com/office/powerpoint/2010/main" val="20587220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B7DBB-1A14-9AEC-026A-31BBB68401B8}"/>
              </a:ext>
            </a:extLst>
          </p:cNvPr>
          <p:cNvSpPr txBox="1"/>
          <p:nvPr/>
        </p:nvSpPr>
        <p:spPr>
          <a:xfrm>
            <a:off x="3886200" y="940713"/>
            <a:ext cx="6349364" cy="3877985"/>
          </a:xfrm>
          <a:prstGeom prst="rect">
            <a:avLst/>
          </a:prstGeom>
          <a:solidFill>
            <a:schemeClr val="bg1">
              <a:lumMod val="95000"/>
            </a:schemeClr>
          </a:solidFill>
        </p:spPr>
        <p:txBody>
          <a:bodyPr wrap="square" rtlCol="0">
            <a:spAutoFit/>
          </a:bodyPr>
          <a:lstStyle/>
          <a:p>
            <a:pPr algn="ctr">
              <a:defRPr/>
            </a:pPr>
            <a:r>
              <a:rPr lang="en-US" sz="3200" b="1">
                <a:solidFill>
                  <a:prstClr val="black"/>
                </a:solidFill>
                <a:latin typeface="Calibri" panose="020F0502020204030204"/>
                <a:ea typeface="Calibri" charset="0"/>
                <a:cs typeface="Calibri" charset="0"/>
              </a:rPr>
              <a:t>AHECB Meeting</a:t>
            </a:r>
          </a:p>
          <a:p>
            <a:pPr algn="ctr">
              <a:defRPr/>
            </a:pPr>
            <a:r>
              <a:rPr lang="en-US" sz="2800" b="1">
                <a:solidFill>
                  <a:prstClr val="black"/>
                </a:solidFill>
                <a:latin typeface="Calibri" panose="020F0502020204030204"/>
                <a:ea typeface="Calibri" charset="0"/>
                <a:cs typeface="Calibri" charset="0"/>
              </a:rPr>
              <a:t>April 26, 2024</a:t>
            </a:r>
          </a:p>
          <a:p>
            <a:pPr algn="ctr">
              <a:defRPr/>
            </a:pPr>
            <a:endParaRPr lang="en-US" sz="3200" b="1">
              <a:solidFill>
                <a:prstClr val="black"/>
              </a:solidFill>
              <a:latin typeface="Calibri" panose="020F0502020204030204"/>
              <a:ea typeface="Calibri" charset="0"/>
              <a:cs typeface="Calibri" charset="0"/>
            </a:endParaRPr>
          </a:p>
          <a:p>
            <a:pPr algn="ctr">
              <a:defRPr/>
            </a:pPr>
            <a:endParaRPr lang="en-US" sz="3200" b="1">
              <a:solidFill>
                <a:prstClr val="black"/>
              </a:solidFill>
              <a:latin typeface="Calibri" panose="020F0502020204030204"/>
              <a:ea typeface="Calibri" charset="0"/>
              <a:cs typeface="Calibri" charset="0"/>
            </a:endParaRPr>
          </a:p>
          <a:p>
            <a:pPr algn="ctr">
              <a:defRPr/>
            </a:pPr>
            <a:r>
              <a:rPr lang="en-US" sz="2800" b="1">
                <a:solidFill>
                  <a:prstClr val="black"/>
                </a:solidFill>
                <a:latin typeface="Calibri" panose="020F0502020204030204"/>
                <a:ea typeface="Calibri" charset="0"/>
                <a:cs typeface="Calibri" charset="0"/>
              </a:rPr>
              <a:t>Annual Report of</a:t>
            </a:r>
          </a:p>
          <a:p>
            <a:pPr algn="ctr">
              <a:defRPr/>
            </a:pPr>
            <a:r>
              <a:rPr lang="en-US" sz="2800" b="1">
                <a:solidFill>
                  <a:prstClr val="black"/>
                </a:solidFill>
                <a:latin typeface="Calibri" panose="020F0502020204030204"/>
                <a:ea typeface="Calibri" charset="0"/>
                <a:cs typeface="Calibri" charset="0"/>
              </a:rPr>
              <a:t>Student Retention and Graduation of Student-Athletes</a:t>
            </a:r>
          </a:p>
          <a:p>
            <a:pPr algn="ctr">
              <a:defRPr/>
            </a:pPr>
            <a:endParaRPr lang="en-US" sz="3000">
              <a:solidFill>
                <a:srgbClr val="002060"/>
              </a:solidFill>
              <a:latin typeface="Times New Roman"/>
            </a:endParaRPr>
          </a:p>
        </p:txBody>
      </p:sp>
      <p:cxnSp>
        <p:nvCxnSpPr>
          <p:cNvPr id="2" name="Straight Connector 1">
            <a:extLst>
              <a:ext uri="{FF2B5EF4-FFF2-40B4-BE49-F238E27FC236}">
                <a16:creationId xmlns:a16="http://schemas.microsoft.com/office/drawing/2014/main" id="{14B78EDA-3535-F2F0-72DF-F3412561ACCE}"/>
              </a:ext>
            </a:extLst>
          </p:cNvPr>
          <p:cNvCxnSpPr>
            <a:cxnSpLocks/>
          </p:cNvCxnSpPr>
          <p:nvPr/>
        </p:nvCxnSpPr>
        <p:spPr>
          <a:xfrm flipV="1">
            <a:off x="2074152" y="4663372"/>
            <a:ext cx="7908048" cy="1"/>
          </a:xfrm>
          <a:prstGeom prst="line">
            <a:avLst/>
          </a:prstGeom>
          <a:ln w="9842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8736864-68A0-8E03-83F6-E8225EF253EB}"/>
              </a:ext>
            </a:extLst>
          </p:cNvPr>
          <p:cNvSpPr txBox="1"/>
          <p:nvPr/>
        </p:nvSpPr>
        <p:spPr>
          <a:xfrm>
            <a:off x="1981200" y="4763870"/>
            <a:ext cx="6442316" cy="646331"/>
          </a:xfrm>
          <a:prstGeom prst="rect">
            <a:avLst/>
          </a:prstGeom>
          <a:noFill/>
        </p:spPr>
        <p:txBody>
          <a:bodyPr wrap="square" rtlCol="0">
            <a:spAutoFit/>
          </a:bodyPr>
          <a:lstStyle/>
          <a:p>
            <a:pPr defTabSz="685800"/>
            <a:r>
              <a:rPr lang="en-US">
                <a:solidFill>
                  <a:prstClr val="black"/>
                </a:solidFill>
                <a:latin typeface="Calibri" panose="020F0502020204030204" pitchFamily="34" charset="0"/>
                <a:cs typeface="Calibri" panose="020F0502020204030204" pitchFamily="34" charset="0"/>
              </a:rPr>
              <a:t>Sonia Hazelwood, Assistant Commissioner</a:t>
            </a:r>
          </a:p>
          <a:p>
            <a:pPr defTabSz="685800"/>
            <a:r>
              <a:rPr lang="en-US">
                <a:solidFill>
                  <a:prstClr val="black"/>
                </a:solidFill>
                <a:latin typeface="Calibri" panose="020F0502020204030204" pitchFamily="34" charset="0"/>
                <a:cs typeface="Calibri" panose="020F0502020204030204" pitchFamily="34" charset="0"/>
              </a:rPr>
              <a:t>Information Systems &amp; Technology Innovation</a:t>
            </a:r>
          </a:p>
        </p:txBody>
      </p:sp>
    </p:spTree>
    <p:extLst>
      <p:ext uri="{BB962C8B-B14F-4D97-AF65-F5344CB8AC3E}">
        <p14:creationId xmlns:p14="http://schemas.microsoft.com/office/powerpoint/2010/main" val="3603868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Student-Athlete Participation</a:t>
            </a:r>
          </a:p>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and Scholarship Type</a:t>
            </a:r>
          </a:p>
        </p:txBody>
      </p:sp>
      <p:pic>
        <p:nvPicPr>
          <p:cNvPr id="2" name="Picture 1">
            <a:extLst>
              <a:ext uri="{FF2B5EF4-FFF2-40B4-BE49-F238E27FC236}">
                <a16:creationId xmlns:a16="http://schemas.microsoft.com/office/drawing/2014/main" id="{53750B2B-0FF3-CBE2-754F-585916DE2FAA}"/>
              </a:ext>
            </a:extLst>
          </p:cNvPr>
          <p:cNvPicPr>
            <a:picLocks noChangeAspect="1"/>
          </p:cNvPicPr>
          <p:nvPr/>
        </p:nvPicPr>
        <p:blipFill>
          <a:blip r:embed="rId3"/>
          <a:stretch>
            <a:fillRect/>
          </a:stretch>
        </p:blipFill>
        <p:spPr>
          <a:xfrm>
            <a:off x="1752600" y="1752600"/>
            <a:ext cx="4030920" cy="2209800"/>
          </a:xfrm>
          <a:prstGeom prst="rect">
            <a:avLst/>
          </a:prstGeom>
        </p:spPr>
      </p:pic>
      <p:pic>
        <p:nvPicPr>
          <p:cNvPr id="6" name="Picture 5">
            <a:extLst>
              <a:ext uri="{FF2B5EF4-FFF2-40B4-BE49-F238E27FC236}">
                <a16:creationId xmlns:a16="http://schemas.microsoft.com/office/drawing/2014/main" id="{0E221E05-AE44-B7E1-B97E-9B90119588FE}"/>
              </a:ext>
            </a:extLst>
          </p:cNvPr>
          <p:cNvPicPr>
            <a:picLocks noChangeAspect="1"/>
          </p:cNvPicPr>
          <p:nvPr/>
        </p:nvPicPr>
        <p:blipFill>
          <a:blip r:embed="rId4"/>
          <a:stretch>
            <a:fillRect/>
          </a:stretch>
        </p:blipFill>
        <p:spPr>
          <a:xfrm>
            <a:off x="5410200" y="3776764"/>
            <a:ext cx="4883994" cy="2737357"/>
          </a:xfrm>
          <a:prstGeom prst="rect">
            <a:avLst/>
          </a:prstGeom>
        </p:spPr>
      </p:pic>
      <p:sp>
        <p:nvSpPr>
          <p:cNvPr id="3" name="TextBox 2">
            <a:extLst>
              <a:ext uri="{FF2B5EF4-FFF2-40B4-BE49-F238E27FC236}">
                <a16:creationId xmlns:a16="http://schemas.microsoft.com/office/drawing/2014/main" id="{32B1574F-8690-3FE1-A179-00A2009890E8}"/>
              </a:ext>
            </a:extLst>
          </p:cNvPr>
          <p:cNvSpPr txBox="1"/>
          <p:nvPr/>
        </p:nvSpPr>
        <p:spPr>
          <a:xfrm>
            <a:off x="1423284" y="4267352"/>
            <a:ext cx="3770972" cy="1938992"/>
          </a:xfrm>
          <a:prstGeom prst="rect">
            <a:avLst/>
          </a:prstGeom>
          <a:noFill/>
        </p:spPr>
        <p:txBody>
          <a:bodyPr wrap="square" rtlCol="0">
            <a:spAutoFit/>
          </a:bodyPr>
          <a:lstStyle/>
          <a:p>
            <a:r>
              <a:rPr lang="en-US" sz="2000" dirty="0">
                <a:solidFill>
                  <a:prstClr val="black"/>
                </a:solidFill>
                <a:latin typeface="Calibri" panose="020F0502020204030204"/>
              </a:rPr>
              <a:t>Athletes receiving full athletic scholarship or no athletic scholarship both increased, while the number of student-athletes receiving a partial scholarship declined for 2022-23.</a:t>
            </a:r>
          </a:p>
        </p:txBody>
      </p:sp>
      <p:sp>
        <p:nvSpPr>
          <p:cNvPr id="4" name="TextBox 3">
            <a:extLst>
              <a:ext uri="{FF2B5EF4-FFF2-40B4-BE49-F238E27FC236}">
                <a16:creationId xmlns:a16="http://schemas.microsoft.com/office/drawing/2014/main" id="{D017A5E1-E27A-862E-36DC-5A0F7891C035}"/>
              </a:ext>
            </a:extLst>
          </p:cNvPr>
          <p:cNvSpPr txBox="1"/>
          <p:nvPr/>
        </p:nvSpPr>
        <p:spPr>
          <a:xfrm>
            <a:off x="6096000" y="1882726"/>
            <a:ext cx="4030920" cy="1538883"/>
          </a:xfrm>
          <a:prstGeom prst="rect">
            <a:avLst/>
          </a:prstGeom>
          <a:noFill/>
        </p:spPr>
        <p:txBody>
          <a:bodyPr wrap="square" rtlCol="0">
            <a:spAutoFit/>
          </a:bodyPr>
          <a:lstStyle/>
          <a:p>
            <a:r>
              <a:rPr lang="en-US" sz="2000" dirty="0">
                <a:solidFill>
                  <a:prstClr val="black"/>
                </a:solidFill>
                <a:latin typeface="Calibri" panose="020F0502020204030204"/>
              </a:rPr>
              <a:t>Athletic participation barely declined for the 2022-23 academic year with over 4,100 students participating in over 15 sports. </a:t>
            </a:r>
          </a:p>
          <a:p>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904005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48640"/>
            <a:ext cx="12192000" cy="994172"/>
          </a:xfrm>
          <a:prstGeom prst="rect">
            <a:avLst/>
          </a:prstGeom>
          <a:solidFill>
            <a:schemeClr val="accent1">
              <a:lumMod val="50000"/>
            </a:schemeClr>
          </a:solidFill>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Student-Athlete Retention</a:t>
            </a:r>
          </a:p>
        </p:txBody>
      </p:sp>
      <p:pic>
        <p:nvPicPr>
          <p:cNvPr id="3" name="Picture 2">
            <a:extLst>
              <a:ext uri="{FF2B5EF4-FFF2-40B4-BE49-F238E27FC236}">
                <a16:creationId xmlns:a16="http://schemas.microsoft.com/office/drawing/2014/main" id="{2AF56F36-D2BD-A181-C0D2-C2C1A273C7D9}"/>
              </a:ext>
            </a:extLst>
          </p:cNvPr>
          <p:cNvPicPr>
            <a:picLocks noChangeAspect="1"/>
          </p:cNvPicPr>
          <p:nvPr/>
        </p:nvPicPr>
        <p:blipFill>
          <a:blip r:embed="rId3"/>
          <a:stretch>
            <a:fillRect/>
          </a:stretch>
        </p:blipFill>
        <p:spPr>
          <a:xfrm>
            <a:off x="1905001" y="2286000"/>
            <a:ext cx="6162797" cy="3505200"/>
          </a:xfrm>
          <a:prstGeom prst="rect">
            <a:avLst/>
          </a:prstGeom>
        </p:spPr>
      </p:pic>
      <p:sp>
        <p:nvSpPr>
          <p:cNvPr id="4" name="TextBox 3">
            <a:extLst>
              <a:ext uri="{FF2B5EF4-FFF2-40B4-BE49-F238E27FC236}">
                <a16:creationId xmlns:a16="http://schemas.microsoft.com/office/drawing/2014/main" id="{22C075A9-2927-69A8-9CF2-874606DCB8B4}"/>
              </a:ext>
            </a:extLst>
          </p:cNvPr>
          <p:cNvSpPr txBox="1"/>
          <p:nvPr/>
        </p:nvSpPr>
        <p:spPr>
          <a:xfrm>
            <a:off x="8573460" y="2286000"/>
            <a:ext cx="2240314" cy="3077766"/>
          </a:xfrm>
          <a:prstGeom prst="rect">
            <a:avLst/>
          </a:prstGeom>
          <a:noFill/>
        </p:spPr>
        <p:txBody>
          <a:bodyPr wrap="square" rtlCol="0">
            <a:spAutoFit/>
          </a:bodyPr>
          <a:lstStyle/>
          <a:p>
            <a:r>
              <a:rPr lang="en-US" sz="2000" dirty="0">
                <a:solidFill>
                  <a:prstClr val="black"/>
                </a:solidFill>
                <a:latin typeface="Calibri" panose="020F0502020204030204"/>
              </a:rPr>
              <a:t>The retention rate for our student-athletes remained consistent at 68% for the Fall 2022 first-time entering student-athletes returning in the Fall 2023.</a:t>
            </a:r>
          </a:p>
          <a:p>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9861714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FB346D0-8195-69A2-9B35-D8BA0FB0BAE0}"/>
              </a:ext>
            </a:extLst>
          </p:cNvPr>
          <p:cNvSpPr txBox="1">
            <a:spLocks/>
          </p:cNvSpPr>
          <p:nvPr/>
        </p:nvSpPr>
        <p:spPr>
          <a:xfrm>
            <a:off x="0" y="533400"/>
            <a:ext cx="12192000" cy="994172"/>
          </a:xfrm>
          <a:prstGeom prst="rect">
            <a:avLst/>
          </a:prstGeom>
          <a:solidFill>
            <a:schemeClr val="accent1">
              <a:lumMod val="50000"/>
            </a:schemeClr>
          </a:solidFill>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defRPr/>
            </a:pPr>
            <a:r>
              <a:rPr lang="en-US" sz="3600" b="1" dirty="0">
                <a:solidFill>
                  <a:prstClr val="white"/>
                </a:solidFill>
                <a:latin typeface="Calibri Light" panose="020F0302020204030204"/>
                <a:ea typeface="Roboto Condensed bold" panose="02000000000000000000" pitchFamily="2" charset="0"/>
                <a:cs typeface="Roboto Condensed bold" panose="02000000000000000000" pitchFamily="2" charset="0"/>
              </a:rPr>
              <a:t>Student-Athlete Graduation Rates</a:t>
            </a:r>
          </a:p>
        </p:txBody>
      </p:sp>
      <p:sp>
        <p:nvSpPr>
          <p:cNvPr id="4" name="TextBox 3">
            <a:extLst>
              <a:ext uri="{FF2B5EF4-FFF2-40B4-BE49-F238E27FC236}">
                <a16:creationId xmlns:a16="http://schemas.microsoft.com/office/drawing/2014/main" id="{C5740ABB-16AD-CAF8-1A64-499E9EDC8E0F}"/>
              </a:ext>
            </a:extLst>
          </p:cNvPr>
          <p:cNvSpPr txBox="1"/>
          <p:nvPr/>
        </p:nvSpPr>
        <p:spPr>
          <a:xfrm>
            <a:off x="922351" y="2385391"/>
            <a:ext cx="2811449" cy="2462213"/>
          </a:xfrm>
          <a:prstGeom prst="rect">
            <a:avLst/>
          </a:prstGeom>
          <a:noFill/>
        </p:spPr>
        <p:txBody>
          <a:bodyPr wrap="square" rtlCol="0">
            <a:spAutoFit/>
          </a:bodyPr>
          <a:lstStyle/>
          <a:p>
            <a:r>
              <a:rPr lang="en-US" sz="2000" dirty="0">
                <a:solidFill>
                  <a:prstClr val="black"/>
                </a:solidFill>
                <a:latin typeface="Calibri" panose="020F0502020204030204"/>
              </a:rPr>
              <a:t>The student-athlete graduation rate remains consistently around 50% except for the Fall 2016 cohort, which reported a higher graduation rate of 53.2%.</a:t>
            </a:r>
          </a:p>
          <a:p>
            <a:endParaRPr lang="en-US" sz="140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6174F269-A9A0-D547-3E9E-F4554F20D57C}"/>
              </a:ext>
            </a:extLst>
          </p:cNvPr>
          <p:cNvPicPr>
            <a:picLocks noChangeAspect="1"/>
          </p:cNvPicPr>
          <p:nvPr/>
        </p:nvPicPr>
        <p:blipFill>
          <a:blip r:embed="rId3"/>
          <a:stretch>
            <a:fillRect/>
          </a:stretch>
        </p:blipFill>
        <p:spPr>
          <a:xfrm>
            <a:off x="3886200" y="2286000"/>
            <a:ext cx="6326712" cy="3352800"/>
          </a:xfrm>
          <a:prstGeom prst="rect">
            <a:avLst/>
          </a:prstGeom>
        </p:spPr>
      </p:pic>
    </p:spTree>
    <p:extLst>
      <p:ext uri="{BB962C8B-B14F-4D97-AF65-F5344CB8AC3E}">
        <p14:creationId xmlns:p14="http://schemas.microsoft.com/office/powerpoint/2010/main" val="26452204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DD5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5E11C35-E41D-64C9-981E-BFBBC8AC88E2}"/>
              </a:ext>
            </a:extLst>
          </p:cNvPr>
          <p:cNvGrpSpPr>
            <a:grpSpLocks noGrp="1" noUngrp="1" noRot="1" noMove="1" noResize="1"/>
          </p:cNvGrpSpPr>
          <p:nvPr/>
        </p:nvGrpSpPr>
        <p:grpSpPr>
          <a:xfrm>
            <a:off x="776176" y="2926872"/>
            <a:ext cx="2970166" cy="2596104"/>
            <a:chOff x="776176" y="2926872"/>
            <a:chExt cx="2970166" cy="2596104"/>
          </a:xfrm>
        </p:grpSpPr>
        <p:sp>
          <p:nvSpPr>
            <p:cNvPr id="18" name="Hexagon 17">
              <a:extLst>
                <a:ext uri="{FF2B5EF4-FFF2-40B4-BE49-F238E27FC236}">
                  <a16:creationId xmlns:a16="http://schemas.microsoft.com/office/drawing/2014/main" id="{0E6B042D-E9CB-40E0-AAE9-6AD11F53E0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1031414" y="2808048"/>
              <a:ext cx="2459690" cy="297016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7D23FE42-9C60-9F49-2494-2A098A14709B}"/>
                </a:ext>
              </a:extLst>
            </p:cNvPr>
            <p:cNvPicPr>
              <a:picLocks noGrp="1" noRot="1" noChangeAspect="1" noMove="1" noResize="1" noEditPoints="1" noAdjustHandles="1" noChangeArrowheads="1" noChangeShapeType="1" noCrop="1"/>
            </p:cNvPicPr>
            <p:nvPr/>
          </p:nvPicPr>
          <p:blipFill>
            <a:blip r:embed="rId3"/>
            <a:stretch>
              <a:fillRect/>
            </a:stretch>
          </p:blipFill>
          <p:spPr>
            <a:xfrm>
              <a:off x="874028" y="2926872"/>
              <a:ext cx="2872314" cy="1992818"/>
            </a:xfrm>
            <a:prstGeom prst="rect">
              <a:avLst/>
            </a:prstGeom>
          </p:spPr>
        </p:pic>
      </p:grpSp>
      <p:sp>
        <p:nvSpPr>
          <p:cNvPr id="6" name="Title 5">
            <a:extLst>
              <a:ext uri="{FF2B5EF4-FFF2-40B4-BE49-F238E27FC236}">
                <a16:creationId xmlns:a16="http://schemas.microsoft.com/office/drawing/2014/main" id="{F969AB7B-B6E6-E059-37B5-6A94D24E85CB}"/>
              </a:ext>
            </a:extLst>
          </p:cNvPr>
          <p:cNvSpPr>
            <a:spLocks noGrp="1"/>
          </p:cNvSpPr>
          <p:nvPr>
            <p:ph type="title"/>
          </p:nvPr>
        </p:nvSpPr>
        <p:spPr>
          <a:xfrm>
            <a:off x="6286500" y="2042237"/>
            <a:ext cx="5262941" cy="1147968"/>
          </a:xfrm>
        </p:spPr>
        <p:txBody>
          <a:bodyPr>
            <a:normAutofit fontScale="90000"/>
          </a:bodyPr>
          <a:lstStyle/>
          <a:p>
            <a:pPr algn="r"/>
            <a:r>
              <a:rPr lang="en-US" sz="2800" b="0"/>
              <a:t>Alisha Lewis</a:t>
            </a:r>
            <a:br>
              <a:rPr lang="en-US" sz="2800" b="0"/>
            </a:br>
            <a:r>
              <a:rPr lang="en-US" sz="2800" b="0"/>
              <a:t>Assistant Commissioner for Operations</a:t>
            </a:r>
          </a:p>
        </p:txBody>
      </p:sp>
      <p:sp>
        <p:nvSpPr>
          <p:cNvPr id="8" name="Text Placeholder 7">
            <a:extLst>
              <a:ext uri="{FF2B5EF4-FFF2-40B4-BE49-F238E27FC236}">
                <a16:creationId xmlns:a16="http://schemas.microsoft.com/office/drawing/2014/main" id="{F79765DD-5980-0F0C-9EFD-524CB2966248}"/>
              </a:ext>
            </a:extLst>
          </p:cNvPr>
          <p:cNvSpPr>
            <a:spLocks noGrp="1"/>
          </p:cNvSpPr>
          <p:nvPr>
            <p:ph type="body" sz="quarter" idx="16"/>
          </p:nvPr>
        </p:nvSpPr>
        <p:spPr>
          <a:xfrm>
            <a:off x="3746342" y="3667796"/>
            <a:ext cx="8293258" cy="2339304"/>
          </a:xfrm>
        </p:spPr>
        <p:txBody>
          <a:bodyPr/>
          <a:lstStyle/>
          <a:p>
            <a:pPr algn="ctr">
              <a:lnSpc>
                <a:spcPct val="100000"/>
              </a:lnSpc>
              <a:spcBef>
                <a:spcPts val="0"/>
              </a:spcBef>
            </a:pPr>
            <a:r>
              <a:rPr lang="en-US" sz="4000" b="1"/>
              <a:t>AGENDA ITEM NO. 18:</a:t>
            </a:r>
            <a:br>
              <a:rPr lang="en-US" sz="4000" b="1"/>
            </a:br>
            <a:r>
              <a:rPr lang="en-US" sz="2800" b="1"/>
              <a:t>Request for ARHEG Slot Fee Increase</a:t>
            </a:r>
          </a:p>
        </p:txBody>
      </p:sp>
    </p:spTree>
    <p:extLst>
      <p:ext uri="{BB962C8B-B14F-4D97-AF65-F5344CB8AC3E}">
        <p14:creationId xmlns:p14="http://schemas.microsoft.com/office/powerpoint/2010/main" val="804597790"/>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09408" y="-113710"/>
            <a:ext cx="7513139" cy="7062427"/>
            <a:chOff x="-25546" y="-57150"/>
            <a:chExt cx="2968154" cy="2790094"/>
          </a:xfrm>
        </p:grpSpPr>
        <p:sp>
          <p:nvSpPr>
            <p:cNvPr id="3" name="Freeform 3"/>
            <p:cNvSpPr/>
            <p:nvPr/>
          </p:nvSpPr>
          <p:spPr>
            <a:xfrm>
              <a:off x="-25546" y="23611"/>
              <a:ext cx="2968154" cy="2709333"/>
            </a:xfrm>
            <a:custGeom>
              <a:avLst/>
              <a:gdLst/>
              <a:ahLst/>
              <a:cxnLst/>
              <a:rect l="l" t="t" r="r" b="b"/>
              <a:pathLst>
                <a:path w="2968154" h="2709333">
                  <a:moveTo>
                    <a:pt x="0" y="0"/>
                  </a:moveTo>
                  <a:lnTo>
                    <a:pt x="2968154" y="0"/>
                  </a:lnTo>
                  <a:lnTo>
                    <a:pt x="2968154" y="2709333"/>
                  </a:lnTo>
                  <a:lnTo>
                    <a:pt x="0" y="2709333"/>
                  </a:lnTo>
                  <a:close/>
                </a:path>
              </a:pathLst>
            </a:custGeom>
            <a:solidFill>
              <a:srgbClr val="FFFFFF"/>
            </a:solidFill>
          </p:spPr>
          <p:txBody>
            <a:bodyPr/>
            <a:lstStyle/>
            <a:p>
              <a:endParaRPr lang="en-US" sz="1200" dirty="0"/>
            </a:p>
          </p:txBody>
        </p:sp>
        <p:sp>
          <p:nvSpPr>
            <p:cNvPr id="4" name="TextBox 4"/>
            <p:cNvSpPr txBox="1"/>
            <p:nvPr/>
          </p:nvSpPr>
          <p:spPr>
            <a:xfrm>
              <a:off x="0" y="-57150"/>
              <a:ext cx="812800" cy="869950"/>
            </a:xfrm>
            <a:prstGeom prst="rect">
              <a:avLst/>
            </a:prstGeom>
          </p:spPr>
          <p:txBody>
            <a:bodyPr lIns="33867" tIns="33867" rIns="33867" bIns="33867" rtlCol="0" anchor="ctr"/>
            <a:lstStyle/>
            <a:p>
              <a:pPr algn="ctr">
                <a:lnSpc>
                  <a:spcPts val="2473"/>
                </a:lnSpc>
              </a:pPr>
              <a:endParaRPr sz="1200"/>
            </a:p>
          </p:txBody>
        </p:sp>
      </p:grpSp>
      <p:grpSp>
        <p:nvGrpSpPr>
          <p:cNvPr id="5" name="Group 5"/>
          <p:cNvGrpSpPr/>
          <p:nvPr/>
        </p:nvGrpSpPr>
        <p:grpSpPr>
          <a:xfrm>
            <a:off x="16235" y="0"/>
            <a:ext cx="1864805" cy="6858000"/>
            <a:chOff x="0" y="0"/>
            <a:chExt cx="3729611" cy="13716000"/>
          </a:xfrm>
        </p:grpSpPr>
        <p:pic>
          <p:nvPicPr>
            <p:cNvPr id="6" name="Picture 6"/>
            <p:cNvPicPr>
              <a:picLocks noChangeAspect="1"/>
            </p:cNvPicPr>
            <p:nvPr/>
          </p:nvPicPr>
          <p:blipFill>
            <a:blip r:embed="rId2"/>
            <a:srcRect t="8885" b="22734"/>
            <a:stretch>
              <a:fillRect/>
            </a:stretch>
          </p:blipFill>
          <p:spPr>
            <a:xfrm>
              <a:off x="0" y="0"/>
              <a:ext cx="3729611" cy="3400425"/>
            </a:xfrm>
            <a:prstGeom prst="rect">
              <a:avLst/>
            </a:prstGeom>
          </p:spPr>
        </p:pic>
        <p:pic>
          <p:nvPicPr>
            <p:cNvPr id="7" name="Picture 7"/>
            <p:cNvPicPr>
              <a:picLocks noChangeAspect="1"/>
            </p:cNvPicPr>
            <p:nvPr/>
          </p:nvPicPr>
          <p:blipFill>
            <a:blip r:embed="rId3"/>
            <a:srcRect t="17120" b="17120"/>
            <a:stretch>
              <a:fillRect/>
            </a:stretch>
          </p:blipFill>
          <p:spPr>
            <a:xfrm>
              <a:off x="0" y="3438525"/>
              <a:ext cx="3729611" cy="3400425"/>
            </a:xfrm>
            <a:prstGeom prst="rect">
              <a:avLst/>
            </a:prstGeom>
          </p:spPr>
        </p:pic>
        <p:pic>
          <p:nvPicPr>
            <p:cNvPr id="8" name="Picture 8"/>
            <p:cNvPicPr>
              <a:picLocks noChangeAspect="1"/>
            </p:cNvPicPr>
            <p:nvPr/>
          </p:nvPicPr>
          <p:blipFill>
            <a:blip r:embed="rId4"/>
            <a:srcRect l="20101" t="10959" r="17934" b="44056"/>
            <a:stretch>
              <a:fillRect/>
            </a:stretch>
          </p:blipFill>
          <p:spPr>
            <a:xfrm>
              <a:off x="0" y="6877050"/>
              <a:ext cx="3729611" cy="3400425"/>
            </a:xfrm>
            <a:prstGeom prst="rect">
              <a:avLst/>
            </a:prstGeom>
          </p:spPr>
        </p:pic>
        <p:pic>
          <p:nvPicPr>
            <p:cNvPr id="9" name="Picture 9"/>
            <p:cNvPicPr>
              <a:picLocks noChangeAspect="1"/>
            </p:cNvPicPr>
            <p:nvPr/>
          </p:nvPicPr>
          <p:blipFill>
            <a:blip r:embed="rId5"/>
            <a:srcRect t="23926" r="17031" b="19339"/>
            <a:stretch>
              <a:fillRect/>
            </a:stretch>
          </p:blipFill>
          <p:spPr>
            <a:xfrm flipH="1">
              <a:off x="0" y="10315575"/>
              <a:ext cx="3729611" cy="3400425"/>
            </a:xfrm>
            <a:prstGeom prst="rect">
              <a:avLst/>
            </a:prstGeom>
          </p:spPr>
        </p:pic>
      </p:grpSp>
      <p:grpSp>
        <p:nvGrpSpPr>
          <p:cNvPr id="10" name="Group 10"/>
          <p:cNvGrpSpPr/>
          <p:nvPr/>
        </p:nvGrpSpPr>
        <p:grpSpPr>
          <a:xfrm>
            <a:off x="10327195" y="0"/>
            <a:ext cx="1864805" cy="6858000"/>
            <a:chOff x="0" y="0"/>
            <a:chExt cx="3729611" cy="13716000"/>
          </a:xfrm>
        </p:grpSpPr>
        <p:sp>
          <p:nvSpPr>
            <p:cNvPr id="11" name="AutoShape 11"/>
            <p:cNvSpPr/>
            <p:nvPr/>
          </p:nvSpPr>
          <p:spPr>
            <a:xfrm>
              <a:off x="0" y="0"/>
              <a:ext cx="3729611" cy="3400425"/>
            </a:xfrm>
            <a:prstGeom prst="rect">
              <a:avLst/>
            </a:prstGeom>
            <a:solidFill>
              <a:srgbClr val="03437F"/>
            </a:solidFill>
          </p:spPr>
          <p:txBody>
            <a:bodyPr/>
            <a:lstStyle/>
            <a:p>
              <a:endParaRPr lang="en-US" sz="1200"/>
            </a:p>
          </p:txBody>
        </p:sp>
        <p:sp>
          <p:nvSpPr>
            <p:cNvPr id="12" name="AutoShape 12"/>
            <p:cNvSpPr/>
            <p:nvPr/>
          </p:nvSpPr>
          <p:spPr>
            <a:xfrm>
              <a:off x="0" y="3438525"/>
              <a:ext cx="3729611" cy="3400425"/>
            </a:xfrm>
            <a:prstGeom prst="rect">
              <a:avLst/>
            </a:prstGeom>
            <a:solidFill>
              <a:srgbClr val="03437F"/>
            </a:solidFill>
          </p:spPr>
          <p:txBody>
            <a:bodyPr/>
            <a:lstStyle/>
            <a:p>
              <a:endParaRPr lang="en-US" sz="1200"/>
            </a:p>
          </p:txBody>
        </p:sp>
        <p:sp>
          <p:nvSpPr>
            <p:cNvPr id="13" name="AutoShape 13"/>
            <p:cNvSpPr/>
            <p:nvPr/>
          </p:nvSpPr>
          <p:spPr>
            <a:xfrm>
              <a:off x="0" y="6877050"/>
              <a:ext cx="3729611" cy="3400425"/>
            </a:xfrm>
            <a:prstGeom prst="rect">
              <a:avLst/>
            </a:prstGeom>
            <a:solidFill>
              <a:srgbClr val="03437F"/>
            </a:solidFill>
          </p:spPr>
          <p:txBody>
            <a:bodyPr/>
            <a:lstStyle/>
            <a:p>
              <a:endParaRPr lang="en-US" sz="1200"/>
            </a:p>
          </p:txBody>
        </p:sp>
        <p:sp>
          <p:nvSpPr>
            <p:cNvPr id="14" name="AutoShape 14"/>
            <p:cNvSpPr/>
            <p:nvPr/>
          </p:nvSpPr>
          <p:spPr>
            <a:xfrm>
              <a:off x="0" y="10315575"/>
              <a:ext cx="3729611" cy="3400425"/>
            </a:xfrm>
            <a:prstGeom prst="rect">
              <a:avLst/>
            </a:prstGeom>
            <a:solidFill>
              <a:srgbClr val="03437F"/>
            </a:solidFill>
          </p:spPr>
          <p:txBody>
            <a:bodyPr/>
            <a:lstStyle/>
            <a:p>
              <a:endParaRPr lang="en-US" sz="1200"/>
            </a:p>
          </p:txBody>
        </p:sp>
      </p:grpSp>
      <p:sp>
        <p:nvSpPr>
          <p:cNvPr id="15" name="TextBox 15"/>
          <p:cNvSpPr txBox="1"/>
          <p:nvPr/>
        </p:nvSpPr>
        <p:spPr>
          <a:xfrm>
            <a:off x="7097310" y="1203753"/>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1</a:t>
            </a:r>
          </a:p>
        </p:txBody>
      </p:sp>
      <p:sp>
        <p:nvSpPr>
          <p:cNvPr id="16" name="TextBox 16"/>
          <p:cNvSpPr txBox="1"/>
          <p:nvPr/>
        </p:nvSpPr>
        <p:spPr>
          <a:xfrm>
            <a:off x="7097310" y="2127649"/>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2</a:t>
            </a:r>
          </a:p>
        </p:txBody>
      </p:sp>
      <p:sp>
        <p:nvSpPr>
          <p:cNvPr id="17" name="TextBox 17"/>
          <p:cNvSpPr txBox="1"/>
          <p:nvPr/>
        </p:nvSpPr>
        <p:spPr>
          <a:xfrm>
            <a:off x="7087689" y="2891683"/>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3</a:t>
            </a:r>
          </a:p>
        </p:txBody>
      </p:sp>
      <p:sp>
        <p:nvSpPr>
          <p:cNvPr id="18" name="TextBox 18"/>
          <p:cNvSpPr txBox="1"/>
          <p:nvPr/>
        </p:nvSpPr>
        <p:spPr>
          <a:xfrm>
            <a:off x="7106437" y="3889347"/>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2</a:t>
            </a:r>
          </a:p>
        </p:txBody>
      </p:sp>
      <p:sp>
        <p:nvSpPr>
          <p:cNvPr id="19" name="TextBox 19"/>
          <p:cNvSpPr txBox="1"/>
          <p:nvPr/>
        </p:nvSpPr>
        <p:spPr>
          <a:xfrm>
            <a:off x="7074700" y="5305203"/>
            <a:ext cx="1327961"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13 </a:t>
            </a:r>
          </a:p>
        </p:txBody>
      </p:sp>
      <p:sp>
        <p:nvSpPr>
          <p:cNvPr id="20" name="AutoShape 20"/>
          <p:cNvSpPr/>
          <p:nvPr/>
        </p:nvSpPr>
        <p:spPr>
          <a:xfrm>
            <a:off x="7057623" y="35"/>
            <a:ext cx="31749" cy="6857983"/>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21" name="AutoShape 21"/>
          <p:cNvSpPr/>
          <p:nvPr/>
        </p:nvSpPr>
        <p:spPr>
          <a:xfrm>
            <a:off x="8434796" y="-4035"/>
            <a:ext cx="7937" cy="6862127"/>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22" name="AutoShape 22"/>
          <p:cNvSpPr/>
          <p:nvPr/>
        </p:nvSpPr>
        <p:spPr>
          <a:xfrm>
            <a:off x="9824696" y="0"/>
            <a:ext cx="7938" cy="6858110"/>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23" name="TextBox 23"/>
          <p:cNvSpPr txBox="1"/>
          <p:nvPr/>
        </p:nvSpPr>
        <p:spPr>
          <a:xfrm>
            <a:off x="2576196" y="385479"/>
            <a:ext cx="4313445" cy="421590"/>
          </a:xfrm>
          <a:prstGeom prst="rect">
            <a:avLst/>
          </a:prstGeom>
        </p:spPr>
        <p:txBody>
          <a:bodyPr lIns="0" tIns="0" rIns="0" bIns="0" rtlCol="0" anchor="t">
            <a:spAutoFit/>
          </a:bodyPr>
          <a:lstStyle/>
          <a:p>
            <a:pPr algn="ctr">
              <a:lnSpc>
                <a:spcPts val="3615"/>
              </a:lnSpc>
            </a:pPr>
            <a:r>
              <a:rPr lang="en-US" sz="2582">
                <a:solidFill>
                  <a:srgbClr val="03437F"/>
                </a:solidFill>
                <a:latin typeface="Canva Sans Bold"/>
              </a:rPr>
              <a:t>CHIROPRACTIC MEDICINE</a:t>
            </a:r>
          </a:p>
        </p:txBody>
      </p:sp>
      <p:sp>
        <p:nvSpPr>
          <p:cNvPr id="24" name="TextBox 24"/>
          <p:cNvSpPr txBox="1"/>
          <p:nvPr/>
        </p:nvSpPr>
        <p:spPr>
          <a:xfrm>
            <a:off x="7250424" y="321694"/>
            <a:ext cx="1056629" cy="515462"/>
          </a:xfrm>
          <a:prstGeom prst="rect">
            <a:avLst/>
          </a:prstGeom>
        </p:spPr>
        <p:txBody>
          <a:bodyPr lIns="0" tIns="0" rIns="0" bIns="0" rtlCol="0" anchor="t">
            <a:spAutoFit/>
          </a:bodyPr>
          <a:lstStyle/>
          <a:p>
            <a:pPr algn="ctr">
              <a:lnSpc>
                <a:spcPts val="2119"/>
              </a:lnSpc>
            </a:pPr>
            <a:r>
              <a:rPr lang="en-US" sz="1513" dirty="0">
                <a:solidFill>
                  <a:srgbClr val="03437F"/>
                </a:solidFill>
                <a:latin typeface="Canva Sans Bold"/>
              </a:rPr>
              <a:t>CURRENT</a:t>
            </a:r>
          </a:p>
          <a:p>
            <a:pPr algn="ctr">
              <a:lnSpc>
                <a:spcPts val="2119"/>
              </a:lnSpc>
            </a:pPr>
            <a:r>
              <a:rPr lang="en-US" sz="1513" dirty="0">
                <a:solidFill>
                  <a:srgbClr val="03437F"/>
                </a:solidFill>
                <a:latin typeface="Canva Sans Bold"/>
              </a:rPr>
              <a:t>13 Slots</a:t>
            </a:r>
          </a:p>
        </p:txBody>
      </p:sp>
      <p:sp>
        <p:nvSpPr>
          <p:cNvPr id="25" name="TextBox 25"/>
          <p:cNvSpPr txBox="1"/>
          <p:nvPr/>
        </p:nvSpPr>
        <p:spPr>
          <a:xfrm>
            <a:off x="8526645" y="421535"/>
            <a:ext cx="1222075" cy="246029"/>
          </a:xfrm>
          <a:prstGeom prst="rect">
            <a:avLst/>
          </a:prstGeom>
        </p:spPr>
        <p:txBody>
          <a:bodyPr lIns="0" tIns="0" rIns="0" bIns="0" rtlCol="0" anchor="t">
            <a:spAutoFit/>
          </a:bodyPr>
          <a:lstStyle/>
          <a:p>
            <a:pPr algn="ctr">
              <a:lnSpc>
                <a:spcPts val="2115"/>
              </a:lnSpc>
            </a:pPr>
            <a:r>
              <a:rPr lang="en-US" sz="1511" dirty="0">
                <a:solidFill>
                  <a:srgbClr val="03437F"/>
                </a:solidFill>
                <a:latin typeface="Canva Sans Bold"/>
              </a:rPr>
              <a:t>Filled Slots</a:t>
            </a:r>
          </a:p>
        </p:txBody>
      </p:sp>
      <p:sp>
        <p:nvSpPr>
          <p:cNvPr id="26" name="TextBox 26"/>
          <p:cNvSpPr txBox="1"/>
          <p:nvPr/>
        </p:nvSpPr>
        <p:spPr>
          <a:xfrm>
            <a:off x="2895757" y="990600"/>
            <a:ext cx="3571541" cy="970779"/>
          </a:xfrm>
          <a:prstGeom prst="rect">
            <a:avLst/>
          </a:prstGeom>
        </p:spPr>
        <p:txBody>
          <a:bodyPr lIns="0" tIns="0" rIns="0" bIns="0" rtlCol="0" anchor="t">
            <a:spAutoFit/>
          </a:bodyPr>
          <a:lstStyle/>
          <a:p>
            <a:pPr>
              <a:lnSpc>
                <a:spcPts val="2583"/>
              </a:lnSpc>
            </a:pPr>
            <a:r>
              <a:rPr lang="en-US" sz="1600" dirty="0">
                <a:solidFill>
                  <a:srgbClr val="101D30"/>
                </a:solidFill>
                <a:latin typeface="Canva Sans Bold"/>
              </a:rPr>
              <a:t>Cleveland Chiropractic College </a:t>
            </a:r>
          </a:p>
          <a:p>
            <a:pPr>
              <a:lnSpc>
                <a:spcPts val="2583"/>
              </a:lnSpc>
            </a:pPr>
            <a:r>
              <a:rPr lang="en-US" sz="1600" dirty="0">
                <a:solidFill>
                  <a:srgbClr val="101D30"/>
                </a:solidFill>
                <a:latin typeface="Canva Sans Bold"/>
              </a:rPr>
              <a:t>(Kansas City, MO) </a:t>
            </a:r>
          </a:p>
          <a:p>
            <a:pPr>
              <a:lnSpc>
                <a:spcPts val="2583"/>
              </a:lnSpc>
            </a:pPr>
            <a:endParaRPr lang="en-US" sz="1845" dirty="0">
              <a:solidFill>
                <a:srgbClr val="101D30"/>
              </a:solidFill>
              <a:latin typeface="Canva Sans Bold"/>
            </a:endParaRPr>
          </a:p>
        </p:txBody>
      </p:sp>
      <p:sp>
        <p:nvSpPr>
          <p:cNvPr id="27" name="TextBox 27"/>
          <p:cNvSpPr txBox="1"/>
          <p:nvPr/>
        </p:nvSpPr>
        <p:spPr>
          <a:xfrm>
            <a:off x="8560207" y="1203753"/>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5</a:t>
            </a:r>
          </a:p>
        </p:txBody>
      </p:sp>
      <p:sp>
        <p:nvSpPr>
          <p:cNvPr id="28" name="TextBox 28"/>
          <p:cNvSpPr txBox="1"/>
          <p:nvPr/>
        </p:nvSpPr>
        <p:spPr>
          <a:xfrm>
            <a:off x="2895756" y="1789989"/>
            <a:ext cx="1837162" cy="970779"/>
          </a:xfrm>
          <a:prstGeom prst="rect">
            <a:avLst/>
          </a:prstGeom>
        </p:spPr>
        <p:txBody>
          <a:bodyPr lIns="0" tIns="0" rIns="0" bIns="0" rtlCol="0" anchor="t">
            <a:spAutoFit/>
          </a:bodyPr>
          <a:lstStyle/>
          <a:p>
            <a:pPr>
              <a:lnSpc>
                <a:spcPts val="2583"/>
              </a:lnSpc>
            </a:pPr>
            <a:r>
              <a:rPr lang="en-US" sz="1600" dirty="0">
                <a:solidFill>
                  <a:srgbClr val="101D30"/>
                </a:solidFill>
                <a:latin typeface="Canva Sans Bold"/>
              </a:rPr>
              <a:t>Life University (Marietta, GA) </a:t>
            </a:r>
          </a:p>
          <a:p>
            <a:pPr>
              <a:lnSpc>
                <a:spcPts val="2583"/>
              </a:lnSpc>
            </a:pPr>
            <a:endParaRPr lang="en-US" sz="1845" dirty="0">
              <a:solidFill>
                <a:srgbClr val="101D30"/>
              </a:solidFill>
              <a:latin typeface="Canva Sans Bold"/>
            </a:endParaRPr>
          </a:p>
        </p:txBody>
      </p:sp>
      <p:sp>
        <p:nvSpPr>
          <p:cNvPr id="29" name="TextBox 29"/>
          <p:cNvSpPr txBox="1"/>
          <p:nvPr/>
        </p:nvSpPr>
        <p:spPr>
          <a:xfrm>
            <a:off x="8560207" y="2127649"/>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2</a:t>
            </a:r>
          </a:p>
        </p:txBody>
      </p:sp>
      <p:sp>
        <p:nvSpPr>
          <p:cNvPr id="30" name="TextBox 30"/>
          <p:cNvSpPr txBox="1"/>
          <p:nvPr/>
        </p:nvSpPr>
        <p:spPr>
          <a:xfrm>
            <a:off x="2907120" y="2705753"/>
            <a:ext cx="3477791" cy="970779"/>
          </a:xfrm>
          <a:prstGeom prst="rect">
            <a:avLst/>
          </a:prstGeom>
        </p:spPr>
        <p:txBody>
          <a:bodyPr lIns="0" tIns="0" rIns="0" bIns="0" rtlCol="0" anchor="t">
            <a:spAutoFit/>
          </a:bodyPr>
          <a:lstStyle/>
          <a:p>
            <a:pPr>
              <a:lnSpc>
                <a:spcPts val="2583"/>
              </a:lnSpc>
            </a:pPr>
            <a:r>
              <a:rPr lang="en-US" sz="1600" dirty="0">
                <a:solidFill>
                  <a:srgbClr val="101D30"/>
                </a:solidFill>
                <a:latin typeface="Canva Sans Bold"/>
              </a:rPr>
              <a:t>Logan College of Chiropractic (Chesterfield, MO) </a:t>
            </a:r>
          </a:p>
          <a:p>
            <a:pPr>
              <a:lnSpc>
                <a:spcPts val="2583"/>
              </a:lnSpc>
            </a:pPr>
            <a:endParaRPr lang="en-US" sz="1845" dirty="0">
              <a:solidFill>
                <a:srgbClr val="101D30"/>
              </a:solidFill>
              <a:latin typeface="Canva Sans Bold"/>
            </a:endParaRPr>
          </a:p>
        </p:txBody>
      </p:sp>
      <p:sp>
        <p:nvSpPr>
          <p:cNvPr id="31" name="TextBox 31"/>
          <p:cNvSpPr txBox="1"/>
          <p:nvPr/>
        </p:nvSpPr>
        <p:spPr>
          <a:xfrm>
            <a:off x="8560207" y="2903079"/>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6</a:t>
            </a:r>
          </a:p>
        </p:txBody>
      </p:sp>
      <p:sp>
        <p:nvSpPr>
          <p:cNvPr id="32" name="TextBox 32"/>
          <p:cNvSpPr txBox="1"/>
          <p:nvPr/>
        </p:nvSpPr>
        <p:spPr>
          <a:xfrm>
            <a:off x="2886800" y="3632575"/>
            <a:ext cx="3571541" cy="970779"/>
          </a:xfrm>
          <a:prstGeom prst="rect">
            <a:avLst/>
          </a:prstGeom>
        </p:spPr>
        <p:txBody>
          <a:bodyPr lIns="0" tIns="0" rIns="0" bIns="0" rtlCol="0" anchor="t">
            <a:spAutoFit/>
          </a:bodyPr>
          <a:lstStyle/>
          <a:p>
            <a:pPr>
              <a:lnSpc>
                <a:spcPts val="2583"/>
              </a:lnSpc>
            </a:pPr>
            <a:r>
              <a:rPr lang="en-US" sz="1600" dirty="0">
                <a:solidFill>
                  <a:srgbClr val="101D30"/>
                </a:solidFill>
                <a:latin typeface="Canva Sans Bold"/>
              </a:rPr>
              <a:t>Palmer College of Chiropractic (Davenport, IA) </a:t>
            </a:r>
          </a:p>
          <a:p>
            <a:pPr>
              <a:lnSpc>
                <a:spcPts val="2583"/>
              </a:lnSpc>
            </a:pPr>
            <a:endParaRPr lang="en-US" sz="1845" dirty="0">
              <a:solidFill>
                <a:srgbClr val="101D30"/>
              </a:solidFill>
              <a:latin typeface="Canva Sans Bold"/>
            </a:endParaRPr>
          </a:p>
        </p:txBody>
      </p:sp>
      <p:sp>
        <p:nvSpPr>
          <p:cNvPr id="34" name="TextBox 34"/>
          <p:cNvSpPr txBox="1"/>
          <p:nvPr/>
        </p:nvSpPr>
        <p:spPr>
          <a:xfrm>
            <a:off x="2928867" y="4501327"/>
            <a:ext cx="3477791" cy="970779"/>
          </a:xfrm>
          <a:prstGeom prst="rect">
            <a:avLst/>
          </a:prstGeom>
        </p:spPr>
        <p:txBody>
          <a:bodyPr lIns="0" tIns="0" rIns="0" bIns="0" rtlCol="0" anchor="t">
            <a:spAutoFit/>
          </a:bodyPr>
          <a:lstStyle/>
          <a:p>
            <a:pPr>
              <a:lnSpc>
                <a:spcPts val="2583"/>
              </a:lnSpc>
            </a:pPr>
            <a:r>
              <a:rPr lang="en-US" sz="1600" dirty="0">
                <a:solidFill>
                  <a:srgbClr val="101D30"/>
                </a:solidFill>
                <a:latin typeface="Canva Sans Bold"/>
              </a:rPr>
              <a:t>Parker College of Chiropractic (Irving, TX)</a:t>
            </a:r>
          </a:p>
          <a:p>
            <a:pPr>
              <a:lnSpc>
                <a:spcPts val="2583"/>
              </a:lnSpc>
            </a:pPr>
            <a:endParaRPr lang="en-US" sz="1845" dirty="0">
              <a:solidFill>
                <a:srgbClr val="101D30"/>
              </a:solidFill>
              <a:latin typeface="Canva Sans Bold"/>
            </a:endParaRPr>
          </a:p>
        </p:txBody>
      </p:sp>
      <p:sp>
        <p:nvSpPr>
          <p:cNvPr id="35" name="TextBox 35"/>
          <p:cNvSpPr txBox="1"/>
          <p:nvPr/>
        </p:nvSpPr>
        <p:spPr>
          <a:xfrm>
            <a:off x="7094244" y="4698116"/>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5</a:t>
            </a:r>
          </a:p>
        </p:txBody>
      </p:sp>
      <p:sp>
        <p:nvSpPr>
          <p:cNvPr id="37" name="TextBox 37"/>
          <p:cNvSpPr txBox="1"/>
          <p:nvPr/>
        </p:nvSpPr>
        <p:spPr>
          <a:xfrm>
            <a:off x="2926718" y="5341814"/>
            <a:ext cx="3105625" cy="970779"/>
          </a:xfrm>
          <a:prstGeom prst="rect">
            <a:avLst/>
          </a:prstGeom>
        </p:spPr>
        <p:txBody>
          <a:bodyPr lIns="0" tIns="0" rIns="0" bIns="0" rtlCol="0" anchor="t">
            <a:spAutoFit/>
          </a:bodyPr>
          <a:lstStyle/>
          <a:p>
            <a:pPr>
              <a:lnSpc>
                <a:spcPts val="2583"/>
              </a:lnSpc>
            </a:pPr>
            <a:r>
              <a:rPr lang="en-US" sz="1845" dirty="0">
                <a:solidFill>
                  <a:srgbClr val="101D30"/>
                </a:solidFill>
                <a:latin typeface="Canva Sans Bold"/>
              </a:rPr>
              <a:t>Total</a:t>
            </a:r>
          </a:p>
          <a:p>
            <a:pPr>
              <a:lnSpc>
                <a:spcPts val="2583"/>
              </a:lnSpc>
            </a:pPr>
            <a:endParaRPr lang="en-US" sz="1845" dirty="0">
              <a:solidFill>
                <a:srgbClr val="101D30"/>
              </a:solidFill>
              <a:latin typeface="Canva Sans Bold"/>
            </a:endParaRPr>
          </a:p>
          <a:p>
            <a:pPr>
              <a:lnSpc>
                <a:spcPts val="2583"/>
              </a:lnSpc>
            </a:pPr>
            <a:endParaRPr lang="en-US" sz="1845" dirty="0">
              <a:solidFill>
                <a:srgbClr val="101D30"/>
              </a:solidFill>
              <a:latin typeface="Canva Sans Bold"/>
            </a:endParaRPr>
          </a:p>
        </p:txBody>
      </p:sp>
      <p:sp>
        <p:nvSpPr>
          <p:cNvPr id="39" name="AutoShape 39"/>
          <p:cNvSpPr/>
          <p:nvPr/>
        </p:nvSpPr>
        <p:spPr>
          <a:xfrm>
            <a:off x="2359182" y="-16735"/>
            <a:ext cx="7913" cy="6874735"/>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40" name="AutoShape 40"/>
          <p:cNvSpPr/>
          <p:nvPr/>
        </p:nvSpPr>
        <p:spPr>
          <a:xfrm flipH="1">
            <a:off x="2366962" y="953571"/>
            <a:ext cx="7481546" cy="15931"/>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41" name="AutoShape 41"/>
          <p:cNvSpPr/>
          <p:nvPr/>
        </p:nvSpPr>
        <p:spPr>
          <a:xfrm flipH="1" flipV="1">
            <a:off x="2395243" y="1668052"/>
            <a:ext cx="7481600" cy="6015"/>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42" name="AutoShape 42"/>
          <p:cNvSpPr/>
          <p:nvPr/>
        </p:nvSpPr>
        <p:spPr>
          <a:xfrm flipH="1">
            <a:off x="2338861" y="2545589"/>
            <a:ext cx="7481536" cy="15931"/>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43" name="AutoShape 43"/>
          <p:cNvSpPr/>
          <p:nvPr/>
        </p:nvSpPr>
        <p:spPr>
          <a:xfrm flipH="1">
            <a:off x="2427519" y="3462667"/>
            <a:ext cx="7481575" cy="18043"/>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44" name="AutoShape 44"/>
          <p:cNvSpPr/>
          <p:nvPr/>
        </p:nvSpPr>
        <p:spPr>
          <a:xfrm flipH="1">
            <a:off x="2387414" y="4389469"/>
            <a:ext cx="7481604" cy="18043"/>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45" name="AutoShape 45"/>
          <p:cNvSpPr/>
          <p:nvPr/>
        </p:nvSpPr>
        <p:spPr>
          <a:xfrm flipH="1">
            <a:off x="2400218" y="5189948"/>
            <a:ext cx="7481389" cy="18043"/>
          </a:xfrm>
          <a:prstGeom prst="line">
            <a:avLst/>
          </a:prstGeom>
          <a:ln w="47625" cap="flat">
            <a:solidFill>
              <a:srgbClr val="D9D9D9"/>
            </a:solidFill>
            <a:prstDash val="solid"/>
            <a:headEnd type="none" w="sm" len="sm"/>
            <a:tailEnd type="none" w="sm" len="sm"/>
          </a:ln>
        </p:spPr>
        <p:txBody>
          <a:bodyPr/>
          <a:lstStyle/>
          <a:p>
            <a:endParaRPr lang="en-US" sz="1200"/>
          </a:p>
        </p:txBody>
      </p:sp>
      <p:sp>
        <p:nvSpPr>
          <p:cNvPr id="46" name="AutoShape 46"/>
          <p:cNvSpPr/>
          <p:nvPr/>
        </p:nvSpPr>
        <p:spPr>
          <a:xfrm flipH="1">
            <a:off x="2427671" y="5693163"/>
            <a:ext cx="7481423" cy="11707"/>
          </a:xfrm>
          <a:prstGeom prst="line">
            <a:avLst/>
          </a:prstGeom>
          <a:ln w="47625" cap="flat">
            <a:solidFill>
              <a:srgbClr val="D9D9D9"/>
            </a:solidFill>
            <a:prstDash val="solid"/>
            <a:headEnd type="none" w="sm" len="sm"/>
            <a:tailEnd type="none" w="sm" len="sm"/>
          </a:ln>
        </p:spPr>
        <p:txBody>
          <a:bodyPr/>
          <a:lstStyle/>
          <a:p>
            <a:endParaRPr lang="en-US" sz="1200"/>
          </a:p>
        </p:txBody>
      </p:sp>
      <p:grpSp>
        <p:nvGrpSpPr>
          <p:cNvPr id="47" name="Group 7">
            <a:extLst>
              <a:ext uri="{FF2B5EF4-FFF2-40B4-BE49-F238E27FC236}">
                <a16:creationId xmlns:a16="http://schemas.microsoft.com/office/drawing/2014/main" id="{8216901A-65A9-B4AD-FC62-3267696E225A}"/>
              </a:ext>
            </a:extLst>
          </p:cNvPr>
          <p:cNvGrpSpPr/>
          <p:nvPr/>
        </p:nvGrpSpPr>
        <p:grpSpPr>
          <a:xfrm>
            <a:off x="10327195" y="-1972"/>
            <a:ext cx="1864805" cy="6858000"/>
            <a:chOff x="0" y="0"/>
            <a:chExt cx="3729611" cy="13716000"/>
          </a:xfrm>
        </p:grpSpPr>
        <p:pic>
          <p:nvPicPr>
            <p:cNvPr id="48" name="Picture 8">
              <a:extLst>
                <a:ext uri="{FF2B5EF4-FFF2-40B4-BE49-F238E27FC236}">
                  <a16:creationId xmlns:a16="http://schemas.microsoft.com/office/drawing/2014/main" id="{CF200CF0-505E-F12B-3A2E-0F71D624BA1F}"/>
                </a:ext>
              </a:extLst>
            </p:cNvPr>
            <p:cNvPicPr>
              <a:picLocks noChangeAspect="1"/>
            </p:cNvPicPr>
            <p:nvPr/>
          </p:nvPicPr>
          <p:blipFill>
            <a:blip r:embed="rId6"/>
            <a:srcRect t="3897" b="27722"/>
            <a:stretch>
              <a:fillRect/>
            </a:stretch>
          </p:blipFill>
          <p:spPr>
            <a:xfrm>
              <a:off x="0" y="0"/>
              <a:ext cx="3729611" cy="3400425"/>
            </a:xfrm>
            <a:prstGeom prst="rect">
              <a:avLst/>
            </a:prstGeom>
          </p:spPr>
        </p:pic>
        <p:pic>
          <p:nvPicPr>
            <p:cNvPr id="49" name="Picture 9">
              <a:extLst>
                <a:ext uri="{FF2B5EF4-FFF2-40B4-BE49-F238E27FC236}">
                  <a16:creationId xmlns:a16="http://schemas.microsoft.com/office/drawing/2014/main" id="{D006E6A9-7524-772B-1497-9E796D00CC48}"/>
                </a:ext>
              </a:extLst>
            </p:cNvPr>
            <p:cNvPicPr>
              <a:picLocks noChangeAspect="1"/>
            </p:cNvPicPr>
            <p:nvPr/>
          </p:nvPicPr>
          <p:blipFill>
            <a:blip r:embed="rId7"/>
            <a:srcRect l="13051" r="13051"/>
            <a:stretch>
              <a:fillRect/>
            </a:stretch>
          </p:blipFill>
          <p:spPr>
            <a:xfrm>
              <a:off x="0" y="3438525"/>
              <a:ext cx="3729611" cy="3400425"/>
            </a:xfrm>
            <a:prstGeom prst="rect">
              <a:avLst/>
            </a:prstGeom>
          </p:spPr>
        </p:pic>
        <p:pic>
          <p:nvPicPr>
            <p:cNvPr id="50" name="Picture 10">
              <a:extLst>
                <a:ext uri="{FF2B5EF4-FFF2-40B4-BE49-F238E27FC236}">
                  <a16:creationId xmlns:a16="http://schemas.microsoft.com/office/drawing/2014/main" id="{F9C7677F-9276-7FC1-80E4-EDE151C3FC34}"/>
                </a:ext>
              </a:extLst>
            </p:cNvPr>
            <p:cNvPicPr>
              <a:picLocks noChangeAspect="1"/>
            </p:cNvPicPr>
            <p:nvPr/>
          </p:nvPicPr>
          <p:blipFill>
            <a:blip r:embed="rId8"/>
            <a:srcRect t="4413" b="4413"/>
            <a:stretch>
              <a:fillRect/>
            </a:stretch>
          </p:blipFill>
          <p:spPr>
            <a:xfrm>
              <a:off x="0" y="6877050"/>
              <a:ext cx="3729611" cy="3400425"/>
            </a:xfrm>
            <a:prstGeom prst="rect">
              <a:avLst/>
            </a:prstGeom>
          </p:spPr>
        </p:pic>
        <p:pic>
          <p:nvPicPr>
            <p:cNvPr id="51" name="Picture 11">
              <a:extLst>
                <a:ext uri="{FF2B5EF4-FFF2-40B4-BE49-F238E27FC236}">
                  <a16:creationId xmlns:a16="http://schemas.microsoft.com/office/drawing/2014/main" id="{F1FD720D-D837-7E2E-5A03-030AA71FEB1B}"/>
                </a:ext>
              </a:extLst>
            </p:cNvPr>
            <p:cNvPicPr>
              <a:picLocks noChangeAspect="1"/>
            </p:cNvPicPr>
            <p:nvPr/>
          </p:nvPicPr>
          <p:blipFill>
            <a:blip r:embed="rId9"/>
            <a:srcRect t="9999" r="30684" b="42601"/>
            <a:stretch>
              <a:fillRect/>
            </a:stretch>
          </p:blipFill>
          <p:spPr>
            <a:xfrm>
              <a:off x="0" y="10315575"/>
              <a:ext cx="3729611" cy="3400425"/>
            </a:xfrm>
            <a:prstGeom prst="rect">
              <a:avLst/>
            </a:prstGeom>
          </p:spPr>
        </p:pic>
      </p:grpSp>
      <p:sp>
        <p:nvSpPr>
          <p:cNvPr id="52" name="TextBox 31">
            <a:extLst>
              <a:ext uri="{FF2B5EF4-FFF2-40B4-BE49-F238E27FC236}">
                <a16:creationId xmlns:a16="http://schemas.microsoft.com/office/drawing/2014/main" id="{99F0FFE8-12B0-A82A-E3A3-4A607C424B63}"/>
              </a:ext>
            </a:extLst>
          </p:cNvPr>
          <p:cNvSpPr txBox="1"/>
          <p:nvPr/>
        </p:nvSpPr>
        <p:spPr>
          <a:xfrm>
            <a:off x="8543169" y="3874718"/>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3</a:t>
            </a:r>
          </a:p>
        </p:txBody>
      </p:sp>
      <p:sp>
        <p:nvSpPr>
          <p:cNvPr id="53" name="TextBox 31">
            <a:extLst>
              <a:ext uri="{FF2B5EF4-FFF2-40B4-BE49-F238E27FC236}">
                <a16:creationId xmlns:a16="http://schemas.microsoft.com/office/drawing/2014/main" id="{DB16A517-FD8E-D15A-81BE-24560020CDAF}"/>
              </a:ext>
            </a:extLst>
          </p:cNvPr>
          <p:cNvSpPr txBox="1"/>
          <p:nvPr/>
        </p:nvSpPr>
        <p:spPr>
          <a:xfrm>
            <a:off x="8543169" y="4716220"/>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6</a:t>
            </a:r>
          </a:p>
        </p:txBody>
      </p:sp>
      <p:sp>
        <p:nvSpPr>
          <p:cNvPr id="54" name="TextBox 31">
            <a:extLst>
              <a:ext uri="{FF2B5EF4-FFF2-40B4-BE49-F238E27FC236}">
                <a16:creationId xmlns:a16="http://schemas.microsoft.com/office/drawing/2014/main" id="{B8613810-6D1E-AACD-E21D-DDF04607B1F8}"/>
              </a:ext>
            </a:extLst>
          </p:cNvPr>
          <p:cNvSpPr txBox="1"/>
          <p:nvPr/>
        </p:nvSpPr>
        <p:spPr>
          <a:xfrm>
            <a:off x="8525351" y="6056220"/>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22</a:t>
            </a:r>
          </a:p>
        </p:txBody>
      </p:sp>
      <p:sp>
        <p:nvSpPr>
          <p:cNvPr id="55" name="TextBox 37">
            <a:extLst>
              <a:ext uri="{FF2B5EF4-FFF2-40B4-BE49-F238E27FC236}">
                <a16:creationId xmlns:a16="http://schemas.microsoft.com/office/drawing/2014/main" id="{13ADBC45-C784-EE4F-3267-0CF7A55D6CCD}"/>
              </a:ext>
            </a:extLst>
          </p:cNvPr>
          <p:cNvSpPr txBox="1"/>
          <p:nvPr/>
        </p:nvSpPr>
        <p:spPr>
          <a:xfrm>
            <a:off x="2895757" y="6097644"/>
            <a:ext cx="4035451" cy="970779"/>
          </a:xfrm>
          <a:prstGeom prst="rect">
            <a:avLst/>
          </a:prstGeom>
        </p:spPr>
        <p:txBody>
          <a:bodyPr wrap="square" lIns="0" tIns="0" rIns="0" bIns="0" rtlCol="0" anchor="t">
            <a:spAutoFit/>
          </a:bodyPr>
          <a:lstStyle/>
          <a:p>
            <a:pPr>
              <a:lnSpc>
                <a:spcPts val="2583"/>
              </a:lnSpc>
            </a:pPr>
            <a:r>
              <a:rPr lang="en-US" sz="1845" dirty="0">
                <a:solidFill>
                  <a:srgbClr val="101D30"/>
                </a:solidFill>
                <a:latin typeface="Canva Sans Bold"/>
              </a:rPr>
              <a:t>Total across the 4 year program</a:t>
            </a:r>
          </a:p>
          <a:p>
            <a:pPr>
              <a:lnSpc>
                <a:spcPts val="2583"/>
              </a:lnSpc>
            </a:pPr>
            <a:endParaRPr lang="en-US" sz="1845" dirty="0">
              <a:solidFill>
                <a:srgbClr val="101D30"/>
              </a:solidFill>
              <a:latin typeface="Canva Sans Bold"/>
            </a:endParaRPr>
          </a:p>
          <a:p>
            <a:pPr>
              <a:lnSpc>
                <a:spcPts val="2583"/>
              </a:lnSpc>
            </a:pPr>
            <a:endParaRPr lang="en-US" sz="1845" dirty="0">
              <a:solidFill>
                <a:srgbClr val="101D30"/>
              </a:solidFill>
              <a:latin typeface="Canva Sans Bold"/>
            </a:endParaRPr>
          </a:p>
        </p:txBody>
      </p:sp>
      <p:sp>
        <p:nvSpPr>
          <p:cNvPr id="56" name="TextBox 31">
            <a:extLst>
              <a:ext uri="{FF2B5EF4-FFF2-40B4-BE49-F238E27FC236}">
                <a16:creationId xmlns:a16="http://schemas.microsoft.com/office/drawing/2014/main" id="{068810CA-6A65-1DE1-D31F-86FD9BD899B1}"/>
              </a:ext>
            </a:extLst>
          </p:cNvPr>
          <p:cNvSpPr txBox="1"/>
          <p:nvPr/>
        </p:nvSpPr>
        <p:spPr>
          <a:xfrm>
            <a:off x="7121334" y="6056219"/>
            <a:ext cx="1264488" cy="374333"/>
          </a:xfrm>
          <a:prstGeom prst="rect">
            <a:avLst/>
          </a:prstGeom>
        </p:spPr>
        <p:txBody>
          <a:bodyPr lIns="0" tIns="0" rIns="0" bIns="0" rtlCol="0" anchor="t">
            <a:spAutoFit/>
          </a:bodyPr>
          <a:lstStyle/>
          <a:p>
            <a:pPr algn="ctr">
              <a:lnSpc>
                <a:spcPts val="3193"/>
              </a:lnSpc>
            </a:pPr>
            <a:r>
              <a:rPr lang="en-US" sz="2280" dirty="0">
                <a:solidFill>
                  <a:srgbClr val="101D30"/>
                </a:solidFill>
                <a:latin typeface="Canva Sans Bold"/>
              </a:rPr>
              <a:t>52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0389" y="423890"/>
            <a:ext cx="8915399" cy="1468044"/>
          </a:xfrm>
        </p:spPr>
        <p:txBody>
          <a:bodyPr vert="horz" lIns="91440" tIns="45720" rIns="91440" bIns="45720" rtlCol="0" anchor="t">
            <a:normAutofit/>
          </a:bodyPr>
          <a:lstStyle/>
          <a:p>
            <a:pPr algn="l"/>
            <a:r>
              <a:rPr lang="en-US" sz="3200" dirty="0"/>
              <a:t>Agenda Item No. 19  </a:t>
            </a:r>
            <a:br>
              <a:rPr lang="en-US" sz="3200" dirty="0"/>
            </a:br>
            <a:r>
              <a:rPr lang="en-US" sz="3200" dirty="0"/>
              <a:t>Policy Amendment:  Arkansas Future Grant Program</a:t>
            </a:r>
          </a:p>
        </p:txBody>
      </p:sp>
      <p:sp>
        <p:nvSpPr>
          <p:cNvPr id="3" name="Subtitle 2"/>
          <p:cNvSpPr>
            <a:spLocks noGrp="1"/>
          </p:cNvSpPr>
          <p:nvPr>
            <p:ph type="subTitle" idx="1"/>
          </p:nvPr>
        </p:nvSpPr>
        <p:spPr>
          <a:xfrm>
            <a:off x="1442771" y="1571234"/>
            <a:ext cx="9306457" cy="4586631"/>
          </a:xfrm>
        </p:spPr>
        <p:txBody>
          <a:bodyPr>
            <a:normAutofit/>
          </a:bodyPr>
          <a:lstStyle/>
          <a:p>
            <a:pPr marL="342900" indent="-342900" algn="l">
              <a:buFont typeface="Arial" panose="020B0604020202020204" pitchFamily="34" charset="0"/>
              <a:buChar char="•"/>
            </a:pPr>
            <a:r>
              <a:rPr lang="en-US" dirty="0"/>
              <a:t>Amendments as a result of Act 413 of 2023 </a:t>
            </a:r>
          </a:p>
          <a:p>
            <a:pPr marL="342900" indent="-342900" algn="l">
              <a:buFont typeface="Arial" panose="020B0604020202020204" pitchFamily="34" charset="0"/>
              <a:buChar char="•"/>
            </a:pPr>
            <a:r>
              <a:rPr lang="en-US" dirty="0"/>
              <a:t>No known opposition</a:t>
            </a:r>
          </a:p>
          <a:p>
            <a:pPr marL="342900" indent="-342900" algn="l">
              <a:buFont typeface="Arial" panose="020B0604020202020204" pitchFamily="34" charset="0"/>
              <a:buChar char="•"/>
            </a:pPr>
            <a:r>
              <a:rPr lang="en-US" dirty="0"/>
              <a:t>No anticipated fiscal impact</a:t>
            </a:r>
          </a:p>
          <a:p>
            <a:pPr marL="342900" indent="-342900" algn="l">
              <a:buFont typeface="Arial" panose="020B0604020202020204" pitchFamily="34" charset="0"/>
              <a:buChar char="•"/>
            </a:pPr>
            <a:r>
              <a:rPr lang="en-US" dirty="0"/>
              <a:t>Substantive changes include:</a:t>
            </a:r>
          </a:p>
          <a:p>
            <a:pPr marL="800100" lvl="1" indent="-342900" algn="l">
              <a:buFont typeface="Arial" panose="020B0604020202020204" pitchFamily="34" charset="0"/>
              <a:buChar char="•"/>
            </a:pPr>
            <a:r>
              <a:rPr lang="en-US" dirty="0"/>
              <a:t>Removal and clarification of eligibility program requirements</a:t>
            </a:r>
          </a:p>
          <a:p>
            <a:pPr marL="800100" lvl="1" indent="-342900" algn="l">
              <a:buFont typeface="Arial" panose="020B0604020202020204" pitchFamily="34" charset="0"/>
              <a:buChar char="•"/>
            </a:pPr>
            <a:r>
              <a:rPr lang="en-US" dirty="0"/>
              <a:t>Addition of language regarding summer semester eligibility</a:t>
            </a:r>
          </a:p>
          <a:p>
            <a:pPr lvl="1" algn="l"/>
            <a:endParaRPr lang="en-US" dirty="0"/>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531307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5497" y="382117"/>
            <a:ext cx="7772400" cy="1209416"/>
          </a:xfrm>
        </p:spPr>
        <p:txBody>
          <a:bodyPr anchor="t">
            <a:normAutofit fontScale="90000"/>
          </a:bodyPr>
          <a:lstStyle/>
          <a:p>
            <a:pPr algn="l"/>
            <a:r>
              <a:rPr lang="en-US" sz="3200" dirty="0"/>
              <a:t>Agenda Item No. 20</a:t>
            </a:r>
            <a:br>
              <a:rPr lang="en-US" sz="3200" dirty="0"/>
            </a:br>
            <a:r>
              <a:rPr lang="en-US" sz="3200" dirty="0"/>
              <a:t>Policy Amendment:  Governor’s Higher Education Transition Scholarship Program</a:t>
            </a:r>
          </a:p>
        </p:txBody>
      </p:sp>
      <p:sp>
        <p:nvSpPr>
          <p:cNvPr id="4" name="Subtitle 2">
            <a:extLst>
              <a:ext uri="{FF2B5EF4-FFF2-40B4-BE49-F238E27FC236}">
                <a16:creationId xmlns:a16="http://schemas.microsoft.com/office/drawing/2014/main" id="{A1328143-11F9-300A-CB00-0E796C9562AF}"/>
              </a:ext>
            </a:extLst>
          </p:cNvPr>
          <p:cNvSpPr txBox="1">
            <a:spLocks/>
          </p:cNvSpPr>
          <p:nvPr/>
        </p:nvSpPr>
        <p:spPr>
          <a:xfrm>
            <a:off x="991822" y="2153475"/>
            <a:ext cx="9306457" cy="45866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t>Amendments as a result of Act 413 of 2023 </a:t>
            </a:r>
          </a:p>
          <a:p>
            <a:pPr marL="342900" indent="-342900" algn="l">
              <a:buFont typeface="Arial" panose="020B0604020202020204" pitchFamily="34" charset="0"/>
              <a:buChar char="•"/>
            </a:pPr>
            <a:r>
              <a:rPr lang="en-US" dirty="0"/>
              <a:t>No known opposition</a:t>
            </a:r>
          </a:p>
          <a:p>
            <a:pPr marL="342900" indent="-342900" algn="l">
              <a:buFont typeface="Arial" panose="020B0604020202020204" pitchFamily="34" charset="0"/>
              <a:buChar char="•"/>
            </a:pPr>
            <a:r>
              <a:rPr lang="en-US" dirty="0"/>
              <a:t>No anticipated fiscal impact</a:t>
            </a:r>
          </a:p>
          <a:p>
            <a:pPr marL="342900" indent="-342900" algn="l">
              <a:buFont typeface="Arial" panose="020B0604020202020204" pitchFamily="34" charset="0"/>
              <a:buChar char="•"/>
            </a:pPr>
            <a:r>
              <a:rPr lang="en-US" dirty="0"/>
              <a:t>Substantive changes include:</a:t>
            </a:r>
          </a:p>
          <a:p>
            <a:pPr marL="800100" lvl="1" indent="-342900" algn="l">
              <a:buFont typeface="Arial" panose="020B0604020202020204" pitchFamily="34" charset="0"/>
              <a:buChar char="•"/>
            </a:pPr>
            <a:r>
              <a:rPr lang="en-US" dirty="0"/>
              <a:t>Removal and clarification of eligibility program requirements</a:t>
            </a:r>
          </a:p>
          <a:p>
            <a:pPr marL="800100" lvl="1" indent="-342900" algn="l">
              <a:buFont typeface="Arial" panose="020B0604020202020204" pitchFamily="34" charset="0"/>
              <a:buChar char="•"/>
            </a:pPr>
            <a:r>
              <a:rPr lang="en-US" dirty="0"/>
              <a:t>Addition of language regarding summer semester eligibility</a:t>
            </a:r>
          </a:p>
          <a:p>
            <a:pPr lvl="1" algn="l"/>
            <a:endParaRPr lang="en-US" dirty="0"/>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153422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pPr>
              <a:lnSpc>
                <a:spcPct val="90000"/>
              </a:lnSpc>
              <a:spcAft>
                <a:spcPts val="600"/>
              </a:spcAft>
            </a:pPr>
            <a:r>
              <a:rPr lang="en-US" sz="3200"/>
              <a:t>$34.175 million with a term of up to thirty (30) years @ a rate of approximately 5.5%</a:t>
            </a:r>
          </a:p>
          <a:p>
            <a:pPr>
              <a:lnSpc>
                <a:spcPct val="90000"/>
              </a:lnSpc>
              <a:spcAft>
                <a:spcPts val="600"/>
              </a:spcAft>
            </a:pPr>
            <a:endParaRPr lang="en-US" sz="3200"/>
          </a:p>
          <a:p>
            <a:pPr>
              <a:lnSpc>
                <a:spcPct val="90000"/>
              </a:lnSpc>
              <a:spcAft>
                <a:spcPts val="600"/>
              </a:spcAft>
            </a:pPr>
            <a:r>
              <a:rPr lang="en-US" sz="3200">
                <a:solidFill>
                  <a:prstClr val="black"/>
                </a:solidFill>
              </a:rPr>
              <a:t>Educational and General (E&amp;G) purposes</a:t>
            </a:r>
          </a:p>
          <a:p>
            <a:pPr>
              <a:lnSpc>
                <a:spcPct val="90000"/>
              </a:lnSpc>
              <a:spcAft>
                <a:spcPts val="600"/>
              </a:spcAft>
            </a:pPr>
            <a:endParaRPr lang="en-US" sz="3200"/>
          </a:p>
          <a:p>
            <a:pPr>
              <a:lnSpc>
                <a:spcPct val="90000"/>
              </a:lnSpc>
              <a:spcAft>
                <a:spcPts val="600"/>
              </a:spcAft>
            </a:pPr>
            <a:r>
              <a:rPr lang="en-US" sz="3200"/>
              <a:t>Revenue Funding Source:  Tuition and Fee Revenue</a:t>
            </a:r>
          </a:p>
        </p:txBody>
      </p:sp>
    </p:spTree>
    <p:extLst>
      <p:ext uri="{BB962C8B-B14F-4D97-AF65-F5344CB8AC3E}">
        <p14:creationId xmlns:p14="http://schemas.microsoft.com/office/powerpoint/2010/main" val="36685490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2935"/>
            <a:ext cx="10515600" cy="1325563"/>
          </a:xfrm>
        </p:spPr>
        <p:txBody>
          <a:bodyPr>
            <a:noAutofit/>
          </a:bodyPr>
          <a:lstStyle/>
          <a:p>
            <a:r>
              <a:rPr lang="en-US" sz="3200" dirty="0"/>
              <a:t>Agenda Item No. 21</a:t>
            </a:r>
            <a:br>
              <a:rPr lang="en-US" sz="3200" dirty="0"/>
            </a:br>
            <a:r>
              <a:rPr lang="en-US" sz="3200" dirty="0"/>
              <a:t>Policy Amendment:  Concurrent Challenge Scholarship Program</a:t>
            </a:r>
          </a:p>
        </p:txBody>
      </p:sp>
      <p:sp>
        <p:nvSpPr>
          <p:cNvPr id="6" name="Subtitle 2">
            <a:extLst>
              <a:ext uri="{FF2B5EF4-FFF2-40B4-BE49-F238E27FC236}">
                <a16:creationId xmlns:a16="http://schemas.microsoft.com/office/drawing/2014/main" id="{8546F96E-2C85-C306-5F08-1E1E830519A1}"/>
              </a:ext>
            </a:extLst>
          </p:cNvPr>
          <p:cNvSpPr txBox="1">
            <a:spLocks/>
          </p:cNvSpPr>
          <p:nvPr/>
        </p:nvSpPr>
        <p:spPr>
          <a:xfrm>
            <a:off x="1080821" y="1856984"/>
            <a:ext cx="9306457" cy="4586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Amendments as a result of Acts 413, 386, and 539 of 2023 </a:t>
            </a:r>
          </a:p>
          <a:p>
            <a:pPr marL="342900" indent="-342900"/>
            <a:r>
              <a:rPr lang="en-US" dirty="0"/>
              <a:t>No known opposition</a:t>
            </a:r>
          </a:p>
          <a:p>
            <a:pPr marL="342900" indent="-342900"/>
            <a:r>
              <a:rPr lang="en-US" dirty="0"/>
              <a:t>No anticipated fiscal impact</a:t>
            </a:r>
          </a:p>
          <a:p>
            <a:pPr marL="342900" indent="-342900"/>
            <a:r>
              <a:rPr lang="en-US" dirty="0"/>
              <a:t>Substantive changes include:</a:t>
            </a:r>
          </a:p>
          <a:p>
            <a:pPr marL="800100" lvl="1" indent="-342900"/>
            <a:r>
              <a:rPr lang="en-US" dirty="0"/>
              <a:t>Addition of high school sophomore eligibility</a:t>
            </a:r>
          </a:p>
          <a:p>
            <a:pPr marL="800100" lvl="1" indent="-342900"/>
            <a:r>
              <a:rPr lang="en-US" dirty="0"/>
              <a:t>Removal and clarification of vocational technical schools</a:t>
            </a:r>
          </a:p>
          <a:p>
            <a:pPr marL="800100" lvl="1" indent="-342900"/>
            <a:r>
              <a:rPr lang="en-US" dirty="0"/>
              <a:t>Addition of language regarding summer semester eligibility</a:t>
            </a:r>
          </a:p>
          <a:p>
            <a:pPr lvl="1"/>
            <a:endParaRPr lang="en-US" dirty="0"/>
          </a:p>
          <a:p>
            <a:pPr marL="800100" lvl="1" indent="-342900"/>
            <a:endParaRPr lang="en-US" dirty="0"/>
          </a:p>
        </p:txBody>
      </p:sp>
    </p:spTree>
    <p:extLst>
      <p:ext uri="{BB962C8B-B14F-4D97-AF65-F5344CB8AC3E}">
        <p14:creationId xmlns:p14="http://schemas.microsoft.com/office/powerpoint/2010/main" val="2275204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Agenda Item No. 22</a:t>
            </a:r>
            <a:br>
              <a:rPr lang="en-US" sz="3200" dirty="0"/>
            </a:br>
            <a:r>
              <a:rPr lang="en-US" sz="3200" dirty="0"/>
              <a:t>Policy Amendment:  Governor’s Scholars Program</a:t>
            </a:r>
          </a:p>
        </p:txBody>
      </p:sp>
      <p:sp>
        <p:nvSpPr>
          <p:cNvPr id="6" name="Subtitle 2">
            <a:extLst>
              <a:ext uri="{FF2B5EF4-FFF2-40B4-BE49-F238E27FC236}">
                <a16:creationId xmlns:a16="http://schemas.microsoft.com/office/drawing/2014/main" id="{72429948-EF1E-2320-0DDF-C6E0787966BE}"/>
              </a:ext>
            </a:extLst>
          </p:cNvPr>
          <p:cNvSpPr txBox="1">
            <a:spLocks/>
          </p:cNvSpPr>
          <p:nvPr/>
        </p:nvSpPr>
        <p:spPr>
          <a:xfrm>
            <a:off x="1080821" y="1856984"/>
            <a:ext cx="9306457" cy="4586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Amendments as a result of Acts 413 of 2023 </a:t>
            </a:r>
          </a:p>
          <a:p>
            <a:pPr marL="342900" indent="-342900"/>
            <a:r>
              <a:rPr lang="en-US" dirty="0"/>
              <a:t>No known opposition</a:t>
            </a:r>
          </a:p>
          <a:p>
            <a:pPr marL="342900" indent="-342900"/>
            <a:r>
              <a:rPr lang="en-US" dirty="0"/>
              <a:t>No anticipated fiscal impact</a:t>
            </a:r>
          </a:p>
          <a:p>
            <a:pPr marL="342900" indent="-342900"/>
            <a:r>
              <a:rPr lang="en-US" dirty="0"/>
              <a:t>Substantive changes include:</a:t>
            </a:r>
          </a:p>
          <a:p>
            <a:pPr marL="800100" lvl="1" indent="-342900"/>
            <a:r>
              <a:rPr lang="en-US" dirty="0"/>
              <a:t>Addition of language regarding summer semester eligibility</a:t>
            </a:r>
          </a:p>
          <a:p>
            <a:pPr lvl="1"/>
            <a:endParaRPr lang="en-US" dirty="0"/>
          </a:p>
          <a:p>
            <a:pPr marL="800100" lvl="1" indent="-342900"/>
            <a:endParaRPr lang="en-US" dirty="0"/>
          </a:p>
        </p:txBody>
      </p:sp>
    </p:spTree>
    <p:extLst>
      <p:ext uri="{BB962C8B-B14F-4D97-AF65-F5344CB8AC3E}">
        <p14:creationId xmlns:p14="http://schemas.microsoft.com/office/powerpoint/2010/main" val="142463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Agenda Item No. 23</a:t>
            </a:r>
            <a:br>
              <a:rPr lang="en-US" sz="3200" dirty="0"/>
            </a:br>
            <a:r>
              <a:rPr lang="en-US" sz="3200" dirty="0"/>
              <a:t>Policy Amendment:  Arkansas Workforce Challenge Scholarship Program</a:t>
            </a:r>
          </a:p>
        </p:txBody>
      </p:sp>
      <p:sp>
        <p:nvSpPr>
          <p:cNvPr id="6" name="Subtitle 2">
            <a:extLst>
              <a:ext uri="{FF2B5EF4-FFF2-40B4-BE49-F238E27FC236}">
                <a16:creationId xmlns:a16="http://schemas.microsoft.com/office/drawing/2014/main" id="{2179564E-2F1D-644D-6885-1769C6548A57}"/>
              </a:ext>
            </a:extLst>
          </p:cNvPr>
          <p:cNvSpPr txBox="1">
            <a:spLocks/>
          </p:cNvSpPr>
          <p:nvPr/>
        </p:nvSpPr>
        <p:spPr>
          <a:xfrm>
            <a:off x="1080821" y="1856984"/>
            <a:ext cx="9306457" cy="4586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Amendments as a result of Acts 413 and 539 of 2023 </a:t>
            </a:r>
          </a:p>
          <a:p>
            <a:pPr marL="342900" indent="-342900"/>
            <a:r>
              <a:rPr lang="en-US" dirty="0"/>
              <a:t>No known opposition</a:t>
            </a:r>
          </a:p>
          <a:p>
            <a:pPr marL="342900" indent="-342900"/>
            <a:r>
              <a:rPr lang="en-US" dirty="0"/>
              <a:t>No anticipated fiscal impact</a:t>
            </a:r>
          </a:p>
          <a:p>
            <a:pPr marL="342900" indent="-342900"/>
            <a:r>
              <a:rPr lang="en-US" dirty="0"/>
              <a:t>Substantive changes include:</a:t>
            </a:r>
          </a:p>
          <a:p>
            <a:pPr marL="800100" lvl="1" indent="-342900"/>
            <a:r>
              <a:rPr lang="en-US" dirty="0"/>
              <a:t>Addition of vocational technical schools</a:t>
            </a:r>
          </a:p>
          <a:p>
            <a:pPr marL="800100" lvl="1" indent="-342900"/>
            <a:r>
              <a:rPr lang="en-US" dirty="0"/>
              <a:t>Addition of language regarding summer semester eligibility</a:t>
            </a:r>
          </a:p>
          <a:p>
            <a:pPr lvl="1"/>
            <a:endParaRPr lang="en-US" dirty="0"/>
          </a:p>
          <a:p>
            <a:pPr marL="800100" lvl="1" indent="-342900"/>
            <a:endParaRPr lang="en-US" dirty="0"/>
          </a:p>
        </p:txBody>
      </p:sp>
    </p:spTree>
    <p:extLst>
      <p:ext uri="{BB962C8B-B14F-4D97-AF65-F5344CB8AC3E}">
        <p14:creationId xmlns:p14="http://schemas.microsoft.com/office/powerpoint/2010/main" val="42555225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Agenda Item No. 24</a:t>
            </a:r>
            <a:br>
              <a:rPr lang="en-US" sz="3200" dirty="0"/>
            </a:br>
            <a:r>
              <a:rPr lang="en-US" sz="3200" dirty="0"/>
              <a:t>Policy Amendment:  Arkansas Teacher Academy Challenge Scholarship Program</a:t>
            </a:r>
          </a:p>
        </p:txBody>
      </p:sp>
      <p:sp>
        <p:nvSpPr>
          <p:cNvPr id="6" name="Subtitle 2">
            <a:extLst>
              <a:ext uri="{FF2B5EF4-FFF2-40B4-BE49-F238E27FC236}">
                <a16:creationId xmlns:a16="http://schemas.microsoft.com/office/drawing/2014/main" id="{2179564E-2F1D-644D-6885-1769C6548A57}"/>
              </a:ext>
            </a:extLst>
          </p:cNvPr>
          <p:cNvSpPr txBox="1">
            <a:spLocks/>
          </p:cNvSpPr>
          <p:nvPr/>
        </p:nvSpPr>
        <p:spPr>
          <a:xfrm>
            <a:off x="1080821" y="1856984"/>
            <a:ext cx="9306457" cy="4586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Creation as a result of Acts 237 of 2023 </a:t>
            </a:r>
          </a:p>
          <a:p>
            <a:pPr marL="342900" indent="-342900"/>
            <a:r>
              <a:rPr lang="en-US" dirty="0"/>
              <a:t>No known opposition</a:t>
            </a:r>
          </a:p>
          <a:p>
            <a:pPr marL="342900" indent="-342900"/>
            <a:r>
              <a:rPr lang="en-US" dirty="0"/>
              <a:t>$12 million anticipated fiscal impact</a:t>
            </a:r>
          </a:p>
          <a:p>
            <a:pPr marL="342900" indent="-342900"/>
            <a:r>
              <a:rPr lang="en-US" dirty="0"/>
              <a:t>Substantive changes include:</a:t>
            </a:r>
          </a:p>
          <a:p>
            <a:pPr marL="800100" lvl="1" indent="-342900"/>
            <a:r>
              <a:rPr lang="en-US" dirty="0"/>
              <a:t>Allows aspiring teacher to receive a scholarship for tuition and fees for bachelor and master degrees in teaching</a:t>
            </a:r>
          </a:p>
          <a:p>
            <a:pPr marL="800100" lvl="1" indent="-342900"/>
            <a:r>
              <a:rPr lang="en-US" dirty="0"/>
              <a:t>The requirement is a 1:1 ratio where awardees must teach in an Arkansas public school for each year they receive the funds </a:t>
            </a:r>
          </a:p>
          <a:p>
            <a:pPr lvl="1"/>
            <a:endParaRPr lang="en-US" dirty="0"/>
          </a:p>
          <a:p>
            <a:pPr marL="800100" lvl="1" indent="-342900"/>
            <a:endParaRPr lang="en-US" dirty="0"/>
          </a:p>
        </p:txBody>
      </p:sp>
    </p:spTree>
    <p:extLst>
      <p:ext uri="{BB962C8B-B14F-4D97-AF65-F5344CB8AC3E}">
        <p14:creationId xmlns:p14="http://schemas.microsoft.com/office/powerpoint/2010/main" val="14721577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Agenda Item No. 25</a:t>
            </a:r>
            <a:br>
              <a:rPr lang="en-US" sz="3200" dirty="0"/>
            </a:br>
            <a:r>
              <a:rPr lang="en-US" sz="3200" dirty="0"/>
              <a:t>Policy Amendment:  Productivity Funding Distribution Policy </a:t>
            </a:r>
          </a:p>
        </p:txBody>
      </p:sp>
      <p:sp>
        <p:nvSpPr>
          <p:cNvPr id="6" name="Subtitle 2">
            <a:extLst>
              <a:ext uri="{FF2B5EF4-FFF2-40B4-BE49-F238E27FC236}">
                <a16:creationId xmlns:a16="http://schemas.microsoft.com/office/drawing/2014/main" id="{2179564E-2F1D-644D-6885-1769C6548A57}"/>
              </a:ext>
            </a:extLst>
          </p:cNvPr>
          <p:cNvSpPr txBox="1">
            <a:spLocks/>
          </p:cNvSpPr>
          <p:nvPr/>
        </p:nvSpPr>
        <p:spPr>
          <a:xfrm>
            <a:off x="1080821" y="1856984"/>
            <a:ext cx="9306457" cy="4586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Amendment due to recommendation from Funding Workgroup</a:t>
            </a:r>
          </a:p>
          <a:p>
            <a:pPr marL="342900" indent="-342900"/>
            <a:r>
              <a:rPr lang="en-US" dirty="0"/>
              <a:t>No known opposition</a:t>
            </a:r>
          </a:p>
          <a:p>
            <a:pPr marL="342900" indent="-342900"/>
            <a:r>
              <a:rPr lang="en-US" dirty="0"/>
              <a:t>No anticipated fiscal impact</a:t>
            </a:r>
          </a:p>
          <a:p>
            <a:pPr marL="342900" indent="-342900"/>
            <a:r>
              <a:rPr lang="en-US" dirty="0"/>
              <a:t>Substantive changes include:</a:t>
            </a:r>
          </a:p>
          <a:p>
            <a:pPr marL="800100" lvl="1" indent="-342900"/>
            <a:r>
              <a:rPr lang="en-US" dirty="0"/>
              <a:t>Change in language reflecting institutional stop loss</a:t>
            </a:r>
          </a:p>
          <a:p>
            <a:pPr lvl="1"/>
            <a:endParaRPr lang="en-US" dirty="0"/>
          </a:p>
          <a:p>
            <a:pPr marL="800100" lvl="1" indent="-342900"/>
            <a:endParaRPr lang="en-US" dirty="0"/>
          </a:p>
        </p:txBody>
      </p:sp>
    </p:spTree>
    <p:extLst>
      <p:ext uri="{BB962C8B-B14F-4D97-AF65-F5344CB8AC3E}">
        <p14:creationId xmlns:p14="http://schemas.microsoft.com/office/powerpoint/2010/main" val="35338914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314308" y="2762569"/>
            <a:ext cx="9832663" cy="1147969"/>
          </a:xfrm>
        </p:spPr>
        <p:txBody>
          <a:bodyPr>
            <a:normAutofit/>
          </a:bodyPr>
          <a:lstStyle/>
          <a:p>
            <a:r>
              <a:rPr lang="en-US">
                <a:latin typeface="Times New Roman" panose="02020603050405020304" pitchFamily="18" charset="0"/>
                <a:cs typeface="Times New Roman" panose="02020603050405020304" pitchFamily="18" charset="0"/>
              </a:rPr>
              <a:t>FINANCE COMMITTEE REPORT</a:t>
            </a:r>
          </a:p>
        </p:txBody>
      </p:sp>
    </p:spTree>
    <p:extLst>
      <p:ext uri="{BB962C8B-B14F-4D97-AF65-F5344CB8AC3E}">
        <p14:creationId xmlns:p14="http://schemas.microsoft.com/office/powerpoint/2010/main" val="7127279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1499936" y="2794653"/>
            <a:ext cx="9832663" cy="1147969"/>
          </a:xfrm>
        </p:spPr>
        <p:txBody>
          <a:bodyPr>
            <a:normAutofit/>
          </a:bodyPr>
          <a:lstStyle/>
          <a:p>
            <a:r>
              <a:rPr lang="en-US">
                <a:latin typeface="Times New Roman" panose="02020603050405020304" pitchFamily="18" charset="0"/>
                <a:cs typeface="Times New Roman" panose="02020603050405020304" pitchFamily="18" charset="0"/>
              </a:rPr>
              <a:t>ACADEMIC COMMITTEE REPORT</a:t>
            </a:r>
          </a:p>
        </p:txBody>
      </p:sp>
    </p:spTree>
    <p:extLst>
      <p:ext uri="{BB962C8B-B14F-4D97-AF65-F5344CB8AC3E}">
        <p14:creationId xmlns:p14="http://schemas.microsoft.com/office/powerpoint/2010/main" val="3721491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1F954A-3D45-F3BC-98CD-0ED8174D5382}"/>
              </a:ext>
            </a:extLst>
          </p:cNvPr>
          <p:cNvSpPr>
            <a:spLocks noGrp="1"/>
          </p:cNvSpPr>
          <p:nvPr>
            <p:ph type="title"/>
          </p:nvPr>
        </p:nvSpPr>
        <p:spPr>
          <a:xfrm>
            <a:off x="3183862" y="2746527"/>
            <a:ext cx="8333222" cy="1147969"/>
          </a:xfrm>
        </p:spPr>
        <p:txBody>
          <a:bodyPr/>
          <a:lstStyle/>
          <a:p>
            <a:r>
              <a:rPr lang="en-US">
                <a:latin typeface="Times New Roman" panose="02020603050405020304" pitchFamily="18" charset="0"/>
                <a:cs typeface="Times New Roman" panose="02020603050405020304" pitchFamily="18" charset="0"/>
              </a:rPr>
              <a:t>ANY QUESTIONS?</a:t>
            </a:r>
          </a:p>
        </p:txBody>
      </p:sp>
    </p:spTree>
    <p:extLst>
      <p:ext uri="{BB962C8B-B14F-4D97-AF65-F5344CB8AC3E}">
        <p14:creationId xmlns:p14="http://schemas.microsoft.com/office/powerpoint/2010/main" val="40823839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764F18-9B71-4D59-80A4-C9436CB2F479}"/>
              </a:ext>
            </a:extLst>
          </p:cNvPr>
          <p:cNvSpPr>
            <a:spLocks noGrp="1" noRot="1" noMove="1" noResize="1" noEditPoints="1" noAdjustHandles="1" noChangeArrowheads="1" noChangeShapeType="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rPr>
              <a:t>Add a footer</a:t>
            </a:r>
          </a:p>
        </p:txBody>
      </p:sp>
      <p:sp>
        <p:nvSpPr>
          <p:cNvPr id="4" name="Slide Number Placeholder 3">
            <a:extLst>
              <a:ext uri="{FF2B5EF4-FFF2-40B4-BE49-F238E27FC236}">
                <a16:creationId xmlns:a16="http://schemas.microsoft.com/office/drawing/2014/main" id="{7553D90E-F2EA-4BA1-ACBD-9D3D0EB22C8A}"/>
              </a:ext>
            </a:extLst>
          </p:cNvPr>
          <p:cNvSpPr>
            <a:spLocks noGrp="1" noRot="1" noMove="1" noResize="1" noEditPoints="1" noAdjustHandles="1" noChangeArrowheads="1" noChangeShapeType="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US"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7B263E0-CBC2-79E8-CEBA-26778482542E}"/>
              </a:ext>
            </a:extLst>
          </p:cNvPr>
          <p:cNvSpPr txBox="1"/>
          <p:nvPr/>
        </p:nvSpPr>
        <p:spPr>
          <a:xfrm>
            <a:off x="1993469" y="4556125"/>
            <a:ext cx="8205061" cy="1231106"/>
          </a:xfrm>
          <a:prstGeom prst="rect">
            <a:avLst/>
          </a:prstGeom>
          <a:noFill/>
        </p:spPr>
        <p:txBody>
          <a:bodyPr wrap="square" rtlCol="0">
            <a:spAutoFit/>
          </a:bodyPr>
          <a:lstStyle/>
          <a:p>
            <a:pPr marL="120551" marR="0" lvl="0" indent="-120551" algn="l" defTabSz="19288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srgbClr val="FFFFFF"/>
                </a:solidFill>
                <a:effectLst/>
                <a:uLnTx/>
                <a:uFillTx/>
                <a:latin typeface="Georgia"/>
                <a:ea typeface="+mn-ea"/>
                <a:cs typeface="+mn-cs"/>
              </a:rPr>
              <a:t>Follow-up questions can be sent to: </a:t>
            </a:r>
            <a:r>
              <a:rPr kumimoji="0" lang="en-US" sz="2000" b="0" i="0" u="none" strike="noStrike" kern="1200" cap="none" spc="0" normalizeH="0" baseline="0" noProof="0">
                <a:ln>
                  <a:noFill/>
                </a:ln>
                <a:solidFill>
                  <a:srgbClr val="FFFFFF"/>
                </a:solidFill>
                <a:effectLst/>
                <a:uLnTx/>
                <a:uFillTx/>
                <a:latin typeface="Georgia"/>
                <a:ea typeface="+mn-ea"/>
                <a:cs typeface="+mn-cs"/>
                <a:hlinkClick r:id="rId2">
                  <a:extLst>
                    <a:ext uri="{A12FA001-AC4F-418D-AE19-62706E023703}">
                      <ahyp:hlinkClr xmlns:ahyp="http://schemas.microsoft.com/office/drawing/2018/hyperlinkcolor" val="tx"/>
                    </a:ext>
                  </a:extLst>
                </a:hlinkClick>
              </a:rPr>
              <a:t>Nichole.Abernathy@adhe.edu</a:t>
            </a:r>
            <a:r>
              <a:rPr kumimoji="0" lang="en-US" sz="2000" b="0" i="0" u="none" strike="noStrike" kern="1200" cap="none" spc="0" normalizeH="0" baseline="0" noProof="0">
                <a:ln>
                  <a:noFill/>
                </a:ln>
                <a:solidFill>
                  <a:srgbClr val="FFFFFF"/>
                </a:solidFill>
                <a:effectLst/>
                <a:uLnTx/>
                <a:uFillTx/>
                <a:latin typeface="Georgia"/>
                <a:ea typeface="+mn-ea"/>
                <a:cs typeface="+mn-cs"/>
              </a:rPr>
              <a:t> </a:t>
            </a:r>
          </a:p>
          <a:p>
            <a:pPr marL="0" marR="0" lvl="0" indent="0" algn="l" defTabSz="192881"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Georgia"/>
              <a:ea typeface="+mn-ea"/>
              <a:cs typeface="+mn-cs"/>
            </a:endParaRPr>
          </a:p>
          <a:p>
            <a:pPr marL="120551" marR="0" lvl="0" indent="-120551" algn="l" defTabSz="192881"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srgbClr val="FFFFFF"/>
                </a:solidFill>
                <a:effectLst/>
                <a:uLnTx/>
                <a:uFillTx/>
                <a:latin typeface="Georgia"/>
                <a:ea typeface="+mn-ea"/>
                <a:cs typeface="+mn-cs"/>
              </a:rPr>
              <a:t>Presentations will be posted on the ADHE website at: </a:t>
            </a:r>
          </a:p>
          <a:p>
            <a:pPr marL="0" marR="0" lvl="0" indent="0" algn="l" defTabSz="19288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eorgia"/>
                <a:ea typeface="+mn-ea"/>
                <a:cs typeface="+mn-cs"/>
                <a:hlinkClick r:id="rId3">
                  <a:extLst>
                    <a:ext uri="{A12FA001-AC4F-418D-AE19-62706E023703}">
                      <ahyp:hlinkClr xmlns:ahyp="http://schemas.microsoft.com/office/drawing/2018/hyperlinkcolor" val="tx"/>
                    </a:ext>
                  </a:extLst>
                </a:hlinkClick>
              </a:rPr>
              <a:t>https://www.adhe.edu/about-adhe/coordinating-board/board-presentations</a:t>
            </a:r>
            <a:r>
              <a:rPr kumimoji="0" lang="en-US" sz="1400" b="0" i="0" u="none" strike="noStrike" kern="1200" cap="none" spc="0" normalizeH="0" baseline="0" noProof="0">
                <a:ln>
                  <a:noFill/>
                </a:ln>
                <a:solidFill>
                  <a:srgbClr val="FFFFFF"/>
                </a:solidFill>
                <a:effectLst/>
                <a:uLnTx/>
                <a:uFillTx/>
                <a:latin typeface="Georgia"/>
                <a:ea typeface="+mn-ea"/>
                <a:cs typeface="+mn-cs"/>
              </a:rPr>
              <a:t> </a:t>
            </a:r>
          </a:p>
        </p:txBody>
      </p:sp>
      <p:sp>
        <p:nvSpPr>
          <p:cNvPr id="5" name="Title 6">
            <a:extLst>
              <a:ext uri="{FF2B5EF4-FFF2-40B4-BE49-F238E27FC236}">
                <a16:creationId xmlns:a16="http://schemas.microsoft.com/office/drawing/2014/main" id="{40DC619F-52B4-6D8C-CE32-508FE75E354E}"/>
              </a:ext>
            </a:extLst>
          </p:cNvPr>
          <p:cNvSpPr>
            <a:spLocks noGrp="1"/>
          </p:cNvSpPr>
          <p:nvPr>
            <p:ph type="title"/>
          </p:nvPr>
        </p:nvSpPr>
        <p:spPr>
          <a:xfrm>
            <a:off x="1387099" y="1232117"/>
            <a:ext cx="9144000" cy="1510074"/>
          </a:xfrm>
        </p:spPr>
        <p:txBody>
          <a:bodyPr>
            <a:normAutofit/>
          </a:bodyPr>
          <a:lstStyle/>
          <a:p>
            <a:pPr algn="ctr"/>
            <a:r>
              <a:rPr lang="en-US" sz="2800" kern="1400" spc="400">
                <a:latin typeface="Times New Roman" panose="02020603050405020304" pitchFamily="18" charset="0"/>
                <a:cs typeface="Times New Roman" panose="02020603050405020304" pitchFamily="18" charset="0"/>
              </a:rPr>
              <a:t>PUBLIC COMMENTS/</a:t>
            </a:r>
            <a:br>
              <a:rPr lang="en-US" sz="2800" kern="1400" spc="400">
                <a:latin typeface="Times New Roman" panose="02020603050405020304" pitchFamily="18" charset="0"/>
                <a:cs typeface="Times New Roman" panose="02020603050405020304" pitchFamily="18" charset="0"/>
              </a:rPr>
            </a:br>
            <a:r>
              <a:rPr lang="en-US" sz="2800" kern="1400" spc="400">
                <a:latin typeface="Times New Roman" panose="02020603050405020304" pitchFamily="18" charset="0"/>
                <a:cs typeface="Times New Roman" panose="02020603050405020304" pitchFamily="18" charset="0"/>
              </a:rPr>
              <a:t>ANNOUNCEMENTS</a:t>
            </a:r>
            <a:br>
              <a:rPr lang="en-US" sz="2800" kern="1400" spc="250"/>
            </a:br>
            <a:endParaRPr lang="en-US" sz="2800" kern="1400" spc="250"/>
          </a:p>
        </p:txBody>
      </p:sp>
    </p:spTree>
    <p:extLst>
      <p:ext uri="{BB962C8B-B14F-4D97-AF65-F5344CB8AC3E}">
        <p14:creationId xmlns:p14="http://schemas.microsoft.com/office/powerpoint/2010/main" val="2973707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BEB6-D0A7-ECA2-2911-B7D6D02B4716}"/>
              </a:ext>
            </a:extLst>
          </p:cNvPr>
          <p:cNvSpPr>
            <a:spLocks noGrp="1"/>
          </p:cNvSpPr>
          <p:nvPr>
            <p:ph type="title"/>
          </p:nvPr>
        </p:nvSpPr>
        <p:spPr>
          <a:xfrm>
            <a:off x="0" y="0"/>
            <a:ext cx="12192000" cy="1325563"/>
          </a:xfrm>
          <a:solidFill>
            <a:schemeClr val="accent1">
              <a:lumMod val="50000"/>
            </a:schemeClr>
          </a:solidFill>
        </p:spPr>
        <p:txBody>
          <a:bodyPr>
            <a:normAutofit/>
          </a:bodyPr>
          <a:lstStyle/>
          <a:p>
            <a:pPr algn="ctr"/>
            <a:r>
              <a:rPr lang="en-US" b="1">
                <a:solidFill>
                  <a:schemeClr val="bg1"/>
                </a:solidFill>
              </a:rPr>
              <a:t>Relevant Information</a:t>
            </a:r>
          </a:p>
        </p:txBody>
      </p:sp>
      <p:sp>
        <p:nvSpPr>
          <p:cNvPr id="7" name="Text Placeholder 6">
            <a:extLst>
              <a:ext uri="{FF2B5EF4-FFF2-40B4-BE49-F238E27FC236}">
                <a16:creationId xmlns:a16="http://schemas.microsoft.com/office/drawing/2014/main" id="{BFC3EFA1-5655-3A01-4FDB-A605D79BBC24}"/>
              </a:ext>
            </a:extLst>
          </p:cNvPr>
          <p:cNvSpPr>
            <a:spLocks noGrp="1"/>
          </p:cNvSpPr>
          <p:nvPr>
            <p:ph idx="1"/>
          </p:nvPr>
        </p:nvSpPr>
        <p:spPr>
          <a:xfrm>
            <a:off x="838199" y="1625600"/>
            <a:ext cx="10515600" cy="4451197"/>
          </a:xfrm>
        </p:spPr>
        <p:txBody>
          <a:bodyPr>
            <a:normAutofit/>
          </a:bodyPr>
          <a:lstStyle/>
          <a:p>
            <a:r>
              <a:rPr lang="en-US" sz="3200"/>
              <a:t>Proceeds from the bond issue will be used for:</a:t>
            </a:r>
          </a:p>
          <a:p>
            <a:pPr lvl="1"/>
            <a:endParaRPr lang="en-US" sz="1800">
              <a:latin typeface="Arial" panose="020B0604020202020204" pitchFamily="34" charset="0"/>
              <a:ea typeface="Times New Roman" panose="02020603050405020304" pitchFamily="18" charset="0"/>
            </a:endParaRPr>
          </a:p>
          <a:p>
            <a:pPr lvl="1"/>
            <a:endParaRPr lang="en-US" sz="1800">
              <a:latin typeface="Arial" panose="020B0604020202020204" pitchFamily="34" charset="0"/>
              <a:ea typeface="Times New Roman" panose="02020603050405020304" pitchFamily="18" charset="0"/>
            </a:endParaRPr>
          </a:p>
          <a:p>
            <a:pPr lvl="1"/>
            <a:r>
              <a:rPr lang="en-US"/>
              <a:t>The renovation, acquisition, construction, furnishing, and equipping of the Health, Physical Education, and Recreation Building;</a:t>
            </a:r>
          </a:p>
          <a:p>
            <a:pPr lvl="1"/>
            <a:r>
              <a:rPr lang="en-US"/>
              <a:t>The acquisition of property for expansion purposes and other purposes of the Fayetteville Campus; and </a:t>
            </a:r>
          </a:p>
          <a:p>
            <a:pPr lvl="1"/>
            <a:r>
              <a:rPr lang="en-US"/>
              <a:t>The acquisition, construction, improvement, renovation, equipping and/or furnishing of other capital improvements and infrastructure and the acquisition of various equipment and/or real property for the Fayetteville Campus. </a:t>
            </a:r>
          </a:p>
        </p:txBody>
      </p:sp>
    </p:spTree>
    <p:extLst>
      <p:ext uri="{BB962C8B-B14F-4D97-AF65-F5344CB8AC3E}">
        <p14:creationId xmlns:p14="http://schemas.microsoft.com/office/powerpoint/2010/main" val="695931629"/>
      </p:ext>
    </p:extLst>
  </p:cSld>
  <p:clrMapOvr>
    <a:masterClrMapping/>
  </p:clrMapOvr>
</p:sld>
</file>

<file path=ppt/theme/theme1.xml><?xml version="1.0" encoding="utf-8"?>
<a:theme xmlns:a="http://schemas.openxmlformats.org/drawingml/2006/main" name="1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E Presentation Template 2023.potx  -  Read-Only" id="{0D45A114-CC1D-49CA-9D32-E6CEB07AC064}" vid="{B6E96F25-D602-4162-8C2D-60803F277C82}"/>
    </a:ext>
  </a:extLst>
</a:theme>
</file>

<file path=ppt/theme/theme2.xml><?xml version="1.0" encoding="utf-8"?>
<a:theme xmlns:a="http://schemas.openxmlformats.org/drawingml/2006/main" name="2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92D868B-00C6-4557-B0F6-F3057BF7C2AF}" vid="{84157C8B-1133-4AF2-B9F0-EEC4AE10900F}"/>
    </a:ext>
  </a:extLst>
</a:theme>
</file>

<file path=ppt/theme/theme3.xml><?xml version="1.0" encoding="utf-8"?>
<a:theme xmlns:a="http://schemas.openxmlformats.org/drawingml/2006/main" name="Office Them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E92D868B-00C6-4557-B0F6-F3057BF7C2AF}" vid="{53C61122-C48B-429C-92BA-86EC9BAA7241}"/>
    </a:ext>
  </a:extLst>
</a:theme>
</file>

<file path=ppt/theme/theme6.xml><?xml version="1.0" encoding="utf-8"?>
<a:theme xmlns:a="http://schemas.openxmlformats.org/drawingml/2006/main" name="4_Office Theme">
  <a:themeElements>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E Presentation Template 2023.potx  -  Read-Only" id="{0D45A114-CC1D-49CA-9D32-E6CEB07AC064}" vid="{B6E96F25-D602-4162-8C2D-60803F277C82}"/>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2.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3.xml><?xml version="1.0" encoding="utf-8"?>
<a:themeOverride xmlns:a="http://schemas.openxmlformats.org/drawingml/2006/main">
  <a:clrScheme name="Custom 13">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C4A13C0CA2C042A96898FF52FCDC61" ma:contentTypeVersion="18" ma:contentTypeDescription="Create a new document." ma:contentTypeScope="" ma:versionID="bc252f5ed8729631b8e56bce7f54b023">
  <xsd:schema xmlns:xsd="http://www.w3.org/2001/XMLSchema" xmlns:xs="http://www.w3.org/2001/XMLSchema" xmlns:p="http://schemas.microsoft.com/office/2006/metadata/properties" xmlns:ns2="947b49c1-b779-4173-a9b8-e322bfe24297" xmlns:ns3="ef516bc9-7540-43b0-8e05-106021154157" targetNamespace="http://schemas.microsoft.com/office/2006/metadata/properties" ma:root="true" ma:fieldsID="f0f68aaf4fdd54d98234d68798f32307" ns2:_="" ns3:_="">
    <xsd:import namespace="947b49c1-b779-4173-a9b8-e322bfe24297"/>
    <xsd:import namespace="ef516bc9-7540-43b0-8e05-1060211541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b49c1-b779-4173-a9b8-e322bfe24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da1e848-1c7d-447e-9610-0128f4aaec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516bc9-7540-43b0-8e05-10602115415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ab4d4ea-1f2d-4377-91f3-f7df99510967}" ma:internalName="TaxCatchAll" ma:showField="CatchAllData" ma:web="ef516bc9-7540-43b0-8e05-1060211541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7b49c1-b779-4173-a9b8-e322bfe24297">
      <Terms xmlns="http://schemas.microsoft.com/office/infopath/2007/PartnerControls"/>
    </lcf76f155ced4ddcb4097134ff3c332f>
    <TaxCatchAll xmlns="ef516bc9-7540-43b0-8e05-106021154157" xsi:nil="true"/>
  </documentManagement>
</p:properties>
</file>

<file path=customXml/itemProps1.xml><?xml version="1.0" encoding="utf-8"?>
<ds:datastoreItem xmlns:ds="http://schemas.openxmlformats.org/officeDocument/2006/customXml" ds:itemID="{5FB07712-1893-40D4-B6ED-786037760074}">
  <ds:schemaRefs>
    <ds:schemaRef ds:uri="http://schemas.microsoft.com/sharepoint/v3/contenttype/forms"/>
  </ds:schemaRefs>
</ds:datastoreItem>
</file>

<file path=customXml/itemProps2.xml><?xml version="1.0" encoding="utf-8"?>
<ds:datastoreItem xmlns:ds="http://schemas.openxmlformats.org/officeDocument/2006/customXml" ds:itemID="{8DF24751-53DF-446D-9D65-AB8A32F6B1EB}">
  <ds:schemaRefs>
    <ds:schemaRef ds:uri="947b49c1-b779-4173-a9b8-e322bfe24297"/>
    <ds:schemaRef ds:uri="ef516bc9-7540-43b0-8e05-1060211541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3C4BE1-6E3C-406E-B300-E387CB746CC8}">
  <ds:schemaRefs>
    <ds:schemaRef ds:uri="http://schemas.microsoft.com/office/2006/metadata/properties"/>
    <ds:schemaRef ds:uri="http://purl.org/dc/elements/1.1/"/>
    <ds:schemaRef ds:uri="http://schemas.openxmlformats.org/package/2006/metadata/core-properties"/>
    <ds:schemaRef ds:uri="http://purl.org/dc/dcmitype/"/>
    <ds:schemaRef ds:uri="http://schemas.microsoft.com/office/2006/documentManagement/types"/>
    <ds:schemaRef ds:uri="947b49c1-b779-4173-a9b8-e322bfe24297"/>
    <ds:schemaRef ds:uri="http://schemas.microsoft.com/office/infopath/2007/PartnerControls"/>
    <ds:schemaRef ds:uri="http://purl.org/dc/terms/"/>
    <ds:schemaRef ds:uri="ef516bc9-7540-43b0-8e05-10602115415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89</TotalTime>
  <Words>4144</Words>
  <Application>Microsoft Office PowerPoint</Application>
  <PresentationFormat>Widescreen</PresentationFormat>
  <Paragraphs>701</Paragraphs>
  <Slides>88</Slides>
  <Notes>17</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88</vt:i4>
      </vt:variant>
    </vt:vector>
  </HeadingPairs>
  <TitlesOfParts>
    <vt:vector size="113" baseType="lpstr">
      <vt:lpstr>Aptos</vt:lpstr>
      <vt:lpstr>Aptos Display</vt:lpstr>
      <vt:lpstr>Aptos Narrow</vt:lpstr>
      <vt:lpstr>Arial</vt:lpstr>
      <vt:lpstr>Calibri</vt:lpstr>
      <vt:lpstr>Calibri Light</vt:lpstr>
      <vt:lpstr>Canva Sans Bold</vt:lpstr>
      <vt:lpstr>Georgia</vt:lpstr>
      <vt:lpstr>Lato</vt:lpstr>
      <vt:lpstr>Montserrat</vt:lpstr>
      <vt:lpstr>Montserrat SemiBold</vt:lpstr>
      <vt:lpstr>Noto Sans</vt:lpstr>
      <vt:lpstr>Noto Sans Symbols</vt:lpstr>
      <vt:lpstr>Roboto</vt:lpstr>
      <vt:lpstr>Segoe UI</vt:lpstr>
      <vt:lpstr>Times New Roman</vt:lpstr>
      <vt:lpstr>Wingdings</vt:lpstr>
      <vt:lpstr>1_Office Theme</vt:lpstr>
      <vt:lpstr>2_Office Theme</vt:lpstr>
      <vt:lpstr>Office Theme</vt:lpstr>
      <vt:lpstr>3_Office Theme</vt:lpstr>
      <vt:lpstr>Custom Design</vt:lpstr>
      <vt:lpstr>4_Office Theme</vt:lpstr>
      <vt:lpstr>7_Office Theme</vt:lpstr>
      <vt:lpstr>5_Office Theme</vt:lpstr>
      <vt:lpstr>PowerPoint Presentation</vt:lpstr>
      <vt:lpstr>AHECB Members</vt:lpstr>
      <vt:lpstr>Dr. Rick Massengale, President North Arkansas College</vt:lpstr>
      <vt:lpstr>FINANCE COMMITTEE</vt:lpstr>
      <vt:lpstr>Nick Fuller Assistant Commissioner</vt:lpstr>
      <vt:lpstr>Distribution of Mineral Lease Funds</vt:lpstr>
      <vt:lpstr>Nick Fuller Assistant Commissioner</vt:lpstr>
      <vt:lpstr>Relevant Information</vt:lpstr>
      <vt:lpstr>Relevant Information</vt:lpstr>
      <vt:lpstr>Nick Fuller Assistant Commissioner</vt:lpstr>
      <vt:lpstr>Relevant Information</vt:lpstr>
      <vt:lpstr>Relevant Information</vt:lpstr>
      <vt:lpstr>Nick Fuller Assistant Commissioner</vt:lpstr>
      <vt:lpstr>Relevant Information</vt:lpstr>
      <vt:lpstr>Relevant Information</vt:lpstr>
      <vt:lpstr>ANY QUESTIONS?</vt:lpstr>
      <vt:lpstr>ACADEMIC COMMITTEE</vt:lpstr>
      <vt:lpstr>Mason Campbell</vt:lpstr>
      <vt:lpstr>New Program</vt:lpstr>
      <vt:lpstr>New Program</vt:lpstr>
      <vt:lpstr>Tracy Harrell</vt:lpstr>
      <vt:lpstr>Arkansas Public Letters of Notification</vt:lpstr>
      <vt:lpstr>Arkansas Public Letters of Intent</vt:lpstr>
      <vt:lpstr>Alana Colburn</vt:lpstr>
      <vt:lpstr>Out-of-State and Arkansas Private Institutions New Programs</vt:lpstr>
      <vt:lpstr>Alice L. Walton School of Medicine  Site Visit</vt:lpstr>
      <vt:lpstr>Programmatic Accreditation</vt:lpstr>
      <vt:lpstr>Institutional Accreditation</vt:lpstr>
      <vt:lpstr>Current Clinical Affiliates </vt:lpstr>
      <vt:lpstr>Memorandum of Understanding with UAMS</vt:lpstr>
      <vt:lpstr>Out-of-State and Arkansas Private Institutions Letters of Notification</vt:lpstr>
      <vt:lpstr>Out-of-State and Arkansas Private Institutions Letters of Intent</vt:lpstr>
      <vt:lpstr>ANY QUESTIONS?</vt:lpstr>
      <vt:lpstr>PowerPoint Presentation</vt:lpstr>
      <vt:lpstr>Approval of Minutes</vt:lpstr>
      <vt:lpstr>Dr. Ken Warden Commissioner</vt:lpstr>
      <vt:lpstr>PowerPoint Presentation</vt:lpstr>
      <vt:lpstr>LEARNS  High Demand &amp; High Wage State Distinction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Mason Campbell</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Report on First-Year Student Remediation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Alisha Lewis Assistant Commissioner for Operations</vt:lpstr>
      <vt:lpstr>PowerPoint Presentation</vt:lpstr>
      <vt:lpstr>Agenda Item No. 19   Policy Amendment:  Arkansas Future Grant Program</vt:lpstr>
      <vt:lpstr>Agenda Item No. 20 Policy Amendment:  Governor’s Higher Education Transition Scholarship Program</vt:lpstr>
      <vt:lpstr>Agenda Item No. 21 Policy Amendment:  Concurrent Challenge Scholarship Program</vt:lpstr>
      <vt:lpstr>Agenda Item No. 22 Policy Amendment:  Governor’s Scholars Program</vt:lpstr>
      <vt:lpstr>Agenda Item No. 23 Policy Amendment:  Arkansas Workforce Challenge Scholarship Program</vt:lpstr>
      <vt:lpstr>Agenda Item No. 24 Policy Amendment:  Arkansas Teacher Academy Challenge Scholarship Program</vt:lpstr>
      <vt:lpstr>Agenda Item No. 25 Policy Amendment:  Productivity Funding Distribution Policy </vt:lpstr>
      <vt:lpstr>FINANCE COMMITTEE REPORT</vt:lpstr>
      <vt:lpstr>ACADEMIC COMMITTEE REPORT</vt:lpstr>
      <vt:lpstr>ANY QUESTIONS?</vt:lpstr>
      <vt:lpstr>PUBLIC COMMENTS/ ANNOUNCEMENTS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Nichole Abernathy (ADHE)</dc:creator>
  <cp:lastModifiedBy>Nichole Abernathy (ADHE)</cp:lastModifiedBy>
  <cp:revision>1</cp:revision>
  <dcterms:created xsi:type="dcterms:W3CDTF">2024-01-04T17:59:25Z</dcterms:created>
  <dcterms:modified xsi:type="dcterms:W3CDTF">2024-04-25T22:43:38Z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0x01010050C4A13C0CA2C042A96898FF52FCDC61</vt:lpwstr>
  </property>
  <property fmtid="{D5CDD505-2E9C-101B-9397-08002B2CF9AE}" pid="3" name="MediaServiceImageTags">
    <vt:lpwstr/>
  </property>
</Properties>
</file>